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7"/>
  </p:notesMasterIdLst>
  <p:sldIdLst>
    <p:sldId id="686" r:id="rId2"/>
    <p:sldId id="259" r:id="rId3"/>
    <p:sldId id="451" r:id="rId4"/>
    <p:sldId id="417" r:id="rId5"/>
    <p:sldId id="705" r:id="rId6"/>
    <p:sldId id="713" r:id="rId7"/>
    <p:sldId id="714" r:id="rId8"/>
    <p:sldId id="463" r:id="rId9"/>
    <p:sldId id="707" r:id="rId10"/>
    <p:sldId id="706" r:id="rId11"/>
    <p:sldId id="453" r:id="rId12"/>
    <p:sldId id="416" r:id="rId13"/>
    <p:sldId id="456" r:id="rId14"/>
    <p:sldId id="460" r:id="rId15"/>
    <p:sldId id="461" r:id="rId16"/>
    <p:sldId id="462" r:id="rId17"/>
    <p:sldId id="712" r:id="rId18"/>
    <p:sldId id="466" r:id="rId19"/>
    <p:sldId id="467" r:id="rId20"/>
    <p:sldId id="502" r:id="rId21"/>
    <p:sldId id="525" r:id="rId22"/>
    <p:sldId id="715" r:id="rId23"/>
    <p:sldId id="716" r:id="rId24"/>
    <p:sldId id="505" r:id="rId25"/>
    <p:sldId id="511" r:id="rId26"/>
    <p:sldId id="514" r:id="rId27"/>
    <p:sldId id="515" r:id="rId28"/>
    <p:sldId id="516" r:id="rId29"/>
    <p:sldId id="518" r:id="rId30"/>
    <p:sldId id="520" r:id="rId31"/>
    <p:sldId id="521" r:id="rId32"/>
    <p:sldId id="517" r:id="rId33"/>
    <p:sldId id="718" r:id="rId34"/>
    <p:sldId id="719" r:id="rId35"/>
    <p:sldId id="720" r:id="rId36"/>
    <p:sldId id="721" r:id="rId37"/>
    <p:sldId id="590" r:id="rId38"/>
    <p:sldId id="722" r:id="rId39"/>
    <p:sldId id="524" r:id="rId40"/>
    <p:sldId id="528" r:id="rId41"/>
    <p:sldId id="592" r:id="rId42"/>
    <p:sldId id="352" r:id="rId43"/>
    <p:sldId id="537" r:id="rId44"/>
    <p:sldId id="597" r:id="rId45"/>
    <p:sldId id="621" r:id="rId46"/>
    <p:sldId id="547" r:id="rId47"/>
    <p:sldId id="596" r:id="rId48"/>
    <p:sldId id="598" r:id="rId49"/>
    <p:sldId id="359" r:id="rId50"/>
    <p:sldId id="600" r:id="rId51"/>
    <p:sldId id="603" r:id="rId52"/>
    <p:sldId id="604" r:id="rId53"/>
    <p:sldId id="602" r:id="rId54"/>
    <p:sldId id="362" r:id="rId55"/>
    <p:sldId id="647" r:id="rId56"/>
    <p:sldId id="615" r:id="rId57"/>
    <p:sldId id="616" r:id="rId58"/>
    <p:sldId id="702" r:id="rId59"/>
    <p:sldId id="553" r:id="rId60"/>
    <p:sldId id="617" r:id="rId61"/>
    <p:sldId id="618" r:id="rId62"/>
    <p:sldId id="725" r:id="rId63"/>
    <p:sldId id="726" r:id="rId64"/>
    <p:sldId id="619" r:id="rId65"/>
    <p:sldId id="485" r:id="rId66"/>
    <p:sldId id="622" r:id="rId67"/>
    <p:sldId id="568" r:id="rId68"/>
    <p:sldId id="627" r:id="rId69"/>
    <p:sldId id="736" r:id="rId70"/>
    <p:sldId id="737" r:id="rId71"/>
    <p:sldId id="732" r:id="rId72"/>
    <p:sldId id="570" r:id="rId73"/>
    <p:sldId id="623" r:id="rId74"/>
    <p:sldId id="446" r:id="rId75"/>
    <p:sldId id="727" r:id="rId76"/>
    <p:sldId id="634" r:id="rId77"/>
    <p:sldId id="688" r:id="rId78"/>
    <p:sldId id="689" r:id="rId79"/>
    <p:sldId id="690" r:id="rId80"/>
    <p:sldId id="691" r:id="rId81"/>
    <p:sldId id="692" r:id="rId82"/>
    <p:sldId id="693" r:id="rId83"/>
    <p:sldId id="694" r:id="rId84"/>
    <p:sldId id="696" r:id="rId85"/>
    <p:sldId id="697" r:id="rId86"/>
    <p:sldId id="698" r:id="rId87"/>
    <p:sldId id="700" r:id="rId88"/>
    <p:sldId id="728" r:id="rId89"/>
    <p:sldId id="729" r:id="rId90"/>
    <p:sldId id="730" r:id="rId91"/>
    <p:sldId id="625" r:id="rId92"/>
    <p:sldId id="652" r:id="rId93"/>
    <p:sldId id="653" r:id="rId94"/>
    <p:sldId id="731" r:id="rId95"/>
    <p:sldId id="674" r:id="rId96"/>
    <p:sldId id="733" r:id="rId97"/>
    <p:sldId id="675" r:id="rId98"/>
    <p:sldId id="676" r:id="rId99"/>
    <p:sldId id="685" r:id="rId100"/>
    <p:sldId id="678" r:id="rId101"/>
    <p:sldId id="677" r:id="rId102"/>
    <p:sldId id="494" r:id="rId103"/>
    <p:sldId id="682" r:id="rId104"/>
    <p:sldId id="629" r:id="rId105"/>
    <p:sldId id="620"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3399FF"/>
    <a:srgbClr val="FF9933"/>
    <a:srgbClr val="00A950"/>
    <a:srgbClr val="FFFFFF"/>
    <a:srgbClr val="00ACDC"/>
    <a:srgbClr val="00A650"/>
    <a:srgbClr val="B8B8B8"/>
    <a:srgbClr val="636466"/>
    <a:srgbClr val="C7E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91" autoAdjust="0"/>
    <p:restoredTop sz="84718" autoAdjust="0"/>
  </p:normalViewPr>
  <p:slideViewPr>
    <p:cSldViewPr>
      <p:cViewPr>
        <p:scale>
          <a:sx n="75" d="100"/>
          <a:sy n="75" d="100"/>
        </p:scale>
        <p:origin x="-98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A911A-CA3C-4419-B901-FB03D1FEE78D}" type="doc">
      <dgm:prSet loTypeId="urn:microsoft.com/office/officeart/2005/8/layout/hierarchy1" loCatId="hierarchy" qsTypeId="urn:microsoft.com/office/officeart/2005/8/quickstyle/simple1" qsCatId="simple" csTypeId="urn:microsoft.com/office/officeart/2005/8/colors/accent1_2" csCatId="accent1" phldr="0"/>
      <dgm:spPr/>
      <dgm:t>
        <a:bodyPr/>
        <a:lstStyle/>
        <a:p>
          <a:endParaRPr lang="en-US"/>
        </a:p>
      </dgm:t>
    </dgm:pt>
    <dgm:pt modelId="{EF719B2B-929F-427A-8EBB-03F916AB548D}">
      <dgm:prSet phldrT="[Text]" phldr="1"/>
      <dgm:spPr/>
      <dgm:t>
        <a:bodyPr/>
        <a:lstStyle/>
        <a:p>
          <a:endParaRPr lang="en-US" dirty="0"/>
        </a:p>
      </dgm:t>
    </dgm:pt>
    <dgm:pt modelId="{B1DA7D0A-09F1-4C1C-B518-A873CBA78FDE}" type="parTrans" cxnId="{896151FC-7C4E-4DCC-8257-F1F53C28E212}">
      <dgm:prSet/>
      <dgm:spPr/>
      <dgm:t>
        <a:bodyPr/>
        <a:lstStyle/>
        <a:p>
          <a:endParaRPr lang="en-US"/>
        </a:p>
      </dgm:t>
    </dgm:pt>
    <dgm:pt modelId="{DC3AE6AB-4722-44FD-A9A6-B1965E14D1AB}" type="sibTrans" cxnId="{896151FC-7C4E-4DCC-8257-F1F53C28E212}">
      <dgm:prSet/>
      <dgm:spPr/>
      <dgm:t>
        <a:bodyPr/>
        <a:lstStyle/>
        <a:p>
          <a:endParaRPr lang="en-US"/>
        </a:p>
      </dgm:t>
    </dgm:pt>
    <dgm:pt modelId="{606E1930-42D7-4D17-9293-13F08BECFBB9}">
      <dgm:prSet phldrT="[Text]" phldr="1"/>
      <dgm:spPr/>
      <dgm:t>
        <a:bodyPr/>
        <a:lstStyle/>
        <a:p>
          <a:endParaRPr lang="en-US"/>
        </a:p>
      </dgm:t>
    </dgm:pt>
    <dgm:pt modelId="{F1B62802-DD6C-4F8E-B7BE-7765CC411D10}" type="parTrans" cxnId="{A1860555-D730-49A8-9C3B-0653BD653DCF}">
      <dgm:prSet/>
      <dgm:spPr/>
      <dgm:t>
        <a:bodyPr/>
        <a:lstStyle/>
        <a:p>
          <a:endParaRPr lang="en-US"/>
        </a:p>
      </dgm:t>
    </dgm:pt>
    <dgm:pt modelId="{8686C210-6BC1-4D9E-8C2A-98B9E57B5FC6}" type="sibTrans" cxnId="{A1860555-D730-49A8-9C3B-0653BD653DCF}">
      <dgm:prSet/>
      <dgm:spPr/>
      <dgm:t>
        <a:bodyPr/>
        <a:lstStyle/>
        <a:p>
          <a:endParaRPr lang="en-US"/>
        </a:p>
      </dgm:t>
    </dgm:pt>
    <dgm:pt modelId="{58BBD32B-2953-4C50-8A2E-D2332C5E5C27}">
      <dgm:prSet phldrT="[Text]" phldr="1"/>
      <dgm:spPr/>
      <dgm:t>
        <a:bodyPr/>
        <a:lstStyle/>
        <a:p>
          <a:endParaRPr lang="en-US"/>
        </a:p>
      </dgm:t>
    </dgm:pt>
    <dgm:pt modelId="{6E513E73-6161-4BA3-9FBA-9D4F8D6AA0D5}" type="parTrans" cxnId="{BBE609EF-ACAF-4FDE-9C2E-9CC25B697FC8}">
      <dgm:prSet/>
      <dgm:spPr/>
      <dgm:t>
        <a:bodyPr/>
        <a:lstStyle/>
        <a:p>
          <a:endParaRPr lang="en-US"/>
        </a:p>
      </dgm:t>
    </dgm:pt>
    <dgm:pt modelId="{5808529F-638A-4BFF-9209-38531819CEC7}" type="sibTrans" cxnId="{BBE609EF-ACAF-4FDE-9C2E-9CC25B697FC8}">
      <dgm:prSet/>
      <dgm:spPr/>
      <dgm:t>
        <a:bodyPr/>
        <a:lstStyle/>
        <a:p>
          <a:endParaRPr lang="en-US"/>
        </a:p>
      </dgm:t>
    </dgm:pt>
    <dgm:pt modelId="{C17B2A63-9C28-4643-A412-86A8ED51D473}">
      <dgm:prSet phldrT="[Text]" phldr="1"/>
      <dgm:spPr/>
      <dgm:t>
        <a:bodyPr/>
        <a:lstStyle/>
        <a:p>
          <a:endParaRPr lang="en-US"/>
        </a:p>
      </dgm:t>
    </dgm:pt>
    <dgm:pt modelId="{464A15D8-C926-420D-BF67-20342988A9F6}" type="parTrans" cxnId="{8A4DBDF1-A982-4F71-AC85-5F6FE202BDC6}">
      <dgm:prSet/>
      <dgm:spPr/>
      <dgm:t>
        <a:bodyPr/>
        <a:lstStyle/>
        <a:p>
          <a:endParaRPr lang="en-US"/>
        </a:p>
      </dgm:t>
    </dgm:pt>
    <dgm:pt modelId="{5C346062-A3B6-4C7F-B71A-BF12004C0678}" type="sibTrans" cxnId="{8A4DBDF1-A982-4F71-AC85-5F6FE202BDC6}">
      <dgm:prSet/>
      <dgm:spPr/>
      <dgm:t>
        <a:bodyPr/>
        <a:lstStyle/>
        <a:p>
          <a:endParaRPr lang="en-US"/>
        </a:p>
      </dgm:t>
    </dgm:pt>
    <dgm:pt modelId="{02B838FB-BB7D-4C14-9468-ABFD16F88158}">
      <dgm:prSet phldrT="[Text]" phldr="1"/>
      <dgm:spPr/>
      <dgm:t>
        <a:bodyPr/>
        <a:lstStyle/>
        <a:p>
          <a:endParaRPr lang="en-US"/>
        </a:p>
      </dgm:t>
    </dgm:pt>
    <dgm:pt modelId="{645031B1-0C65-4C07-AA53-91A7F38F4798}" type="parTrans" cxnId="{CA728194-F07F-4EDD-8D26-0D8B80AC6382}">
      <dgm:prSet/>
      <dgm:spPr/>
      <dgm:t>
        <a:bodyPr/>
        <a:lstStyle/>
        <a:p>
          <a:endParaRPr lang="en-US"/>
        </a:p>
      </dgm:t>
    </dgm:pt>
    <dgm:pt modelId="{623DD843-64A5-4FA4-9376-FDBB10108B56}" type="sibTrans" cxnId="{CA728194-F07F-4EDD-8D26-0D8B80AC6382}">
      <dgm:prSet/>
      <dgm:spPr/>
      <dgm:t>
        <a:bodyPr/>
        <a:lstStyle/>
        <a:p>
          <a:endParaRPr lang="en-US"/>
        </a:p>
      </dgm:t>
    </dgm:pt>
    <dgm:pt modelId="{B4452F1A-017D-4E47-9EA1-825529E780A8}">
      <dgm:prSet phldrT="[Text]" phldr="1"/>
      <dgm:spPr/>
      <dgm:t>
        <a:bodyPr/>
        <a:lstStyle/>
        <a:p>
          <a:endParaRPr lang="en-US"/>
        </a:p>
      </dgm:t>
    </dgm:pt>
    <dgm:pt modelId="{3C9B8224-38D7-49AD-B002-B60292CF3BCA}" type="parTrans" cxnId="{F71019C3-6671-4199-B56B-36EF12F8B722}">
      <dgm:prSet/>
      <dgm:spPr/>
      <dgm:t>
        <a:bodyPr/>
        <a:lstStyle/>
        <a:p>
          <a:endParaRPr lang="en-US"/>
        </a:p>
      </dgm:t>
    </dgm:pt>
    <dgm:pt modelId="{A3873761-6C11-4226-8383-E3B07EFC8EEE}" type="sibTrans" cxnId="{F71019C3-6671-4199-B56B-36EF12F8B722}">
      <dgm:prSet/>
      <dgm:spPr/>
      <dgm:t>
        <a:bodyPr/>
        <a:lstStyle/>
        <a:p>
          <a:endParaRPr lang="en-US"/>
        </a:p>
      </dgm:t>
    </dgm:pt>
    <dgm:pt modelId="{915F8FE5-9254-4536-A888-B9BD0D86425F}" type="pres">
      <dgm:prSet presAssocID="{119A911A-CA3C-4419-B901-FB03D1FEE78D}" presName="hierChild1" presStyleCnt="0">
        <dgm:presLayoutVars>
          <dgm:chPref val="1"/>
          <dgm:dir/>
          <dgm:animOne val="branch"/>
          <dgm:animLvl val="lvl"/>
          <dgm:resizeHandles/>
        </dgm:presLayoutVars>
      </dgm:prSet>
      <dgm:spPr/>
      <dgm:t>
        <a:bodyPr/>
        <a:lstStyle/>
        <a:p>
          <a:endParaRPr lang="en-US"/>
        </a:p>
      </dgm:t>
    </dgm:pt>
    <dgm:pt modelId="{988F0B1E-92E9-4C82-9142-0AE40D79290D}" type="pres">
      <dgm:prSet presAssocID="{EF719B2B-929F-427A-8EBB-03F916AB548D}" presName="hierRoot1" presStyleCnt="0"/>
      <dgm:spPr/>
    </dgm:pt>
    <dgm:pt modelId="{9E8A0302-66B7-431F-9F95-E6EEE12EEB53}" type="pres">
      <dgm:prSet presAssocID="{EF719B2B-929F-427A-8EBB-03F916AB548D}" presName="composite" presStyleCnt="0"/>
      <dgm:spPr/>
    </dgm:pt>
    <dgm:pt modelId="{85EF5D3C-93CD-4A33-8DDE-A923E2DE8B8F}" type="pres">
      <dgm:prSet presAssocID="{EF719B2B-929F-427A-8EBB-03F916AB548D}" presName="background" presStyleLbl="node0" presStyleIdx="0" presStyleCnt="1"/>
      <dgm:spPr/>
    </dgm:pt>
    <dgm:pt modelId="{9119132B-4C47-4901-B0BB-1978AE556BA7}" type="pres">
      <dgm:prSet presAssocID="{EF719B2B-929F-427A-8EBB-03F916AB548D}" presName="text" presStyleLbl="fgAcc0" presStyleIdx="0" presStyleCnt="1">
        <dgm:presLayoutVars>
          <dgm:chPref val="3"/>
        </dgm:presLayoutVars>
      </dgm:prSet>
      <dgm:spPr/>
      <dgm:t>
        <a:bodyPr/>
        <a:lstStyle/>
        <a:p>
          <a:endParaRPr lang="en-US"/>
        </a:p>
      </dgm:t>
    </dgm:pt>
    <dgm:pt modelId="{F68816B3-F937-4812-A916-FF1AB85E8B1C}" type="pres">
      <dgm:prSet presAssocID="{EF719B2B-929F-427A-8EBB-03F916AB548D}" presName="hierChild2" presStyleCnt="0"/>
      <dgm:spPr/>
    </dgm:pt>
    <dgm:pt modelId="{A37029E0-2B65-44FA-AC22-30ECCBAF9217}" type="pres">
      <dgm:prSet presAssocID="{F1B62802-DD6C-4F8E-B7BE-7765CC411D10}" presName="Name10" presStyleLbl="parChTrans1D2" presStyleIdx="0" presStyleCnt="2"/>
      <dgm:spPr/>
      <dgm:t>
        <a:bodyPr/>
        <a:lstStyle/>
        <a:p>
          <a:endParaRPr lang="en-US"/>
        </a:p>
      </dgm:t>
    </dgm:pt>
    <dgm:pt modelId="{DA74C219-078B-4A1C-9F64-D98A8B00812C}" type="pres">
      <dgm:prSet presAssocID="{606E1930-42D7-4D17-9293-13F08BECFBB9}" presName="hierRoot2" presStyleCnt="0"/>
      <dgm:spPr/>
    </dgm:pt>
    <dgm:pt modelId="{DB0971FD-3C03-4750-B6EA-0C0EFA749FC2}" type="pres">
      <dgm:prSet presAssocID="{606E1930-42D7-4D17-9293-13F08BECFBB9}" presName="composite2" presStyleCnt="0"/>
      <dgm:spPr/>
    </dgm:pt>
    <dgm:pt modelId="{54226C11-919B-4DEE-ACED-04D8FA74A75E}" type="pres">
      <dgm:prSet presAssocID="{606E1930-42D7-4D17-9293-13F08BECFBB9}" presName="background2" presStyleLbl="node2" presStyleIdx="0" presStyleCnt="2"/>
      <dgm:spPr/>
    </dgm:pt>
    <dgm:pt modelId="{14146015-2925-406C-B831-6AC62D6932D7}" type="pres">
      <dgm:prSet presAssocID="{606E1930-42D7-4D17-9293-13F08BECFBB9}" presName="text2" presStyleLbl="fgAcc2" presStyleIdx="0" presStyleCnt="2">
        <dgm:presLayoutVars>
          <dgm:chPref val="3"/>
        </dgm:presLayoutVars>
      </dgm:prSet>
      <dgm:spPr/>
      <dgm:t>
        <a:bodyPr/>
        <a:lstStyle/>
        <a:p>
          <a:endParaRPr lang="en-US"/>
        </a:p>
      </dgm:t>
    </dgm:pt>
    <dgm:pt modelId="{CCE683EE-8B2B-46F1-A875-4CF2A4A01193}" type="pres">
      <dgm:prSet presAssocID="{606E1930-42D7-4D17-9293-13F08BECFBB9}" presName="hierChild3" presStyleCnt="0"/>
      <dgm:spPr/>
    </dgm:pt>
    <dgm:pt modelId="{878D4A9A-DD2B-45C9-9E77-D983A2909657}" type="pres">
      <dgm:prSet presAssocID="{6E513E73-6161-4BA3-9FBA-9D4F8D6AA0D5}" presName="Name17" presStyleLbl="parChTrans1D3" presStyleIdx="0" presStyleCnt="3"/>
      <dgm:spPr/>
      <dgm:t>
        <a:bodyPr/>
        <a:lstStyle/>
        <a:p>
          <a:endParaRPr lang="en-US"/>
        </a:p>
      </dgm:t>
    </dgm:pt>
    <dgm:pt modelId="{1E08BAF6-DB25-49F7-A5BE-CDD110ED9173}" type="pres">
      <dgm:prSet presAssocID="{58BBD32B-2953-4C50-8A2E-D2332C5E5C27}" presName="hierRoot3" presStyleCnt="0"/>
      <dgm:spPr/>
    </dgm:pt>
    <dgm:pt modelId="{9EB4B2F7-FAB9-4380-B647-FA21C1B57B2D}" type="pres">
      <dgm:prSet presAssocID="{58BBD32B-2953-4C50-8A2E-D2332C5E5C27}" presName="composite3" presStyleCnt="0"/>
      <dgm:spPr/>
    </dgm:pt>
    <dgm:pt modelId="{EA596077-FDAC-4AB2-AA6E-94AD2D0069F2}" type="pres">
      <dgm:prSet presAssocID="{58BBD32B-2953-4C50-8A2E-D2332C5E5C27}" presName="background3" presStyleLbl="node3" presStyleIdx="0" presStyleCnt="3"/>
      <dgm:spPr/>
    </dgm:pt>
    <dgm:pt modelId="{C90DF1B4-15C4-43BE-890D-2FB67798360D}" type="pres">
      <dgm:prSet presAssocID="{58BBD32B-2953-4C50-8A2E-D2332C5E5C27}" presName="text3" presStyleLbl="fgAcc3" presStyleIdx="0" presStyleCnt="3">
        <dgm:presLayoutVars>
          <dgm:chPref val="3"/>
        </dgm:presLayoutVars>
      </dgm:prSet>
      <dgm:spPr/>
      <dgm:t>
        <a:bodyPr/>
        <a:lstStyle/>
        <a:p>
          <a:endParaRPr lang="en-US"/>
        </a:p>
      </dgm:t>
    </dgm:pt>
    <dgm:pt modelId="{7451098F-32AC-4D72-AB4B-75685E7AC41E}" type="pres">
      <dgm:prSet presAssocID="{58BBD32B-2953-4C50-8A2E-D2332C5E5C27}" presName="hierChild4" presStyleCnt="0"/>
      <dgm:spPr/>
    </dgm:pt>
    <dgm:pt modelId="{49CAA1C2-88B4-44C3-9FA2-5DCF0D0660F1}" type="pres">
      <dgm:prSet presAssocID="{464A15D8-C926-420D-BF67-20342988A9F6}" presName="Name17" presStyleLbl="parChTrans1D3" presStyleIdx="1" presStyleCnt="3"/>
      <dgm:spPr/>
      <dgm:t>
        <a:bodyPr/>
        <a:lstStyle/>
        <a:p>
          <a:endParaRPr lang="en-US"/>
        </a:p>
      </dgm:t>
    </dgm:pt>
    <dgm:pt modelId="{281929D2-B28A-419F-8660-DAC778DBE6F7}" type="pres">
      <dgm:prSet presAssocID="{C17B2A63-9C28-4643-A412-86A8ED51D473}" presName="hierRoot3" presStyleCnt="0"/>
      <dgm:spPr/>
    </dgm:pt>
    <dgm:pt modelId="{B8F96FC9-22D9-41FA-841D-978004C34855}" type="pres">
      <dgm:prSet presAssocID="{C17B2A63-9C28-4643-A412-86A8ED51D473}" presName="composite3" presStyleCnt="0"/>
      <dgm:spPr/>
    </dgm:pt>
    <dgm:pt modelId="{4296720F-12BE-4A2C-B7E9-162B32F77247}" type="pres">
      <dgm:prSet presAssocID="{C17B2A63-9C28-4643-A412-86A8ED51D473}" presName="background3" presStyleLbl="node3" presStyleIdx="1" presStyleCnt="3"/>
      <dgm:spPr/>
    </dgm:pt>
    <dgm:pt modelId="{E825B841-7AF8-4300-8274-B9CF975F091B}" type="pres">
      <dgm:prSet presAssocID="{C17B2A63-9C28-4643-A412-86A8ED51D473}" presName="text3" presStyleLbl="fgAcc3" presStyleIdx="1" presStyleCnt="3">
        <dgm:presLayoutVars>
          <dgm:chPref val="3"/>
        </dgm:presLayoutVars>
      </dgm:prSet>
      <dgm:spPr/>
      <dgm:t>
        <a:bodyPr/>
        <a:lstStyle/>
        <a:p>
          <a:endParaRPr lang="en-US"/>
        </a:p>
      </dgm:t>
    </dgm:pt>
    <dgm:pt modelId="{D987AF4A-74AC-4072-874B-EAE659E32F6F}" type="pres">
      <dgm:prSet presAssocID="{C17B2A63-9C28-4643-A412-86A8ED51D473}" presName="hierChild4" presStyleCnt="0"/>
      <dgm:spPr/>
    </dgm:pt>
    <dgm:pt modelId="{472E9394-5802-4C60-BCF2-BAAD42D9165A}" type="pres">
      <dgm:prSet presAssocID="{645031B1-0C65-4C07-AA53-91A7F38F4798}" presName="Name10" presStyleLbl="parChTrans1D2" presStyleIdx="1" presStyleCnt="2"/>
      <dgm:spPr/>
      <dgm:t>
        <a:bodyPr/>
        <a:lstStyle/>
        <a:p>
          <a:endParaRPr lang="en-US"/>
        </a:p>
      </dgm:t>
    </dgm:pt>
    <dgm:pt modelId="{A35E0AB5-9106-4EAF-A25A-4639F1EDC660}" type="pres">
      <dgm:prSet presAssocID="{02B838FB-BB7D-4C14-9468-ABFD16F88158}" presName="hierRoot2" presStyleCnt="0"/>
      <dgm:spPr/>
    </dgm:pt>
    <dgm:pt modelId="{A651C0FA-F76B-425D-9AF7-77F4EA2234E0}" type="pres">
      <dgm:prSet presAssocID="{02B838FB-BB7D-4C14-9468-ABFD16F88158}" presName="composite2" presStyleCnt="0"/>
      <dgm:spPr/>
    </dgm:pt>
    <dgm:pt modelId="{BF5C9B33-D189-4DE5-9913-31F8B4A228FC}" type="pres">
      <dgm:prSet presAssocID="{02B838FB-BB7D-4C14-9468-ABFD16F88158}" presName="background2" presStyleLbl="node2" presStyleIdx="1" presStyleCnt="2"/>
      <dgm:spPr/>
    </dgm:pt>
    <dgm:pt modelId="{7C1E9F98-BFEB-4B86-910A-65375CD1803D}" type="pres">
      <dgm:prSet presAssocID="{02B838FB-BB7D-4C14-9468-ABFD16F88158}" presName="text2" presStyleLbl="fgAcc2" presStyleIdx="1" presStyleCnt="2">
        <dgm:presLayoutVars>
          <dgm:chPref val="3"/>
        </dgm:presLayoutVars>
      </dgm:prSet>
      <dgm:spPr/>
      <dgm:t>
        <a:bodyPr/>
        <a:lstStyle/>
        <a:p>
          <a:endParaRPr lang="en-US"/>
        </a:p>
      </dgm:t>
    </dgm:pt>
    <dgm:pt modelId="{9665CC8C-4584-455B-A800-6E60546A8978}" type="pres">
      <dgm:prSet presAssocID="{02B838FB-BB7D-4C14-9468-ABFD16F88158}" presName="hierChild3" presStyleCnt="0"/>
      <dgm:spPr/>
    </dgm:pt>
    <dgm:pt modelId="{93A39ED6-F14D-4E49-AA88-E25B7ADE45E7}" type="pres">
      <dgm:prSet presAssocID="{3C9B8224-38D7-49AD-B002-B60292CF3BCA}" presName="Name17" presStyleLbl="parChTrans1D3" presStyleIdx="2" presStyleCnt="3"/>
      <dgm:spPr/>
      <dgm:t>
        <a:bodyPr/>
        <a:lstStyle/>
        <a:p>
          <a:endParaRPr lang="en-US"/>
        </a:p>
      </dgm:t>
    </dgm:pt>
    <dgm:pt modelId="{DE3C18FE-DFD3-4D2B-B481-502C93D1DD04}" type="pres">
      <dgm:prSet presAssocID="{B4452F1A-017D-4E47-9EA1-825529E780A8}" presName="hierRoot3" presStyleCnt="0"/>
      <dgm:spPr/>
    </dgm:pt>
    <dgm:pt modelId="{37C9725B-3F63-4016-B08D-704CB6A0203F}" type="pres">
      <dgm:prSet presAssocID="{B4452F1A-017D-4E47-9EA1-825529E780A8}" presName="composite3" presStyleCnt="0"/>
      <dgm:spPr/>
    </dgm:pt>
    <dgm:pt modelId="{6C0734CD-E313-4BF0-B802-AD7CF48A15C5}" type="pres">
      <dgm:prSet presAssocID="{B4452F1A-017D-4E47-9EA1-825529E780A8}" presName="background3" presStyleLbl="node3" presStyleIdx="2" presStyleCnt="3"/>
      <dgm:spPr/>
    </dgm:pt>
    <dgm:pt modelId="{6AD34E50-5EC0-433B-9284-8FE196A21852}" type="pres">
      <dgm:prSet presAssocID="{B4452F1A-017D-4E47-9EA1-825529E780A8}" presName="text3" presStyleLbl="fgAcc3" presStyleIdx="2" presStyleCnt="3">
        <dgm:presLayoutVars>
          <dgm:chPref val="3"/>
        </dgm:presLayoutVars>
      </dgm:prSet>
      <dgm:spPr/>
      <dgm:t>
        <a:bodyPr/>
        <a:lstStyle/>
        <a:p>
          <a:endParaRPr lang="en-US"/>
        </a:p>
      </dgm:t>
    </dgm:pt>
    <dgm:pt modelId="{C4527CB4-6EEA-4F57-BAE1-27B5B0E71D08}" type="pres">
      <dgm:prSet presAssocID="{B4452F1A-017D-4E47-9EA1-825529E780A8}" presName="hierChild4" presStyleCnt="0"/>
      <dgm:spPr/>
    </dgm:pt>
  </dgm:ptLst>
  <dgm:cxnLst>
    <dgm:cxn modelId="{9726549A-B9CC-46A7-9EB7-19235D85FC91}" type="presOf" srcId="{C17B2A63-9C28-4643-A412-86A8ED51D473}" destId="{E825B841-7AF8-4300-8274-B9CF975F091B}" srcOrd="0" destOrd="0" presId="urn:microsoft.com/office/officeart/2005/8/layout/hierarchy1"/>
    <dgm:cxn modelId="{CA728194-F07F-4EDD-8D26-0D8B80AC6382}" srcId="{EF719B2B-929F-427A-8EBB-03F916AB548D}" destId="{02B838FB-BB7D-4C14-9468-ABFD16F88158}" srcOrd="1" destOrd="0" parTransId="{645031B1-0C65-4C07-AA53-91A7F38F4798}" sibTransId="{623DD843-64A5-4FA4-9376-FDBB10108B56}"/>
    <dgm:cxn modelId="{052B17A2-A50F-496A-BBC5-BAC8DF752259}" type="presOf" srcId="{02B838FB-BB7D-4C14-9468-ABFD16F88158}" destId="{7C1E9F98-BFEB-4B86-910A-65375CD1803D}" srcOrd="0" destOrd="0" presId="urn:microsoft.com/office/officeart/2005/8/layout/hierarchy1"/>
    <dgm:cxn modelId="{BBE609EF-ACAF-4FDE-9C2E-9CC25B697FC8}" srcId="{606E1930-42D7-4D17-9293-13F08BECFBB9}" destId="{58BBD32B-2953-4C50-8A2E-D2332C5E5C27}" srcOrd="0" destOrd="0" parTransId="{6E513E73-6161-4BA3-9FBA-9D4F8D6AA0D5}" sibTransId="{5808529F-638A-4BFF-9209-38531819CEC7}"/>
    <dgm:cxn modelId="{F71019C3-6671-4199-B56B-36EF12F8B722}" srcId="{02B838FB-BB7D-4C14-9468-ABFD16F88158}" destId="{B4452F1A-017D-4E47-9EA1-825529E780A8}" srcOrd="0" destOrd="0" parTransId="{3C9B8224-38D7-49AD-B002-B60292CF3BCA}" sibTransId="{A3873761-6C11-4226-8383-E3B07EFC8EEE}"/>
    <dgm:cxn modelId="{FFDC2BC1-C63F-4890-A53E-D5074E9BEF18}" type="presOf" srcId="{F1B62802-DD6C-4F8E-B7BE-7765CC411D10}" destId="{A37029E0-2B65-44FA-AC22-30ECCBAF9217}" srcOrd="0" destOrd="0" presId="urn:microsoft.com/office/officeart/2005/8/layout/hierarchy1"/>
    <dgm:cxn modelId="{A1860555-D730-49A8-9C3B-0653BD653DCF}" srcId="{EF719B2B-929F-427A-8EBB-03F916AB548D}" destId="{606E1930-42D7-4D17-9293-13F08BECFBB9}" srcOrd="0" destOrd="0" parTransId="{F1B62802-DD6C-4F8E-B7BE-7765CC411D10}" sibTransId="{8686C210-6BC1-4D9E-8C2A-98B9E57B5FC6}"/>
    <dgm:cxn modelId="{D56E7D99-2F87-490D-9CFF-649A90100C57}" type="presOf" srcId="{6E513E73-6161-4BA3-9FBA-9D4F8D6AA0D5}" destId="{878D4A9A-DD2B-45C9-9E77-D983A2909657}" srcOrd="0" destOrd="0" presId="urn:microsoft.com/office/officeart/2005/8/layout/hierarchy1"/>
    <dgm:cxn modelId="{AD6C32F1-D031-4D03-B46C-2A5EBBF038BF}" type="presOf" srcId="{119A911A-CA3C-4419-B901-FB03D1FEE78D}" destId="{915F8FE5-9254-4536-A888-B9BD0D86425F}" srcOrd="0" destOrd="0" presId="urn:microsoft.com/office/officeart/2005/8/layout/hierarchy1"/>
    <dgm:cxn modelId="{913ABCCA-F571-4BC5-BBCB-BC7FB78D9320}" type="presOf" srcId="{464A15D8-C926-420D-BF67-20342988A9F6}" destId="{49CAA1C2-88B4-44C3-9FA2-5DCF0D0660F1}" srcOrd="0" destOrd="0" presId="urn:microsoft.com/office/officeart/2005/8/layout/hierarchy1"/>
    <dgm:cxn modelId="{896151FC-7C4E-4DCC-8257-F1F53C28E212}" srcId="{119A911A-CA3C-4419-B901-FB03D1FEE78D}" destId="{EF719B2B-929F-427A-8EBB-03F916AB548D}" srcOrd="0" destOrd="0" parTransId="{B1DA7D0A-09F1-4C1C-B518-A873CBA78FDE}" sibTransId="{DC3AE6AB-4722-44FD-A9A6-B1965E14D1AB}"/>
    <dgm:cxn modelId="{9DA771CD-4F42-4F49-9FF3-2A6E8B04355D}" type="presOf" srcId="{EF719B2B-929F-427A-8EBB-03F916AB548D}" destId="{9119132B-4C47-4901-B0BB-1978AE556BA7}" srcOrd="0" destOrd="0" presId="urn:microsoft.com/office/officeart/2005/8/layout/hierarchy1"/>
    <dgm:cxn modelId="{57839611-6792-46FC-BFA6-387E84C842B7}" type="presOf" srcId="{606E1930-42D7-4D17-9293-13F08BECFBB9}" destId="{14146015-2925-406C-B831-6AC62D6932D7}" srcOrd="0" destOrd="0" presId="urn:microsoft.com/office/officeart/2005/8/layout/hierarchy1"/>
    <dgm:cxn modelId="{D9FF31DC-150A-4F81-8F2C-D787A9F459DD}" type="presOf" srcId="{645031B1-0C65-4C07-AA53-91A7F38F4798}" destId="{472E9394-5802-4C60-BCF2-BAAD42D9165A}" srcOrd="0" destOrd="0" presId="urn:microsoft.com/office/officeart/2005/8/layout/hierarchy1"/>
    <dgm:cxn modelId="{8A4DBDF1-A982-4F71-AC85-5F6FE202BDC6}" srcId="{606E1930-42D7-4D17-9293-13F08BECFBB9}" destId="{C17B2A63-9C28-4643-A412-86A8ED51D473}" srcOrd="1" destOrd="0" parTransId="{464A15D8-C926-420D-BF67-20342988A9F6}" sibTransId="{5C346062-A3B6-4C7F-B71A-BF12004C0678}"/>
    <dgm:cxn modelId="{1F81E400-BFA1-4A4C-BBBC-D659354A8F23}" type="presOf" srcId="{3C9B8224-38D7-49AD-B002-B60292CF3BCA}" destId="{93A39ED6-F14D-4E49-AA88-E25B7ADE45E7}" srcOrd="0" destOrd="0" presId="urn:microsoft.com/office/officeart/2005/8/layout/hierarchy1"/>
    <dgm:cxn modelId="{FEB5FED1-DF06-4738-BC00-228A33FC26C3}" type="presOf" srcId="{58BBD32B-2953-4C50-8A2E-D2332C5E5C27}" destId="{C90DF1B4-15C4-43BE-890D-2FB67798360D}" srcOrd="0" destOrd="0" presId="urn:microsoft.com/office/officeart/2005/8/layout/hierarchy1"/>
    <dgm:cxn modelId="{398E78C1-1873-445A-BDC0-D060E7A02200}" type="presOf" srcId="{B4452F1A-017D-4E47-9EA1-825529E780A8}" destId="{6AD34E50-5EC0-433B-9284-8FE196A21852}" srcOrd="0" destOrd="0" presId="urn:microsoft.com/office/officeart/2005/8/layout/hierarchy1"/>
    <dgm:cxn modelId="{804BBE72-792B-4377-B715-D5AE0718EC2F}" type="presParOf" srcId="{915F8FE5-9254-4536-A888-B9BD0D86425F}" destId="{988F0B1E-92E9-4C82-9142-0AE40D79290D}" srcOrd="0" destOrd="0" presId="urn:microsoft.com/office/officeart/2005/8/layout/hierarchy1"/>
    <dgm:cxn modelId="{CF7C618D-543C-4CEE-9BBC-C9560FC4CCDF}" type="presParOf" srcId="{988F0B1E-92E9-4C82-9142-0AE40D79290D}" destId="{9E8A0302-66B7-431F-9F95-E6EEE12EEB53}" srcOrd="0" destOrd="0" presId="urn:microsoft.com/office/officeart/2005/8/layout/hierarchy1"/>
    <dgm:cxn modelId="{390CF835-B761-46BA-8B4E-B7D7E45A91F4}" type="presParOf" srcId="{9E8A0302-66B7-431F-9F95-E6EEE12EEB53}" destId="{85EF5D3C-93CD-4A33-8DDE-A923E2DE8B8F}" srcOrd="0" destOrd="0" presId="urn:microsoft.com/office/officeart/2005/8/layout/hierarchy1"/>
    <dgm:cxn modelId="{522B2B2E-B3A8-4C89-B345-2836CFAFB63D}" type="presParOf" srcId="{9E8A0302-66B7-431F-9F95-E6EEE12EEB53}" destId="{9119132B-4C47-4901-B0BB-1978AE556BA7}" srcOrd="1" destOrd="0" presId="urn:microsoft.com/office/officeart/2005/8/layout/hierarchy1"/>
    <dgm:cxn modelId="{DBDDE3E8-1239-44A8-AA2D-132A03955380}" type="presParOf" srcId="{988F0B1E-92E9-4C82-9142-0AE40D79290D}" destId="{F68816B3-F937-4812-A916-FF1AB85E8B1C}" srcOrd="1" destOrd="0" presId="urn:microsoft.com/office/officeart/2005/8/layout/hierarchy1"/>
    <dgm:cxn modelId="{587A9364-045E-49FA-B841-7871BA76AD99}" type="presParOf" srcId="{F68816B3-F937-4812-A916-FF1AB85E8B1C}" destId="{A37029E0-2B65-44FA-AC22-30ECCBAF9217}" srcOrd="0" destOrd="0" presId="urn:microsoft.com/office/officeart/2005/8/layout/hierarchy1"/>
    <dgm:cxn modelId="{FD28B106-1AEF-44DB-B3CD-25A9398D5F41}" type="presParOf" srcId="{F68816B3-F937-4812-A916-FF1AB85E8B1C}" destId="{DA74C219-078B-4A1C-9F64-D98A8B00812C}" srcOrd="1" destOrd="0" presId="urn:microsoft.com/office/officeart/2005/8/layout/hierarchy1"/>
    <dgm:cxn modelId="{250EF220-A60F-4E08-8206-AE014355383E}" type="presParOf" srcId="{DA74C219-078B-4A1C-9F64-D98A8B00812C}" destId="{DB0971FD-3C03-4750-B6EA-0C0EFA749FC2}" srcOrd="0" destOrd="0" presId="urn:microsoft.com/office/officeart/2005/8/layout/hierarchy1"/>
    <dgm:cxn modelId="{AEE25A89-5634-499F-9D5E-3BCF1B115956}" type="presParOf" srcId="{DB0971FD-3C03-4750-B6EA-0C0EFA749FC2}" destId="{54226C11-919B-4DEE-ACED-04D8FA74A75E}" srcOrd="0" destOrd="0" presId="urn:microsoft.com/office/officeart/2005/8/layout/hierarchy1"/>
    <dgm:cxn modelId="{F7C034F3-EA92-4268-BCD7-36C4B23D082B}" type="presParOf" srcId="{DB0971FD-3C03-4750-B6EA-0C0EFA749FC2}" destId="{14146015-2925-406C-B831-6AC62D6932D7}" srcOrd="1" destOrd="0" presId="urn:microsoft.com/office/officeart/2005/8/layout/hierarchy1"/>
    <dgm:cxn modelId="{65BF7266-8869-4A2B-A74C-1984F34D0945}" type="presParOf" srcId="{DA74C219-078B-4A1C-9F64-D98A8B00812C}" destId="{CCE683EE-8B2B-46F1-A875-4CF2A4A01193}" srcOrd="1" destOrd="0" presId="urn:microsoft.com/office/officeart/2005/8/layout/hierarchy1"/>
    <dgm:cxn modelId="{D1D1A73A-318D-4030-B03A-29E857FC4B92}" type="presParOf" srcId="{CCE683EE-8B2B-46F1-A875-4CF2A4A01193}" destId="{878D4A9A-DD2B-45C9-9E77-D983A2909657}" srcOrd="0" destOrd="0" presId="urn:microsoft.com/office/officeart/2005/8/layout/hierarchy1"/>
    <dgm:cxn modelId="{BAA59EE5-700E-4428-B0EF-E51F7147259B}" type="presParOf" srcId="{CCE683EE-8B2B-46F1-A875-4CF2A4A01193}" destId="{1E08BAF6-DB25-49F7-A5BE-CDD110ED9173}" srcOrd="1" destOrd="0" presId="urn:microsoft.com/office/officeart/2005/8/layout/hierarchy1"/>
    <dgm:cxn modelId="{BDA5BB95-DF11-4446-84A3-593C34E3BF8E}" type="presParOf" srcId="{1E08BAF6-DB25-49F7-A5BE-CDD110ED9173}" destId="{9EB4B2F7-FAB9-4380-B647-FA21C1B57B2D}" srcOrd="0" destOrd="0" presId="urn:microsoft.com/office/officeart/2005/8/layout/hierarchy1"/>
    <dgm:cxn modelId="{24557DEC-F49A-4839-BF0C-878DBAE5A13B}" type="presParOf" srcId="{9EB4B2F7-FAB9-4380-B647-FA21C1B57B2D}" destId="{EA596077-FDAC-4AB2-AA6E-94AD2D0069F2}" srcOrd="0" destOrd="0" presId="urn:microsoft.com/office/officeart/2005/8/layout/hierarchy1"/>
    <dgm:cxn modelId="{6A58000F-E5C1-4011-A008-EC09E69CB690}" type="presParOf" srcId="{9EB4B2F7-FAB9-4380-B647-FA21C1B57B2D}" destId="{C90DF1B4-15C4-43BE-890D-2FB67798360D}" srcOrd="1" destOrd="0" presId="urn:microsoft.com/office/officeart/2005/8/layout/hierarchy1"/>
    <dgm:cxn modelId="{5108ACA6-C566-4EC1-8EAB-C00C0657A851}" type="presParOf" srcId="{1E08BAF6-DB25-49F7-A5BE-CDD110ED9173}" destId="{7451098F-32AC-4D72-AB4B-75685E7AC41E}" srcOrd="1" destOrd="0" presId="urn:microsoft.com/office/officeart/2005/8/layout/hierarchy1"/>
    <dgm:cxn modelId="{3A7C4756-E6D4-46D3-BFA1-752D08952287}" type="presParOf" srcId="{CCE683EE-8B2B-46F1-A875-4CF2A4A01193}" destId="{49CAA1C2-88B4-44C3-9FA2-5DCF0D0660F1}" srcOrd="2" destOrd="0" presId="urn:microsoft.com/office/officeart/2005/8/layout/hierarchy1"/>
    <dgm:cxn modelId="{8BB580B4-FF45-4823-93E1-BBA8D3AA723E}" type="presParOf" srcId="{CCE683EE-8B2B-46F1-A875-4CF2A4A01193}" destId="{281929D2-B28A-419F-8660-DAC778DBE6F7}" srcOrd="3" destOrd="0" presId="urn:microsoft.com/office/officeart/2005/8/layout/hierarchy1"/>
    <dgm:cxn modelId="{8E571B68-FCC4-4154-BFB4-F43FA59B8821}" type="presParOf" srcId="{281929D2-B28A-419F-8660-DAC778DBE6F7}" destId="{B8F96FC9-22D9-41FA-841D-978004C34855}" srcOrd="0" destOrd="0" presId="urn:microsoft.com/office/officeart/2005/8/layout/hierarchy1"/>
    <dgm:cxn modelId="{3C93589D-BC34-4C78-9222-7938193A7234}" type="presParOf" srcId="{B8F96FC9-22D9-41FA-841D-978004C34855}" destId="{4296720F-12BE-4A2C-B7E9-162B32F77247}" srcOrd="0" destOrd="0" presId="urn:microsoft.com/office/officeart/2005/8/layout/hierarchy1"/>
    <dgm:cxn modelId="{BB176BE6-A8BD-4543-A016-E21DD4C10DB9}" type="presParOf" srcId="{B8F96FC9-22D9-41FA-841D-978004C34855}" destId="{E825B841-7AF8-4300-8274-B9CF975F091B}" srcOrd="1" destOrd="0" presId="urn:microsoft.com/office/officeart/2005/8/layout/hierarchy1"/>
    <dgm:cxn modelId="{91A1AD6C-8BB8-4462-9C98-41CA1EA80C3D}" type="presParOf" srcId="{281929D2-B28A-419F-8660-DAC778DBE6F7}" destId="{D987AF4A-74AC-4072-874B-EAE659E32F6F}" srcOrd="1" destOrd="0" presId="urn:microsoft.com/office/officeart/2005/8/layout/hierarchy1"/>
    <dgm:cxn modelId="{BA3FBC37-A941-469E-9DB2-828FCF83966A}" type="presParOf" srcId="{F68816B3-F937-4812-A916-FF1AB85E8B1C}" destId="{472E9394-5802-4C60-BCF2-BAAD42D9165A}" srcOrd="2" destOrd="0" presId="urn:microsoft.com/office/officeart/2005/8/layout/hierarchy1"/>
    <dgm:cxn modelId="{D7C0028C-A403-4B07-986C-AE92C3FB004E}" type="presParOf" srcId="{F68816B3-F937-4812-A916-FF1AB85E8B1C}" destId="{A35E0AB5-9106-4EAF-A25A-4639F1EDC660}" srcOrd="3" destOrd="0" presId="urn:microsoft.com/office/officeart/2005/8/layout/hierarchy1"/>
    <dgm:cxn modelId="{37A08E79-A335-4A08-8C41-3CBD9C4FDA42}" type="presParOf" srcId="{A35E0AB5-9106-4EAF-A25A-4639F1EDC660}" destId="{A651C0FA-F76B-425D-9AF7-77F4EA2234E0}" srcOrd="0" destOrd="0" presId="urn:microsoft.com/office/officeart/2005/8/layout/hierarchy1"/>
    <dgm:cxn modelId="{2783C2E4-F5F8-4265-861F-9AE54ABC6E05}" type="presParOf" srcId="{A651C0FA-F76B-425D-9AF7-77F4EA2234E0}" destId="{BF5C9B33-D189-4DE5-9913-31F8B4A228FC}" srcOrd="0" destOrd="0" presId="urn:microsoft.com/office/officeart/2005/8/layout/hierarchy1"/>
    <dgm:cxn modelId="{22135678-E87B-48D8-9A81-D89D95C1BD46}" type="presParOf" srcId="{A651C0FA-F76B-425D-9AF7-77F4EA2234E0}" destId="{7C1E9F98-BFEB-4B86-910A-65375CD1803D}" srcOrd="1" destOrd="0" presId="urn:microsoft.com/office/officeart/2005/8/layout/hierarchy1"/>
    <dgm:cxn modelId="{F2F3C789-4BF2-46F7-B851-A759625AA938}" type="presParOf" srcId="{A35E0AB5-9106-4EAF-A25A-4639F1EDC660}" destId="{9665CC8C-4584-455B-A800-6E60546A8978}" srcOrd="1" destOrd="0" presId="urn:microsoft.com/office/officeart/2005/8/layout/hierarchy1"/>
    <dgm:cxn modelId="{9E50D2AF-C473-40BF-B2D4-9B9F42D6E8F9}" type="presParOf" srcId="{9665CC8C-4584-455B-A800-6E60546A8978}" destId="{93A39ED6-F14D-4E49-AA88-E25B7ADE45E7}" srcOrd="0" destOrd="0" presId="urn:microsoft.com/office/officeart/2005/8/layout/hierarchy1"/>
    <dgm:cxn modelId="{B4EC3E76-2790-4CA3-AC63-44681C34C9E5}" type="presParOf" srcId="{9665CC8C-4584-455B-A800-6E60546A8978}" destId="{DE3C18FE-DFD3-4D2B-B481-502C93D1DD04}" srcOrd="1" destOrd="0" presId="urn:microsoft.com/office/officeart/2005/8/layout/hierarchy1"/>
    <dgm:cxn modelId="{A187ACFF-8B8C-4455-85C8-92BA747F6B82}" type="presParOf" srcId="{DE3C18FE-DFD3-4D2B-B481-502C93D1DD04}" destId="{37C9725B-3F63-4016-B08D-704CB6A0203F}" srcOrd="0" destOrd="0" presId="urn:microsoft.com/office/officeart/2005/8/layout/hierarchy1"/>
    <dgm:cxn modelId="{6E6C20E8-FDC8-48F7-82CA-A031C36AD429}" type="presParOf" srcId="{37C9725B-3F63-4016-B08D-704CB6A0203F}" destId="{6C0734CD-E313-4BF0-B802-AD7CF48A15C5}" srcOrd="0" destOrd="0" presId="urn:microsoft.com/office/officeart/2005/8/layout/hierarchy1"/>
    <dgm:cxn modelId="{FA83E803-E1F6-4032-A81D-185F033C1AB9}" type="presParOf" srcId="{37C9725B-3F63-4016-B08D-704CB6A0203F}" destId="{6AD34E50-5EC0-433B-9284-8FE196A21852}" srcOrd="1" destOrd="0" presId="urn:microsoft.com/office/officeart/2005/8/layout/hierarchy1"/>
    <dgm:cxn modelId="{CED568C7-F38D-4FD6-BDF9-0CE8AE2A893B}" type="presParOf" srcId="{DE3C18FE-DFD3-4D2B-B481-502C93D1DD04}" destId="{C4527CB4-6EEA-4F57-BAE1-27B5B0E71D0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E9843A-E92D-445E-A211-84A5DFEEE94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70276FC-B95E-4747-8A05-E593BA8C8876}">
      <dgm:prSet phldrT="[Text]"/>
      <dgm:spPr>
        <a:xfrm>
          <a:off x="6286" y="1174200"/>
          <a:ext cx="2405188" cy="1133474"/>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1. Visualization</a:t>
          </a:r>
          <a:endParaRPr lang="en-US" dirty="0">
            <a:solidFill>
              <a:sysClr val="window" lastClr="FFFFFF"/>
            </a:solidFill>
            <a:latin typeface="Calibri"/>
            <a:ea typeface="+mn-ea"/>
            <a:cs typeface="+mn-cs"/>
          </a:endParaRPr>
        </a:p>
      </dgm:t>
    </dgm:pt>
    <dgm:pt modelId="{F9C7A9B4-7A6A-42BA-A3DB-B8A0A645C482}" type="parTrans" cxnId="{33559300-943A-4669-91FA-2C81076461BE}">
      <dgm:prSet/>
      <dgm:spPr/>
      <dgm:t>
        <a:bodyPr/>
        <a:lstStyle/>
        <a:p>
          <a:endParaRPr lang="en-US"/>
        </a:p>
      </dgm:t>
    </dgm:pt>
    <dgm:pt modelId="{54255D6B-3D26-4253-8ED1-CC97A1D5B600}" type="sibTrans" cxnId="{33559300-943A-4669-91FA-2C81076461BE}">
      <dgm:prSet/>
      <dgm:spPr/>
      <dgm:t>
        <a:bodyPr/>
        <a:lstStyle/>
        <a:p>
          <a:endParaRPr lang="en-US"/>
        </a:p>
      </dgm:t>
    </dgm:pt>
    <dgm:pt modelId="{952907BC-D25E-4FFE-A435-777BD2C4AA49}">
      <dgm:prSet phldrT="[Text]" custT="1"/>
      <dgm:spPr>
        <a:xfrm>
          <a:off x="487323" y="2591044"/>
          <a:ext cx="2177958" cy="88372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800" b="1" dirty="0" smtClean="0">
              <a:solidFill>
                <a:sysClr val="windowText" lastClr="000000">
                  <a:hueOff val="0"/>
                  <a:satOff val="0"/>
                  <a:lumOff val="0"/>
                  <a:alphaOff val="0"/>
                </a:sysClr>
              </a:solidFill>
              <a:latin typeface="Calibri"/>
              <a:ea typeface="+mn-ea"/>
              <a:cs typeface="+mn-cs"/>
            </a:rPr>
            <a:t>Data changes</a:t>
          </a:r>
          <a:endParaRPr lang="en-US" sz="1800" b="1" dirty="0">
            <a:solidFill>
              <a:sysClr val="windowText" lastClr="000000">
                <a:hueOff val="0"/>
                <a:satOff val="0"/>
                <a:lumOff val="0"/>
                <a:alphaOff val="0"/>
              </a:sysClr>
            </a:solidFill>
            <a:latin typeface="Calibri"/>
            <a:ea typeface="+mn-ea"/>
            <a:cs typeface="+mn-cs"/>
          </a:endParaRPr>
        </a:p>
      </dgm:t>
    </dgm:pt>
    <dgm:pt modelId="{1BFB4354-183E-49A3-816F-559D5ED903DD}" type="parTrans" cxnId="{7053A4E6-24B3-497E-BE5C-F28C30412BB4}">
      <dgm:prSet/>
      <dgm:spPr>
        <a:xfrm>
          <a:off x="246804" y="2307675"/>
          <a:ext cx="240518" cy="725231"/>
        </a:xfr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0BC1F9B2-EFF7-4CA2-B9F9-320A61000A03}" type="sibTrans" cxnId="{7053A4E6-24B3-497E-BE5C-F28C30412BB4}">
      <dgm:prSet/>
      <dgm:spPr/>
      <dgm:t>
        <a:bodyPr/>
        <a:lstStyle/>
        <a:p>
          <a:endParaRPr lang="en-US"/>
        </a:p>
      </dgm:t>
    </dgm:pt>
    <dgm:pt modelId="{A8A6D5A1-A7CE-44BC-A326-A3CA3324ED21}">
      <dgm:prSet phldrT="[Text]" custT="1"/>
      <dgm:spPr>
        <a:xfrm>
          <a:off x="487323" y="3758137"/>
          <a:ext cx="2177958" cy="108004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800" b="1" dirty="0" smtClean="0">
              <a:solidFill>
                <a:sysClr val="windowText" lastClr="000000">
                  <a:hueOff val="0"/>
                  <a:satOff val="0"/>
                  <a:lumOff val="0"/>
                  <a:alphaOff val="0"/>
                </a:sysClr>
              </a:solidFill>
              <a:latin typeface="Calibri"/>
              <a:ea typeface="+mn-ea"/>
              <a:cs typeface="+mn-cs"/>
            </a:rPr>
            <a:t>Visualization changes</a:t>
          </a:r>
          <a:endParaRPr lang="en-US" sz="1800" b="1" dirty="0">
            <a:solidFill>
              <a:sysClr val="windowText" lastClr="000000">
                <a:hueOff val="0"/>
                <a:satOff val="0"/>
                <a:lumOff val="0"/>
                <a:alphaOff val="0"/>
              </a:sysClr>
            </a:solidFill>
            <a:latin typeface="Calibri"/>
            <a:ea typeface="+mn-ea"/>
            <a:cs typeface="+mn-cs"/>
          </a:endParaRPr>
        </a:p>
      </dgm:t>
    </dgm:pt>
    <dgm:pt modelId="{469A3B2A-F275-4CF6-8D41-B4FDC7EE3954}" type="parTrans" cxnId="{FD368014-2AD8-4EE3-AEFA-CBF0A7CD35F2}">
      <dgm:prSet/>
      <dgm:spPr>
        <a:xfrm>
          <a:off x="246804" y="2307675"/>
          <a:ext cx="240518" cy="1990484"/>
        </a:xfr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4B22F0DE-3D50-4B9C-855B-ED80EF9A65D1}" type="sibTrans" cxnId="{FD368014-2AD8-4EE3-AEFA-CBF0A7CD35F2}">
      <dgm:prSet/>
      <dgm:spPr/>
      <dgm:t>
        <a:bodyPr/>
        <a:lstStyle/>
        <a:p>
          <a:endParaRPr lang="en-US"/>
        </a:p>
      </dgm:t>
    </dgm:pt>
    <dgm:pt modelId="{0984B910-67C5-4CB9-95BE-AC3095E6EE98}">
      <dgm:prSet phldrT="[Text]"/>
      <dgm:spPr>
        <a:xfrm>
          <a:off x="5956372" y="1174200"/>
          <a:ext cx="2386667" cy="1133474"/>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2. Data mining</a:t>
          </a:r>
          <a:endParaRPr lang="en-US" dirty="0">
            <a:solidFill>
              <a:sysClr val="window" lastClr="FFFFFF"/>
            </a:solidFill>
            <a:latin typeface="Calibri"/>
            <a:ea typeface="+mn-ea"/>
            <a:cs typeface="+mn-cs"/>
          </a:endParaRPr>
        </a:p>
      </dgm:t>
    </dgm:pt>
    <dgm:pt modelId="{480FDC51-F7AD-4A31-A22E-DA6DAFD55032}" type="parTrans" cxnId="{33DC226E-6205-4507-9033-5C7D8C251C4E}">
      <dgm:prSet/>
      <dgm:spPr/>
      <dgm:t>
        <a:bodyPr/>
        <a:lstStyle/>
        <a:p>
          <a:endParaRPr lang="en-US"/>
        </a:p>
      </dgm:t>
    </dgm:pt>
    <dgm:pt modelId="{87D9CEC0-47A4-48D5-BC09-C03690A04480}" type="sibTrans" cxnId="{33DC226E-6205-4507-9033-5C7D8C251C4E}">
      <dgm:prSet/>
      <dgm:spPr/>
      <dgm:t>
        <a:bodyPr/>
        <a:lstStyle/>
        <a:p>
          <a:endParaRPr lang="en-US"/>
        </a:p>
      </dgm:t>
    </dgm:pt>
    <dgm:pt modelId="{A3848312-CC8F-4F8E-8E3B-C2C7254A0072}">
      <dgm:prSet phldrT="[Text]" custT="1"/>
      <dgm:spPr>
        <a:xfrm>
          <a:off x="6433705" y="2591044"/>
          <a:ext cx="2094389" cy="88372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800" b="1" dirty="0" smtClean="0">
              <a:solidFill>
                <a:sysClr val="windowText" lastClr="000000">
                  <a:hueOff val="0"/>
                  <a:satOff val="0"/>
                  <a:lumOff val="0"/>
                  <a:alphaOff val="0"/>
                </a:sysClr>
              </a:solidFill>
              <a:latin typeface="Calibri"/>
              <a:ea typeface="+mn-ea"/>
              <a:cs typeface="+mn-cs"/>
            </a:rPr>
            <a:t>Data changes</a:t>
          </a:r>
          <a:endParaRPr lang="en-US" sz="1800" b="1" dirty="0">
            <a:solidFill>
              <a:sysClr val="windowText" lastClr="000000">
                <a:hueOff val="0"/>
                <a:satOff val="0"/>
                <a:lumOff val="0"/>
                <a:alphaOff val="0"/>
              </a:sysClr>
            </a:solidFill>
            <a:latin typeface="Calibri"/>
            <a:ea typeface="+mn-ea"/>
            <a:cs typeface="+mn-cs"/>
          </a:endParaRPr>
        </a:p>
      </dgm:t>
    </dgm:pt>
    <dgm:pt modelId="{B9BAA553-7687-4C69-9A2C-2DA655B84E58}" type="parTrans" cxnId="{F2800A41-8F23-4AAB-89BD-BD5FF54F4D44}">
      <dgm:prSet/>
      <dgm:spPr>
        <a:xfrm>
          <a:off x="6195039" y="2307675"/>
          <a:ext cx="238666" cy="725231"/>
        </a:xfr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794AA59A-7967-469C-8E9A-C2557AD9074D}" type="sibTrans" cxnId="{F2800A41-8F23-4AAB-89BD-BD5FF54F4D44}">
      <dgm:prSet/>
      <dgm:spPr/>
      <dgm:t>
        <a:bodyPr/>
        <a:lstStyle/>
        <a:p>
          <a:endParaRPr lang="en-US"/>
        </a:p>
      </dgm:t>
    </dgm:pt>
    <dgm:pt modelId="{E891039F-925B-44B2-AB44-D45786B3C413}">
      <dgm:prSet phldrT="[Text]" custT="1"/>
      <dgm:spPr>
        <a:xfrm>
          <a:off x="487323" y="2591044"/>
          <a:ext cx="2177958" cy="88372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400" b="1" dirty="0" smtClean="0">
              <a:solidFill>
                <a:sysClr val="windowText" lastClr="000000">
                  <a:hueOff val="0"/>
                  <a:satOff val="0"/>
                  <a:lumOff val="0"/>
                  <a:alphaOff val="0"/>
                </a:sysClr>
              </a:solidFill>
              <a:latin typeface="Calibri"/>
              <a:ea typeface="+mn-ea"/>
              <a:cs typeface="+mn-cs"/>
            </a:rPr>
            <a:t>Selection</a:t>
          </a:r>
          <a:endParaRPr lang="en-US" sz="1400" b="1" dirty="0">
            <a:solidFill>
              <a:sysClr val="windowText" lastClr="000000">
                <a:hueOff val="0"/>
                <a:satOff val="0"/>
                <a:lumOff val="0"/>
                <a:alphaOff val="0"/>
              </a:sysClr>
            </a:solidFill>
            <a:latin typeface="Calibri"/>
            <a:ea typeface="+mn-ea"/>
            <a:cs typeface="+mn-cs"/>
          </a:endParaRPr>
        </a:p>
      </dgm:t>
    </dgm:pt>
    <dgm:pt modelId="{95884095-62A0-453A-A8A9-F90ACFA6E33B}" type="parTrans" cxnId="{7AF3BE0D-FF5A-4C80-8989-FD28C4E6542A}">
      <dgm:prSet/>
      <dgm:spPr/>
      <dgm:t>
        <a:bodyPr/>
        <a:lstStyle/>
        <a:p>
          <a:endParaRPr lang="en-US"/>
        </a:p>
      </dgm:t>
    </dgm:pt>
    <dgm:pt modelId="{F9DDF9C1-F4F5-40B2-A491-1ACF9989F845}" type="sibTrans" cxnId="{7AF3BE0D-FF5A-4C80-8989-FD28C4E6542A}">
      <dgm:prSet/>
      <dgm:spPr/>
      <dgm:t>
        <a:bodyPr/>
        <a:lstStyle/>
        <a:p>
          <a:endParaRPr lang="en-US"/>
        </a:p>
      </dgm:t>
    </dgm:pt>
    <dgm:pt modelId="{4FE306E1-57E3-4CBE-B96F-503798C390DC}">
      <dgm:prSet phldrT="[Text]" custT="1"/>
      <dgm:spPr>
        <a:xfrm>
          <a:off x="487323" y="2591044"/>
          <a:ext cx="2177958" cy="88372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400" b="1" dirty="0" smtClean="0">
              <a:solidFill>
                <a:sysClr val="windowText" lastClr="000000">
                  <a:hueOff val="0"/>
                  <a:satOff val="0"/>
                  <a:lumOff val="0"/>
                  <a:alphaOff val="0"/>
                </a:sysClr>
              </a:solidFill>
              <a:latin typeface="Calibri"/>
              <a:ea typeface="+mn-ea"/>
              <a:cs typeface="+mn-cs"/>
            </a:rPr>
            <a:t>Editing</a:t>
          </a:r>
          <a:endParaRPr lang="en-US" sz="1400" b="1" dirty="0">
            <a:solidFill>
              <a:sysClr val="windowText" lastClr="000000">
                <a:hueOff val="0"/>
                <a:satOff val="0"/>
                <a:lumOff val="0"/>
                <a:alphaOff val="0"/>
              </a:sysClr>
            </a:solidFill>
            <a:latin typeface="Calibri"/>
            <a:ea typeface="+mn-ea"/>
            <a:cs typeface="+mn-cs"/>
          </a:endParaRPr>
        </a:p>
      </dgm:t>
    </dgm:pt>
    <dgm:pt modelId="{DB8DEB63-0C86-4593-8F9A-C2288DB52D65}" type="parTrans" cxnId="{AA9260A5-80E8-4284-911D-88526974003F}">
      <dgm:prSet/>
      <dgm:spPr/>
      <dgm:t>
        <a:bodyPr/>
        <a:lstStyle/>
        <a:p>
          <a:endParaRPr lang="en-US"/>
        </a:p>
      </dgm:t>
    </dgm:pt>
    <dgm:pt modelId="{28F0FB10-930D-49A4-BD32-F8FE2EFFB612}" type="sibTrans" cxnId="{AA9260A5-80E8-4284-911D-88526974003F}">
      <dgm:prSet/>
      <dgm:spPr/>
      <dgm:t>
        <a:bodyPr/>
        <a:lstStyle/>
        <a:p>
          <a:endParaRPr lang="en-US"/>
        </a:p>
      </dgm:t>
    </dgm:pt>
    <dgm:pt modelId="{91BDE1C6-946A-40DB-BBD2-F5385CBEB72B}">
      <dgm:prSet phldrT="[Text]" custT="1"/>
      <dgm:spPr>
        <a:xfrm>
          <a:off x="487323" y="3758137"/>
          <a:ext cx="2177958" cy="108004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400" b="1" dirty="0" smtClean="0">
              <a:solidFill>
                <a:sysClr val="windowText" lastClr="000000">
                  <a:hueOff val="0"/>
                  <a:satOff val="0"/>
                  <a:lumOff val="0"/>
                  <a:alphaOff val="0"/>
                </a:sysClr>
              </a:solidFill>
              <a:latin typeface="Calibri"/>
              <a:ea typeface="+mn-ea"/>
              <a:cs typeface="+mn-cs"/>
            </a:rPr>
            <a:t>Scheme:</a:t>
          </a:r>
          <a:br>
            <a:rPr lang="en-GB" sz="1400" b="1" dirty="0" smtClean="0">
              <a:solidFill>
                <a:sysClr val="windowText" lastClr="000000">
                  <a:hueOff val="0"/>
                  <a:satOff val="0"/>
                  <a:lumOff val="0"/>
                  <a:alphaOff val="0"/>
                </a:sysClr>
              </a:solidFill>
              <a:latin typeface="Calibri"/>
              <a:ea typeface="+mn-ea"/>
              <a:cs typeface="+mn-cs"/>
            </a:rPr>
          </a:br>
          <a:r>
            <a:rPr lang="en-GB" sz="1400" b="1" dirty="0" smtClean="0">
              <a:solidFill>
                <a:sysClr val="windowText" lastClr="000000">
                  <a:hueOff val="0"/>
                  <a:satOff val="0"/>
                  <a:lumOff val="0"/>
                  <a:alphaOff val="0"/>
                </a:sysClr>
              </a:solidFill>
              <a:latin typeface="Calibri"/>
              <a:ea typeface="+mn-ea"/>
              <a:cs typeface="+mn-cs"/>
            </a:rPr>
            <a:t>      type and mapping</a:t>
          </a:r>
          <a:endParaRPr lang="en-US" sz="1400" b="1" dirty="0">
            <a:solidFill>
              <a:sysClr val="windowText" lastClr="000000">
                <a:hueOff val="0"/>
                <a:satOff val="0"/>
                <a:lumOff val="0"/>
                <a:alphaOff val="0"/>
              </a:sysClr>
            </a:solidFill>
            <a:latin typeface="Calibri"/>
            <a:ea typeface="+mn-ea"/>
            <a:cs typeface="+mn-cs"/>
          </a:endParaRPr>
        </a:p>
      </dgm:t>
    </dgm:pt>
    <dgm:pt modelId="{BD4FB73B-89C5-41D3-BB70-6C93F61F28B7}" type="parTrans" cxnId="{28296683-DCDB-4391-A753-4ACFB34FCB57}">
      <dgm:prSet/>
      <dgm:spPr/>
      <dgm:t>
        <a:bodyPr/>
        <a:lstStyle/>
        <a:p>
          <a:endParaRPr lang="en-US"/>
        </a:p>
      </dgm:t>
    </dgm:pt>
    <dgm:pt modelId="{FD3DB913-632C-49DC-BB3A-6460077004D9}" type="sibTrans" cxnId="{28296683-DCDB-4391-A753-4ACFB34FCB57}">
      <dgm:prSet/>
      <dgm:spPr/>
      <dgm:t>
        <a:bodyPr/>
        <a:lstStyle/>
        <a:p>
          <a:endParaRPr lang="en-US"/>
        </a:p>
      </dgm:t>
    </dgm:pt>
    <dgm:pt modelId="{4F864592-202E-42C7-8924-C1BB633813FD}">
      <dgm:prSet phldrT="[Text]" custT="1"/>
      <dgm:spPr>
        <a:xfrm>
          <a:off x="487323" y="3758137"/>
          <a:ext cx="2177958" cy="108004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400" b="1" dirty="0" smtClean="0">
              <a:solidFill>
                <a:sysClr val="windowText" lastClr="000000">
                  <a:hueOff val="0"/>
                  <a:satOff val="0"/>
                  <a:lumOff val="0"/>
                  <a:alphaOff val="0"/>
                </a:sysClr>
              </a:solidFill>
              <a:latin typeface="Calibri"/>
              <a:ea typeface="+mn-ea"/>
              <a:cs typeface="+mn-cs"/>
            </a:rPr>
            <a:t>Parameters</a:t>
          </a:r>
          <a:endParaRPr lang="en-US" sz="1400" b="1" dirty="0">
            <a:solidFill>
              <a:sysClr val="windowText" lastClr="000000">
                <a:hueOff val="0"/>
                <a:satOff val="0"/>
                <a:lumOff val="0"/>
                <a:alphaOff val="0"/>
              </a:sysClr>
            </a:solidFill>
            <a:latin typeface="Calibri"/>
            <a:ea typeface="+mn-ea"/>
            <a:cs typeface="+mn-cs"/>
          </a:endParaRPr>
        </a:p>
      </dgm:t>
    </dgm:pt>
    <dgm:pt modelId="{1C5704E6-6087-4346-8DE9-54F5E375CF69}" type="parTrans" cxnId="{98031426-B56B-436F-8DCF-7BD3F0F5853C}">
      <dgm:prSet/>
      <dgm:spPr/>
      <dgm:t>
        <a:bodyPr/>
        <a:lstStyle/>
        <a:p>
          <a:endParaRPr lang="en-US"/>
        </a:p>
      </dgm:t>
    </dgm:pt>
    <dgm:pt modelId="{C1C158EF-20D5-49FA-9C5C-C77A462FE375}" type="sibTrans" cxnId="{98031426-B56B-436F-8DCF-7BD3F0F5853C}">
      <dgm:prSet/>
      <dgm:spPr/>
      <dgm:t>
        <a:bodyPr/>
        <a:lstStyle/>
        <a:p>
          <a:endParaRPr lang="en-US"/>
        </a:p>
      </dgm:t>
    </dgm:pt>
    <dgm:pt modelId="{08EAAAF6-81CD-4E29-8153-342BF16521BD}">
      <dgm:prSet phldrT="[Text]" custT="1"/>
      <dgm:spPr>
        <a:xfrm>
          <a:off x="6433705" y="2591044"/>
          <a:ext cx="2094389" cy="88372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400" b="1" dirty="0" smtClean="0">
              <a:solidFill>
                <a:sysClr val="windowText" lastClr="000000">
                  <a:hueOff val="0"/>
                  <a:satOff val="0"/>
                  <a:lumOff val="0"/>
                  <a:alphaOff val="0"/>
                </a:sysClr>
              </a:solidFill>
              <a:latin typeface="Calibri"/>
              <a:ea typeface="+mn-ea"/>
              <a:cs typeface="+mn-cs"/>
            </a:rPr>
            <a:t>Selection</a:t>
          </a:r>
          <a:endParaRPr lang="en-US" sz="1400" b="1" dirty="0">
            <a:solidFill>
              <a:sysClr val="windowText" lastClr="000000">
                <a:hueOff val="0"/>
                <a:satOff val="0"/>
                <a:lumOff val="0"/>
                <a:alphaOff val="0"/>
              </a:sysClr>
            </a:solidFill>
            <a:latin typeface="Calibri"/>
            <a:ea typeface="+mn-ea"/>
            <a:cs typeface="+mn-cs"/>
          </a:endParaRPr>
        </a:p>
      </dgm:t>
    </dgm:pt>
    <dgm:pt modelId="{56A4560D-3F18-49C2-8DB7-FEAEE80AE194}" type="parTrans" cxnId="{C781DA00-8C8C-4ED4-AE76-C520835C25A5}">
      <dgm:prSet/>
      <dgm:spPr/>
      <dgm:t>
        <a:bodyPr/>
        <a:lstStyle/>
        <a:p>
          <a:endParaRPr lang="en-US"/>
        </a:p>
      </dgm:t>
    </dgm:pt>
    <dgm:pt modelId="{86141F01-A373-482D-8D02-6ACC6D1F77BA}" type="sibTrans" cxnId="{C781DA00-8C8C-4ED4-AE76-C520835C25A5}">
      <dgm:prSet/>
      <dgm:spPr/>
      <dgm:t>
        <a:bodyPr/>
        <a:lstStyle/>
        <a:p>
          <a:endParaRPr lang="en-US"/>
        </a:p>
      </dgm:t>
    </dgm:pt>
    <dgm:pt modelId="{B1C39EDF-BFCD-47AA-ABBE-E65DB4E17E7C}">
      <dgm:prSet phldrT="[Text]" custT="1"/>
      <dgm:spPr>
        <a:xfrm>
          <a:off x="6433705" y="2591044"/>
          <a:ext cx="2094389" cy="88372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400" b="1" dirty="0" smtClean="0">
              <a:solidFill>
                <a:sysClr val="windowText" lastClr="000000">
                  <a:hueOff val="0"/>
                  <a:satOff val="0"/>
                  <a:lumOff val="0"/>
                  <a:alphaOff val="0"/>
                </a:sysClr>
              </a:solidFill>
              <a:latin typeface="Calibri"/>
              <a:ea typeface="+mn-ea"/>
              <a:cs typeface="+mn-cs"/>
            </a:rPr>
            <a:t>Editing</a:t>
          </a:r>
          <a:endParaRPr lang="en-US" sz="1400" b="1" dirty="0">
            <a:solidFill>
              <a:sysClr val="windowText" lastClr="000000">
                <a:hueOff val="0"/>
                <a:satOff val="0"/>
                <a:lumOff val="0"/>
                <a:alphaOff val="0"/>
              </a:sysClr>
            </a:solidFill>
            <a:latin typeface="Calibri"/>
            <a:ea typeface="+mn-ea"/>
            <a:cs typeface="+mn-cs"/>
          </a:endParaRPr>
        </a:p>
      </dgm:t>
    </dgm:pt>
    <dgm:pt modelId="{B18687E7-3610-44DB-B15E-D228D99AA1FD}" type="parTrans" cxnId="{8C90FB19-99E0-4738-9A8B-AFE04EA51728}">
      <dgm:prSet/>
      <dgm:spPr/>
      <dgm:t>
        <a:bodyPr/>
        <a:lstStyle/>
        <a:p>
          <a:endParaRPr lang="en-US"/>
        </a:p>
      </dgm:t>
    </dgm:pt>
    <dgm:pt modelId="{B6286610-D3AA-47D6-9A87-9A9CCE3C7DE1}" type="sibTrans" cxnId="{8C90FB19-99E0-4738-9A8B-AFE04EA51728}">
      <dgm:prSet/>
      <dgm:spPr/>
      <dgm:t>
        <a:bodyPr/>
        <a:lstStyle/>
        <a:p>
          <a:endParaRPr lang="en-US"/>
        </a:p>
      </dgm:t>
    </dgm:pt>
    <dgm:pt modelId="{EBFE18EB-CADA-4841-8A5B-62F33ADED1EE}">
      <dgm:prSet phldrT="[Text]" custT="1"/>
      <dgm:spPr>
        <a:xfrm>
          <a:off x="6433705" y="3758137"/>
          <a:ext cx="2094407" cy="1214461"/>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800" b="1" dirty="0" smtClean="0">
              <a:solidFill>
                <a:sysClr val="windowText" lastClr="000000">
                  <a:hueOff val="0"/>
                  <a:satOff val="0"/>
                  <a:lumOff val="0"/>
                  <a:alphaOff val="0"/>
                </a:sysClr>
              </a:solidFill>
              <a:latin typeface="Calibri"/>
              <a:ea typeface="+mn-ea"/>
              <a:cs typeface="+mn-cs"/>
            </a:rPr>
            <a:t>Data mining changes</a:t>
          </a:r>
          <a:endParaRPr lang="en-US" sz="1800" b="1" dirty="0">
            <a:solidFill>
              <a:sysClr val="windowText" lastClr="000000">
                <a:hueOff val="0"/>
                <a:satOff val="0"/>
                <a:lumOff val="0"/>
                <a:alphaOff val="0"/>
              </a:sysClr>
            </a:solidFill>
            <a:latin typeface="Calibri"/>
            <a:ea typeface="+mn-ea"/>
            <a:cs typeface="+mn-cs"/>
          </a:endParaRPr>
        </a:p>
      </dgm:t>
    </dgm:pt>
    <dgm:pt modelId="{2AC87202-5CC4-477E-9222-913A3EAEB934}" type="parTrans" cxnId="{EF149B47-E7C9-4D37-8F84-D926BB931D5F}">
      <dgm:prSet/>
      <dgm:spPr>
        <a:xfrm>
          <a:off x="6195039" y="2307675"/>
          <a:ext cx="238666" cy="2057693"/>
        </a:xfr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954D7C2C-6C03-490B-9389-6D3425CDAA97}" type="sibTrans" cxnId="{EF149B47-E7C9-4D37-8F84-D926BB931D5F}">
      <dgm:prSet/>
      <dgm:spPr/>
      <dgm:t>
        <a:bodyPr/>
        <a:lstStyle/>
        <a:p>
          <a:endParaRPr lang="en-US"/>
        </a:p>
      </dgm:t>
    </dgm:pt>
    <dgm:pt modelId="{8BF7B780-61D9-40A5-BCB4-BA0BCABBBC77}">
      <dgm:prSet phldrT="[Text]" custT="1"/>
      <dgm:spPr>
        <a:xfrm>
          <a:off x="6433705" y="3758137"/>
          <a:ext cx="2094407" cy="1214461"/>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400" b="1" dirty="0" smtClean="0">
              <a:solidFill>
                <a:sysClr val="windowText" lastClr="000000">
                  <a:hueOff val="0"/>
                  <a:satOff val="0"/>
                  <a:lumOff val="0"/>
                  <a:alphaOff val="0"/>
                </a:sysClr>
              </a:solidFill>
              <a:latin typeface="Calibri"/>
              <a:ea typeface="+mn-ea"/>
              <a:cs typeface="+mn-cs"/>
            </a:rPr>
            <a:t>Scheme:</a:t>
          </a:r>
          <a:br>
            <a:rPr lang="en-GB" sz="1400" b="1" dirty="0" smtClean="0">
              <a:solidFill>
                <a:sysClr val="windowText" lastClr="000000">
                  <a:hueOff val="0"/>
                  <a:satOff val="0"/>
                  <a:lumOff val="0"/>
                  <a:alphaOff val="0"/>
                </a:sysClr>
              </a:solidFill>
              <a:latin typeface="Calibri"/>
              <a:ea typeface="+mn-ea"/>
              <a:cs typeface="+mn-cs"/>
            </a:rPr>
          </a:br>
          <a:r>
            <a:rPr lang="en-GB" sz="1400" b="1" dirty="0" smtClean="0">
              <a:solidFill>
                <a:sysClr val="windowText" lastClr="000000">
                  <a:hueOff val="0"/>
                  <a:satOff val="0"/>
                  <a:lumOff val="0"/>
                  <a:alphaOff val="0"/>
                </a:sysClr>
              </a:solidFill>
              <a:latin typeface="Calibri"/>
              <a:ea typeface="+mn-ea"/>
              <a:cs typeface="+mn-cs"/>
            </a:rPr>
            <a:t>     data processing type</a:t>
          </a:r>
          <a:endParaRPr lang="en-US" sz="1400" b="1" dirty="0">
            <a:solidFill>
              <a:sysClr val="windowText" lastClr="000000">
                <a:hueOff val="0"/>
                <a:satOff val="0"/>
                <a:lumOff val="0"/>
                <a:alphaOff val="0"/>
              </a:sysClr>
            </a:solidFill>
            <a:latin typeface="Calibri"/>
            <a:ea typeface="+mn-ea"/>
            <a:cs typeface="+mn-cs"/>
          </a:endParaRPr>
        </a:p>
      </dgm:t>
    </dgm:pt>
    <dgm:pt modelId="{F348BE74-6031-4B63-BD70-3DD8F196DD72}" type="parTrans" cxnId="{FEDB4805-746B-4764-BCC4-96023F1A29AF}">
      <dgm:prSet/>
      <dgm:spPr/>
      <dgm:t>
        <a:bodyPr/>
        <a:lstStyle/>
        <a:p>
          <a:endParaRPr lang="en-US"/>
        </a:p>
      </dgm:t>
    </dgm:pt>
    <dgm:pt modelId="{A34FFC5B-98AA-4EAC-9A9F-6E0065B03833}" type="sibTrans" cxnId="{FEDB4805-746B-4764-BCC4-96023F1A29AF}">
      <dgm:prSet/>
      <dgm:spPr/>
      <dgm:t>
        <a:bodyPr/>
        <a:lstStyle/>
        <a:p>
          <a:endParaRPr lang="en-US"/>
        </a:p>
      </dgm:t>
    </dgm:pt>
    <dgm:pt modelId="{C6165D03-BB14-4451-9D4D-F835C4609498}">
      <dgm:prSet phldrT="[Text]" custT="1"/>
      <dgm:spPr>
        <a:xfrm>
          <a:off x="6433705" y="3758137"/>
          <a:ext cx="2094407" cy="1214461"/>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sz="1400" b="1" dirty="0" smtClean="0">
              <a:solidFill>
                <a:sysClr val="windowText" lastClr="000000">
                  <a:hueOff val="0"/>
                  <a:satOff val="0"/>
                  <a:lumOff val="0"/>
                  <a:alphaOff val="0"/>
                </a:sysClr>
              </a:solidFill>
              <a:latin typeface="Calibri"/>
              <a:ea typeface="+mn-ea"/>
              <a:cs typeface="+mn-cs"/>
            </a:rPr>
            <a:t>Parameters</a:t>
          </a:r>
          <a:endParaRPr lang="en-US" sz="1400" b="1" dirty="0">
            <a:solidFill>
              <a:sysClr val="windowText" lastClr="000000">
                <a:hueOff val="0"/>
                <a:satOff val="0"/>
                <a:lumOff val="0"/>
                <a:alphaOff val="0"/>
              </a:sysClr>
            </a:solidFill>
            <a:latin typeface="Calibri"/>
            <a:ea typeface="+mn-ea"/>
            <a:cs typeface="+mn-cs"/>
          </a:endParaRPr>
        </a:p>
      </dgm:t>
    </dgm:pt>
    <dgm:pt modelId="{A4ADB1A0-78BE-4861-8497-34AE375F6EDB}" type="parTrans" cxnId="{5A1B148C-E2DC-43C4-920E-FCD578B006AD}">
      <dgm:prSet/>
      <dgm:spPr/>
      <dgm:t>
        <a:bodyPr/>
        <a:lstStyle/>
        <a:p>
          <a:endParaRPr lang="en-US"/>
        </a:p>
      </dgm:t>
    </dgm:pt>
    <dgm:pt modelId="{EF999270-0CBD-43E1-BD80-7A4705EB07FA}" type="sibTrans" cxnId="{5A1B148C-E2DC-43C4-920E-FCD578B006AD}">
      <dgm:prSet/>
      <dgm:spPr/>
      <dgm:t>
        <a:bodyPr/>
        <a:lstStyle/>
        <a:p>
          <a:endParaRPr lang="en-US"/>
        </a:p>
      </dgm:t>
    </dgm:pt>
    <dgm:pt modelId="{9DB85F5C-386B-410C-93A7-B710A5AF07A4}">
      <dgm:prSet phldrT="[Text]" custT="1"/>
      <dgm:spPr>
        <a:xfrm>
          <a:off x="2978212" y="1174200"/>
          <a:ext cx="2411422" cy="1133474"/>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3. Reasoning</a:t>
          </a:r>
          <a:endParaRPr lang="en-US" dirty="0">
            <a:solidFill>
              <a:sysClr val="window" lastClr="FFFFFF"/>
            </a:solidFill>
            <a:latin typeface="Calibri"/>
            <a:ea typeface="+mn-ea"/>
            <a:cs typeface="+mn-cs"/>
          </a:endParaRPr>
        </a:p>
      </dgm:t>
    </dgm:pt>
    <dgm:pt modelId="{F8D7F896-DF9F-4D4B-933B-D962F9CD0FCB}" type="parTrans" cxnId="{980C0AD6-0CB8-4D27-A44F-770955D7CB92}">
      <dgm:prSet/>
      <dgm:spPr/>
      <dgm:t>
        <a:bodyPr/>
        <a:lstStyle/>
        <a:p>
          <a:endParaRPr lang="de-DE"/>
        </a:p>
      </dgm:t>
    </dgm:pt>
    <dgm:pt modelId="{831323C1-EC6C-418B-8E19-FE83BC555DD1}" type="sibTrans" cxnId="{980C0AD6-0CB8-4D27-A44F-770955D7CB92}">
      <dgm:prSet/>
      <dgm:spPr/>
      <dgm:t>
        <a:bodyPr/>
        <a:lstStyle/>
        <a:p>
          <a:endParaRPr lang="de-DE"/>
        </a:p>
      </dgm:t>
    </dgm:pt>
    <dgm:pt modelId="{9D62B9DD-442F-47E4-9C47-171F5469B66F}">
      <dgm:prSet phldrT="[Text]"/>
      <dgm:spPr>
        <a:xfrm>
          <a:off x="3460496" y="2591044"/>
          <a:ext cx="2135938" cy="88372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b="1" dirty="0" smtClean="0">
              <a:solidFill>
                <a:sysClr val="windowText" lastClr="000000">
                  <a:hueOff val="0"/>
                  <a:satOff val="0"/>
                  <a:lumOff val="0"/>
                  <a:alphaOff val="0"/>
                </a:sysClr>
              </a:solidFill>
              <a:latin typeface="Calibri"/>
              <a:ea typeface="+mn-ea"/>
              <a:cs typeface="+mn-cs"/>
            </a:rPr>
            <a:t>Data changes</a:t>
          </a:r>
          <a:endParaRPr lang="en-US" b="1" dirty="0">
            <a:solidFill>
              <a:sysClr val="windowText" lastClr="000000">
                <a:hueOff val="0"/>
                <a:satOff val="0"/>
                <a:lumOff val="0"/>
                <a:alphaOff val="0"/>
              </a:sysClr>
            </a:solidFill>
            <a:latin typeface="Calibri"/>
            <a:ea typeface="+mn-ea"/>
            <a:cs typeface="+mn-cs"/>
          </a:endParaRPr>
        </a:p>
      </dgm:t>
    </dgm:pt>
    <dgm:pt modelId="{98E45394-77F4-40CF-A8A2-6CDF2AF0FD42}" type="parTrans" cxnId="{6DD290BA-B4D1-48AC-8676-1F714D731F74}">
      <dgm:prSet/>
      <dgm:spPr/>
      <dgm:t>
        <a:bodyPr/>
        <a:lstStyle/>
        <a:p>
          <a:endParaRPr lang="de-DE"/>
        </a:p>
      </dgm:t>
    </dgm:pt>
    <dgm:pt modelId="{DA031F2D-0E66-444A-B62A-2833D942124E}" type="sibTrans" cxnId="{6DD290BA-B4D1-48AC-8676-1F714D731F74}">
      <dgm:prSet/>
      <dgm:spPr/>
      <dgm:t>
        <a:bodyPr/>
        <a:lstStyle/>
        <a:p>
          <a:endParaRPr lang="de-DE"/>
        </a:p>
      </dgm:t>
    </dgm:pt>
    <dgm:pt modelId="{CED87AE7-246E-459F-BA96-46B7228A5C60}">
      <dgm:prSet phldrT="[Text]"/>
      <dgm:spPr>
        <a:xfrm>
          <a:off x="3460496" y="2591044"/>
          <a:ext cx="2135938" cy="88372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b="1" dirty="0" smtClean="0">
              <a:solidFill>
                <a:sysClr val="windowText" lastClr="000000">
                  <a:hueOff val="0"/>
                  <a:satOff val="0"/>
                  <a:lumOff val="0"/>
                  <a:alphaOff val="0"/>
                </a:sysClr>
              </a:solidFill>
              <a:latin typeface="Calibri"/>
              <a:ea typeface="+mn-ea"/>
              <a:cs typeface="+mn-cs"/>
            </a:rPr>
            <a:t>Analytic process tracking</a:t>
          </a:r>
          <a:endParaRPr lang="en-US" b="1" dirty="0">
            <a:solidFill>
              <a:sysClr val="windowText" lastClr="000000">
                <a:hueOff val="0"/>
                <a:satOff val="0"/>
                <a:lumOff val="0"/>
                <a:alphaOff val="0"/>
              </a:sysClr>
            </a:solidFill>
            <a:latin typeface="Calibri"/>
            <a:ea typeface="+mn-ea"/>
            <a:cs typeface="+mn-cs"/>
          </a:endParaRPr>
        </a:p>
      </dgm:t>
    </dgm:pt>
    <dgm:pt modelId="{86D9F53A-0CEA-4E20-A21C-836AD5BDF760}" type="parTrans" cxnId="{806C940A-C71D-4169-998A-E8BD73F8C59E}">
      <dgm:prSet/>
      <dgm:spPr/>
      <dgm:t>
        <a:bodyPr/>
        <a:lstStyle/>
        <a:p>
          <a:endParaRPr lang="de-DE"/>
        </a:p>
      </dgm:t>
    </dgm:pt>
    <dgm:pt modelId="{5809AD73-8796-4C0F-B0B5-A38EF229D77A}" type="sibTrans" cxnId="{806C940A-C71D-4169-998A-E8BD73F8C59E}">
      <dgm:prSet/>
      <dgm:spPr/>
      <dgm:t>
        <a:bodyPr/>
        <a:lstStyle/>
        <a:p>
          <a:endParaRPr lang="de-DE"/>
        </a:p>
      </dgm:t>
    </dgm:pt>
    <dgm:pt modelId="{AB39E20D-6726-42D4-AB2C-609E586950E1}">
      <dgm:prSet phldrT="[Text]"/>
      <dgm:spPr>
        <a:xfrm>
          <a:off x="3460496" y="2591044"/>
          <a:ext cx="2135938" cy="88372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b="1" dirty="0" smtClean="0">
              <a:solidFill>
                <a:sysClr val="windowText" lastClr="000000">
                  <a:hueOff val="0"/>
                  <a:satOff val="0"/>
                  <a:lumOff val="0"/>
                  <a:alphaOff val="0"/>
                </a:sysClr>
              </a:solidFill>
              <a:latin typeface="Calibri"/>
              <a:ea typeface="+mn-ea"/>
              <a:cs typeface="+mn-cs"/>
            </a:rPr>
            <a:t>Editing (annotation)</a:t>
          </a:r>
          <a:endParaRPr lang="en-US" b="1" dirty="0">
            <a:solidFill>
              <a:sysClr val="windowText" lastClr="000000">
                <a:hueOff val="0"/>
                <a:satOff val="0"/>
                <a:lumOff val="0"/>
                <a:alphaOff val="0"/>
              </a:sysClr>
            </a:solidFill>
            <a:latin typeface="Calibri"/>
            <a:ea typeface="+mn-ea"/>
            <a:cs typeface="+mn-cs"/>
          </a:endParaRPr>
        </a:p>
      </dgm:t>
    </dgm:pt>
    <dgm:pt modelId="{E48EB432-34B9-4672-A854-23B101AB81A3}" type="parTrans" cxnId="{C3EFC3A4-40CD-466B-A29C-A3EA6E420196}">
      <dgm:prSet/>
      <dgm:spPr/>
      <dgm:t>
        <a:bodyPr/>
        <a:lstStyle/>
        <a:p>
          <a:endParaRPr lang="de-DE"/>
        </a:p>
      </dgm:t>
    </dgm:pt>
    <dgm:pt modelId="{DB0C2289-4435-4565-85BE-DD4EA3563643}" type="sibTrans" cxnId="{C3EFC3A4-40CD-466B-A29C-A3EA6E420196}">
      <dgm:prSet/>
      <dgm:spPr/>
      <dgm:t>
        <a:bodyPr/>
        <a:lstStyle/>
        <a:p>
          <a:endParaRPr lang="de-DE"/>
        </a:p>
      </dgm:t>
    </dgm:pt>
    <dgm:pt modelId="{DD276FB3-4D08-426B-83D5-29D622C27268}">
      <dgm:prSet phldrT="[Text]"/>
      <dgm:spPr>
        <a:xfrm>
          <a:off x="3460496" y="3758137"/>
          <a:ext cx="2135938" cy="115857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b="1" dirty="0" smtClean="0">
              <a:solidFill>
                <a:sysClr val="windowText" lastClr="000000">
                  <a:hueOff val="0"/>
                  <a:satOff val="0"/>
                  <a:lumOff val="0"/>
                  <a:alphaOff val="0"/>
                </a:sysClr>
              </a:solidFill>
              <a:latin typeface="Calibri"/>
              <a:ea typeface="+mn-ea"/>
              <a:cs typeface="+mn-cs"/>
            </a:rPr>
            <a:t>Reasoning changes</a:t>
          </a:r>
          <a:endParaRPr lang="en-US" b="1" dirty="0">
            <a:solidFill>
              <a:sysClr val="windowText" lastClr="000000">
                <a:hueOff val="0"/>
                <a:satOff val="0"/>
                <a:lumOff val="0"/>
                <a:alphaOff val="0"/>
              </a:sysClr>
            </a:solidFill>
            <a:latin typeface="Calibri"/>
            <a:ea typeface="+mn-ea"/>
            <a:cs typeface="+mn-cs"/>
          </a:endParaRPr>
        </a:p>
      </dgm:t>
    </dgm:pt>
    <dgm:pt modelId="{D5671FC0-DDC8-427E-BE96-60D337DEACDE}" type="parTrans" cxnId="{EE895C7E-273D-4FF5-8BBE-59BF4B2F816E}">
      <dgm:prSet/>
      <dgm:spPr/>
      <dgm:t>
        <a:bodyPr/>
        <a:lstStyle/>
        <a:p>
          <a:endParaRPr lang="de-DE"/>
        </a:p>
      </dgm:t>
    </dgm:pt>
    <dgm:pt modelId="{305123D9-C649-4074-A42E-FCDB61D00550}" type="sibTrans" cxnId="{EE895C7E-273D-4FF5-8BBE-59BF4B2F816E}">
      <dgm:prSet/>
      <dgm:spPr/>
      <dgm:t>
        <a:bodyPr/>
        <a:lstStyle/>
        <a:p>
          <a:endParaRPr lang="de-DE"/>
        </a:p>
      </dgm:t>
    </dgm:pt>
    <dgm:pt modelId="{1C7BC3E4-31D8-4CCF-B7C1-E07C541090C2}">
      <dgm:prSet phldrT="[Text]"/>
      <dgm:spPr>
        <a:xfrm>
          <a:off x="3460496" y="3758137"/>
          <a:ext cx="2135938" cy="115857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b="1" dirty="0" smtClean="0">
              <a:solidFill>
                <a:sysClr val="windowText" lastClr="000000">
                  <a:hueOff val="0"/>
                  <a:satOff val="0"/>
                  <a:lumOff val="0"/>
                  <a:alphaOff val="0"/>
                </a:sysClr>
              </a:solidFill>
              <a:latin typeface="Calibri"/>
              <a:ea typeface="+mn-ea"/>
              <a:cs typeface="+mn-cs"/>
            </a:rPr>
            <a:t>Scheme:</a:t>
          </a:r>
          <a:br>
            <a:rPr lang="en-GB" b="1" dirty="0" smtClean="0">
              <a:solidFill>
                <a:sysClr val="windowText" lastClr="000000">
                  <a:hueOff val="0"/>
                  <a:satOff val="0"/>
                  <a:lumOff val="0"/>
                  <a:alphaOff val="0"/>
                </a:sysClr>
              </a:solidFill>
              <a:latin typeface="Calibri"/>
              <a:ea typeface="+mn-ea"/>
              <a:cs typeface="+mn-cs"/>
            </a:rPr>
          </a:br>
          <a:r>
            <a:rPr lang="en-GB" b="1" dirty="0" smtClean="0">
              <a:solidFill>
                <a:sysClr val="windowText" lastClr="000000">
                  <a:hueOff val="0"/>
                  <a:satOff val="0"/>
                  <a:lumOff val="0"/>
                  <a:alphaOff val="0"/>
                </a:sysClr>
              </a:solidFill>
              <a:latin typeface="Calibri"/>
              <a:ea typeface="+mn-ea"/>
              <a:cs typeface="+mn-cs"/>
            </a:rPr>
            <a:t>     change analysis type</a:t>
          </a:r>
          <a:endParaRPr lang="en-US" b="1" dirty="0">
            <a:solidFill>
              <a:sysClr val="windowText" lastClr="000000">
                <a:hueOff val="0"/>
                <a:satOff val="0"/>
                <a:lumOff val="0"/>
                <a:alphaOff val="0"/>
              </a:sysClr>
            </a:solidFill>
            <a:latin typeface="Calibri"/>
            <a:ea typeface="+mn-ea"/>
            <a:cs typeface="+mn-cs"/>
          </a:endParaRPr>
        </a:p>
      </dgm:t>
    </dgm:pt>
    <dgm:pt modelId="{16575E24-6C76-4DA0-AEE9-45341C2F79B6}" type="parTrans" cxnId="{A0088EC9-8AEF-4F70-A3FB-07909E2777BD}">
      <dgm:prSet/>
      <dgm:spPr/>
      <dgm:t>
        <a:bodyPr/>
        <a:lstStyle/>
        <a:p>
          <a:endParaRPr lang="de-DE"/>
        </a:p>
      </dgm:t>
    </dgm:pt>
    <dgm:pt modelId="{6964E9A6-B73A-4815-9664-6F303F9D02D6}" type="sibTrans" cxnId="{A0088EC9-8AEF-4F70-A3FB-07909E2777BD}">
      <dgm:prSet/>
      <dgm:spPr/>
      <dgm:t>
        <a:bodyPr/>
        <a:lstStyle/>
        <a:p>
          <a:endParaRPr lang="de-DE"/>
        </a:p>
      </dgm:t>
    </dgm:pt>
    <dgm:pt modelId="{C3E9A70D-5D47-48D5-802F-92C85B369AB4}">
      <dgm:prSet phldrT="[Text]"/>
      <dgm:spPr>
        <a:xfrm>
          <a:off x="3460496" y="3758137"/>
          <a:ext cx="2135938" cy="115857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GB" b="1" dirty="0" smtClean="0">
              <a:solidFill>
                <a:sysClr val="windowText" lastClr="000000">
                  <a:hueOff val="0"/>
                  <a:satOff val="0"/>
                  <a:lumOff val="0"/>
                  <a:alphaOff val="0"/>
                </a:sysClr>
              </a:solidFill>
              <a:latin typeface="Calibri"/>
              <a:ea typeface="+mn-ea"/>
              <a:cs typeface="+mn-cs"/>
            </a:rPr>
            <a:t>Parameters</a:t>
          </a:r>
          <a:endParaRPr lang="en-US" b="1" dirty="0">
            <a:solidFill>
              <a:sysClr val="windowText" lastClr="000000">
                <a:hueOff val="0"/>
                <a:satOff val="0"/>
                <a:lumOff val="0"/>
                <a:alphaOff val="0"/>
              </a:sysClr>
            </a:solidFill>
            <a:latin typeface="Calibri"/>
            <a:ea typeface="+mn-ea"/>
            <a:cs typeface="+mn-cs"/>
          </a:endParaRPr>
        </a:p>
      </dgm:t>
    </dgm:pt>
    <dgm:pt modelId="{9A846916-C7F0-4CDD-86EE-13828F8F1BED}" type="parTrans" cxnId="{135ED3A7-A95D-44B5-A86B-D08255AC8156}">
      <dgm:prSet/>
      <dgm:spPr/>
      <dgm:t>
        <a:bodyPr/>
        <a:lstStyle/>
        <a:p>
          <a:endParaRPr lang="de-DE"/>
        </a:p>
      </dgm:t>
    </dgm:pt>
    <dgm:pt modelId="{B701B334-9447-4C93-A50F-24784FF5A0B8}" type="sibTrans" cxnId="{135ED3A7-A95D-44B5-A86B-D08255AC8156}">
      <dgm:prSet/>
      <dgm:spPr/>
      <dgm:t>
        <a:bodyPr/>
        <a:lstStyle/>
        <a:p>
          <a:endParaRPr lang="de-DE"/>
        </a:p>
      </dgm:t>
    </dgm:pt>
    <dgm:pt modelId="{F1F1ACF1-441D-414D-9359-A047AC50792C}" type="pres">
      <dgm:prSet presAssocID="{5EE9843A-E92D-445E-A211-84A5DFEEE94E}" presName="diagram" presStyleCnt="0">
        <dgm:presLayoutVars>
          <dgm:chPref val="1"/>
          <dgm:dir/>
          <dgm:animOne val="branch"/>
          <dgm:animLvl val="lvl"/>
          <dgm:resizeHandles/>
        </dgm:presLayoutVars>
      </dgm:prSet>
      <dgm:spPr/>
      <dgm:t>
        <a:bodyPr/>
        <a:lstStyle/>
        <a:p>
          <a:endParaRPr lang="de-DE"/>
        </a:p>
      </dgm:t>
    </dgm:pt>
    <dgm:pt modelId="{6250BEA6-15BD-4ADC-AC38-CB80FDD0C6E7}" type="pres">
      <dgm:prSet presAssocID="{870276FC-B95E-4747-8A05-E593BA8C8876}" presName="root" presStyleCnt="0"/>
      <dgm:spPr/>
    </dgm:pt>
    <dgm:pt modelId="{7A9A9C74-AF22-4F95-AC0E-04278919BF0F}" type="pres">
      <dgm:prSet presAssocID="{870276FC-B95E-4747-8A05-E593BA8C8876}" presName="rootComposite" presStyleCnt="0"/>
      <dgm:spPr/>
    </dgm:pt>
    <dgm:pt modelId="{265BC908-FADD-43A7-B237-4474BFC7A781}" type="pres">
      <dgm:prSet presAssocID="{870276FC-B95E-4747-8A05-E593BA8C8876}" presName="rootText" presStyleLbl="node1" presStyleIdx="0" presStyleCnt="3" custScaleX="106098"/>
      <dgm:spPr>
        <a:prstGeom prst="roundRect">
          <a:avLst>
            <a:gd name="adj" fmla="val 10000"/>
          </a:avLst>
        </a:prstGeom>
      </dgm:spPr>
      <dgm:t>
        <a:bodyPr/>
        <a:lstStyle/>
        <a:p>
          <a:endParaRPr lang="de-DE"/>
        </a:p>
      </dgm:t>
    </dgm:pt>
    <dgm:pt modelId="{7375728C-33D9-4C9D-85E4-EFE08BF1FCFA}" type="pres">
      <dgm:prSet presAssocID="{870276FC-B95E-4747-8A05-E593BA8C8876}" presName="rootConnector" presStyleLbl="node1" presStyleIdx="0" presStyleCnt="3"/>
      <dgm:spPr/>
      <dgm:t>
        <a:bodyPr/>
        <a:lstStyle/>
        <a:p>
          <a:endParaRPr lang="de-DE"/>
        </a:p>
      </dgm:t>
    </dgm:pt>
    <dgm:pt modelId="{70A38C17-1A32-4F12-BE04-521332A4E45F}" type="pres">
      <dgm:prSet presAssocID="{870276FC-B95E-4747-8A05-E593BA8C8876}" presName="childShape" presStyleCnt="0"/>
      <dgm:spPr/>
    </dgm:pt>
    <dgm:pt modelId="{9DBAF86C-97EA-4A6E-9F3E-0179D6661355}" type="pres">
      <dgm:prSet presAssocID="{1BFB4354-183E-49A3-816F-559D5ED903DD}" presName="Name13" presStyleLbl="parChTrans1D2" presStyleIdx="0" presStyleCnt="6"/>
      <dgm:spPr>
        <a:custGeom>
          <a:avLst/>
          <a:gdLst/>
          <a:ahLst/>
          <a:cxnLst/>
          <a:rect l="0" t="0" r="0" b="0"/>
          <a:pathLst>
            <a:path>
              <a:moveTo>
                <a:pt x="0" y="0"/>
              </a:moveTo>
              <a:lnTo>
                <a:pt x="0" y="725231"/>
              </a:lnTo>
              <a:lnTo>
                <a:pt x="240518" y="725231"/>
              </a:lnTo>
            </a:path>
          </a:pathLst>
        </a:custGeom>
      </dgm:spPr>
      <dgm:t>
        <a:bodyPr/>
        <a:lstStyle/>
        <a:p>
          <a:endParaRPr lang="de-DE"/>
        </a:p>
      </dgm:t>
    </dgm:pt>
    <dgm:pt modelId="{9D590243-E2A3-4998-B17A-630326B6B749}" type="pres">
      <dgm:prSet presAssocID="{952907BC-D25E-4FFE-A435-777BD2C4AA49}" presName="childText" presStyleLbl="bgAcc1" presStyleIdx="0" presStyleCnt="6" custScaleX="120093" custScaleY="77966">
        <dgm:presLayoutVars>
          <dgm:bulletEnabled val="1"/>
        </dgm:presLayoutVars>
      </dgm:prSet>
      <dgm:spPr>
        <a:prstGeom prst="roundRect">
          <a:avLst>
            <a:gd name="adj" fmla="val 10000"/>
          </a:avLst>
        </a:prstGeom>
      </dgm:spPr>
      <dgm:t>
        <a:bodyPr/>
        <a:lstStyle/>
        <a:p>
          <a:endParaRPr lang="en-US"/>
        </a:p>
      </dgm:t>
    </dgm:pt>
    <dgm:pt modelId="{3DF1A695-0088-4E2E-BAD8-4B529D897CF3}" type="pres">
      <dgm:prSet presAssocID="{469A3B2A-F275-4CF6-8D41-B4FDC7EE3954}" presName="Name13" presStyleLbl="parChTrans1D2" presStyleIdx="1" presStyleCnt="6"/>
      <dgm:spPr>
        <a:custGeom>
          <a:avLst/>
          <a:gdLst/>
          <a:ahLst/>
          <a:cxnLst/>
          <a:rect l="0" t="0" r="0" b="0"/>
          <a:pathLst>
            <a:path>
              <a:moveTo>
                <a:pt x="0" y="0"/>
              </a:moveTo>
              <a:lnTo>
                <a:pt x="0" y="1990484"/>
              </a:lnTo>
              <a:lnTo>
                <a:pt x="240518" y="1990484"/>
              </a:lnTo>
            </a:path>
          </a:pathLst>
        </a:custGeom>
      </dgm:spPr>
      <dgm:t>
        <a:bodyPr/>
        <a:lstStyle/>
        <a:p>
          <a:endParaRPr lang="de-DE"/>
        </a:p>
      </dgm:t>
    </dgm:pt>
    <dgm:pt modelId="{64D1369B-22EB-43F8-8238-F308531969F9}" type="pres">
      <dgm:prSet presAssocID="{A8A6D5A1-A7CE-44BC-A326-A3CA3324ED21}" presName="childText" presStyleLbl="bgAcc1" presStyleIdx="1" presStyleCnt="6" custScaleX="120093" custScaleY="95286">
        <dgm:presLayoutVars>
          <dgm:bulletEnabled val="1"/>
        </dgm:presLayoutVars>
      </dgm:prSet>
      <dgm:spPr>
        <a:prstGeom prst="roundRect">
          <a:avLst>
            <a:gd name="adj" fmla="val 10000"/>
          </a:avLst>
        </a:prstGeom>
      </dgm:spPr>
      <dgm:t>
        <a:bodyPr/>
        <a:lstStyle/>
        <a:p>
          <a:endParaRPr lang="en-US"/>
        </a:p>
      </dgm:t>
    </dgm:pt>
    <dgm:pt modelId="{F0FCF2EE-D360-4BA3-8F00-246AE85E9808}" type="pres">
      <dgm:prSet presAssocID="{0984B910-67C5-4CB9-95BE-AC3095E6EE98}" presName="root" presStyleCnt="0"/>
      <dgm:spPr/>
    </dgm:pt>
    <dgm:pt modelId="{87BA3EF5-F233-46DA-B766-06C3A32D7BBF}" type="pres">
      <dgm:prSet presAssocID="{0984B910-67C5-4CB9-95BE-AC3095E6EE98}" presName="rootComposite" presStyleCnt="0"/>
      <dgm:spPr/>
    </dgm:pt>
    <dgm:pt modelId="{63F71F10-2B44-4B68-B6C4-A092B940ABCB}" type="pres">
      <dgm:prSet presAssocID="{0984B910-67C5-4CB9-95BE-AC3095E6EE98}" presName="rootText" presStyleLbl="node1" presStyleIdx="1" presStyleCnt="3" custScaleX="105281"/>
      <dgm:spPr>
        <a:prstGeom prst="roundRect">
          <a:avLst>
            <a:gd name="adj" fmla="val 10000"/>
          </a:avLst>
        </a:prstGeom>
      </dgm:spPr>
      <dgm:t>
        <a:bodyPr/>
        <a:lstStyle/>
        <a:p>
          <a:endParaRPr lang="en-US"/>
        </a:p>
      </dgm:t>
    </dgm:pt>
    <dgm:pt modelId="{804D25CC-F216-4DE1-94A7-C2FDBFE81771}" type="pres">
      <dgm:prSet presAssocID="{0984B910-67C5-4CB9-95BE-AC3095E6EE98}" presName="rootConnector" presStyleLbl="node1" presStyleIdx="1" presStyleCnt="3"/>
      <dgm:spPr/>
      <dgm:t>
        <a:bodyPr/>
        <a:lstStyle/>
        <a:p>
          <a:endParaRPr lang="de-DE"/>
        </a:p>
      </dgm:t>
    </dgm:pt>
    <dgm:pt modelId="{E8D36265-928A-4A16-8CD6-4DDABB24D6C4}" type="pres">
      <dgm:prSet presAssocID="{0984B910-67C5-4CB9-95BE-AC3095E6EE98}" presName="childShape" presStyleCnt="0"/>
      <dgm:spPr/>
    </dgm:pt>
    <dgm:pt modelId="{7C2BBB13-DE68-42E2-BFA2-3472A8E22F36}" type="pres">
      <dgm:prSet presAssocID="{B9BAA553-7687-4C69-9A2C-2DA655B84E58}" presName="Name13" presStyleLbl="parChTrans1D2" presStyleIdx="2" presStyleCnt="6"/>
      <dgm:spPr>
        <a:custGeom>
          <a:avLst/>
          <a:gdLst/>
          <a:ahLst/>
          <a:cxnLst/>
          <a:rect l="0" t="0" r="0" b="0"/>
          <a:pathLst>
            <a:path>
              <a:moveTo>
                <a:pt x="0" y="0"/>
              </a:moveTo>
              <a:lnTo>
                <a:pt x="0" y="725231"/>
              </a:lnTo>
              <a:lnTo>
                <a:pt x="238666" y="725231"/>
              </a:lnTo>
            </a:path>
          </a:pathLst>
        </a:custGeom>
      </dgm:spPr>
      <dgm:t>
        <a:bodyPr/>
        <a:lstStyle/>
        <a:p>
          <a:endParaRPr lang="de-DE"/>
        </a:p>
      </dgm:t>
    </dgm:pt>
    <dgm:pt modelId="{527E3B2E-70F1-49B6-A68D-DA75BEC682D8}" type="pres">
      <dgm:prSet presAssocID="{A3848312-CC8F-4F8E-8E3B-C2C7254A0072}" presName="childText" presStyleLbl="bgAcc1" presStyleIdx="2" presStyleCnt="6" custScaleX="115485" custScaleY="77966">
        <dgm:presLayoutVars>
          <dgm:bulletEnabled val="1"/>
        </dgm:presLayoutVars>
      </dgm:prSet>
      <dgm:spPr>
        <a:prstGeom prst="roundRect">
          <a:avLst>
            <a:gd name="adj" fmla="val 10000"/>
          </a:avLst>
        </a:prstGeom>
      </dgm:spPr>
      <dgm:t>
        <a:bodyPr/>
        <a:lstStyle/>
        <a:p>
          <a:endParaRPr lang="en-US"/>
        </a:p>
      </dgm:t>
    </dgm:pt>
    <dgm:pt modelId="{33EC580E-571D-408A-9AB7-1CCCF09C4569}" type="pres">
      <dgm:prSet presAssocID="{2AC87202-5CC4-477E-9222-913A3EAEB934}" presName="Name13" presStyleLbl="parChTrans1D2" presStyleIdx="3" presStyleCnt="6"/>
      <dgm:spPr>
        <a:custGeom>
          <a:avLst/>
          <a:gdLst/>
          <a:ahLst/>
          <a:cxnLst/>
          <a:rect l="0" t="0" r="0" b="0"/>
          <a:pathLst>
            <a:path>
              <a:moveTo>
                <a:pt x="0" y="0"/>
              </a:moveTo>
              <a:lnTo>
                <a:pt x="0" y="2057693"/>
              </a:lnTo>
              <a:lnTo>
                <a:pt x="238666" y="2057693"/>
              </a:lnTo>
            </a:path>
          </a:pathLst>
        </a:custGeom>
      </dgm:spPr>
      <dgm:t>
        <a:bodyPr/>
        <a:lstStyle/>
        <a:p>
          <a:endParaRPr lang="de-DE"/>
        </a:p>
      </dgm:t>
    </dgm:pt>
    <dgm:pt modelId="{75F36800-39F3-497C-BCEE-58FFB0354569}" type="pres">
      <dgm:prSet presAssocID="{EBFE18EB-CADA-4841-8A5B-62F33ADED1EE}" presName="childText" presStyleLbl="bgAcc1" presStyleIdx="3" presStyleCnt="6" custScaleX="117776" custScaleY="102214">
        <dgm:presLayoutVars>
          <dgm:bulletEnabled val="1"/>
        </dgm:presLayoutVars>
      </dgm:prSet>
      <dgm:spPr>
        <a:prstGeom prst="roundRect">
          <a:avLst>
            <a:gd name="adj" fmla="val 10000"/>
          </a:avLst>
        </a:prstGeom>
      </dgm:spPr>
      <dgm:t>
        <a:bodyPr/>
        <a:lstStyle/>
        <a:p>
          <a:endParaRPr lang="en-US"/>
        </a:p>
      </dgm:t>
    </dgm:pt>
    <dgm:pt modelId="{86823FBA-F5D8-4E53-8457-5E91C6D700C1}" type="pres">
      <dgm:prSet presAssocID="{9DB85F5C-386B-410C-93A7-B710A5AF07A4}" presName="root" presStyleCnt="0"/>
      <dgm:spPr/>
    </dgm:pt>
    <dgm:pt modelId="{B648720B-160F-4662-9A5F-32E5998AA25F}" type="pres">
      <dgm:prSet presAssocID="{9DB85F5C-386B-410C-93A7-B710A5AF07A4}" presName="rootComposite" presStyleCnt="0"/>
      <dgm:spPr/>
    </dgm:pt>
    <dgm:pt modelId="{4A7ADA86-87F5-4575-9EE9-605DA5688D33}" type="pres">
      <dgm:prSet presAssocID="{9DB85F5C-386B-410C-93A7-B710A5AF07A4}" presName="rootText" presStyleLbl="node1" presStyleIdx="2" presStyleCnt="3"/>
      <dgm:spPr/>
      <dgm:t>
        <a:bodyPr/>
        <a:lstStyle/>
        <a:p>
          <a:endParaRPr lang="de-DE"/>
        </a:p>
      </dgm:t>
    </dgm:pt>
    <dgm:pt modelId="{C2921794-D394-4762-BD25-F77E8007650E}" type="pres">
      <dgm:prSet presAssocID="{9DB85F5C-386B-410C-93A7-B710A5AF07A4}" presName="rootConnector" presStyleLbl="node1" presStyleIdx="2" presStyleCnt="3"/>
      <dgm:spPr/>
      <dgm:t>
        <a:bodyPr/>
        <a:lstStyle/>
        <a:p>
          <a:endParaRPr lang="de-DE"/>
        </a:p>
      </dgm:t>
    </dgm:pt>
    <dgm:pt modelId="{E96F5859-F434-4E9B-996F-BB242E62D113}" type="pres">
      <dgm:prSet presAssocID="{9DB85F5C-386B-410C-93A7-B710A5AF07A4}" presName="childShape" presStyleCnt="0"/>
      <dgm:spPr/>
    </dgm:pt>
    <dgm:pt modelId="{B98A90C1-4372-4B61-948A-E5C9B37D34AD}" type="pres">
      <dgm:prSet presAssocID="{98E45394-77F4-40CF-A8A2-6CDF2AF0FD42}" presName="Name13" presStyleLbl="parChTrans1D2" presStyleIdx="4" presStyleCnt="6"/>
      <dgm:spPr>
        <a:custGeom>
          <a:avLst/>
          <a:gdLst/>
          <a:ahLst/>
          <a:cxnLst/>
          <a:rect l="0" t="0" r="0" b="0"/>
          <a:pathLst>
            <a:path>
              <a:moveTo>
                <a:pt x="0" y="0"/>
              </a:moveTo>
              <a:lnTo>
                <a:pt x="0" y="725231"/>
              </a:lnTo>
              <a:lnTo>
                <a:pt x="241142" y="725231"/>
              </a:lnTo>
            </a:path>
          </a:pathLst>
        </a:custGeom>
      </dgm:spPr>
      <dgm:t>
        <a:bodyPr/>
        <a:lstStyle/>
        <a:p>
          <a:endParaRPr lang="de-DE"/>
        </a:p>
      </dgm:t>
    </dgm:pt>
    <dgm:pt modelId="{F7D4907A-F284-45A1-9D01-F4879D8F1F77}" type="pres">
      <dgm:prSet presAssocID="{9D62B9DD-442F-47E4-9C47-171F5469B66F}" presName="childText" presStyleLbl="bgAcc1" presStyleIdx="4" presStyleCnt="6">
        <dgm:presLayoutVars>
          <dgm:bulletEnabled val="1"/>
        </dgm:presLayoutVars>
      </dgm:prSet>
      <dgm:spPr/>
      <dgm:t>
        <a:bodyPr/>
        <a:lstStyle/>
        <a:p>
          <a:endParaRPr lang="de-DE"/>
        </a:p>
      </dgm:t>
    </dgm:pt>
    <dgm:pt modelId="{E061323D-3C3A-4D24-8F64-3F1E092011B2}" type="pres">
      <dgm:prSet presAssocID="{D5671FC0-DDC8-427E-BE96-60D337DEACDE}" presName="Name13" presStyleLbl="parChTrans1D2" presStyleIdx="5" presStyleCnt="6"/>
      <dgm:spPr>
        <a:custGeom>
          <a:avLst/>
          <a:gdLst/>
          <a:ahLst/>
          <a:cxnLst/>
          <a:rect l="0" t="0" r="0" b="0"/>
          <a:pathLst>
            <a:path>
              <a:moveTo>
                <a:pt x="0" y="0"/>
              </a:moveTo>
              <a:lnTo>
                <a:pt x="0" y="2029747"/>
              </a:lnTo>
              <a:lnTo>
                <a:pt x="241142" y="2029747"/>
              </a:lnTo>
            </a:path>
          </a:pathLst>
        </a:custGeom>
      </dgm:spPr>
      <dgm:t>
        <a:bodyPr/>
        <a:lstStyle/>
        <a:p>
          <a:endParaRPr lang="de-DE"/>
        </a:p>
      </dgm:t>
    </dgm:pt>
    <dgm:pt modelId="{8779DA70-AF34-4345-8D84-8FF18B58B184}" type="pres">
      <dgm:prSet presAssocID="{DD276FB3-4D08-426B-83D5-29D622C27268}" presName="childText" presStyleLbl="bgAcc1" presStyleIdx="5" presStyleCnt="6">
        <dgm:presLayoutVars>
          <dgm:bulletEnabled val="1"/>
        </dgm:presLayoutVars>
      </dgm:prSet>
      <dgm:spPr/>
      <dgm:t>
        <a:bodyPr/>
        <a:lstStyle/>
        <a:p>
          <a:endParaRPr lang="de-DE"/>
        </a:p>
      </dgm:t>
    </dgm:pt>
  </dgm:ptLst>
  <dgm:cxnLst>
    <dgm:cxn modelId="{BE5BE0B9-690E-450F-B6CC-B06E79A3A5FB}" type="presOf" srcId="{4FE306E1-57E3-4CBE-B96F-503798C390DC}" destId="{9D590243-E2A3-4998-B17A-630326B6B749}" srcOrd="0" destOrd="2" presId="urn:microsoft.com/office/officeart/2005/8/layout/hierarchy3"/>
    <dgm:cxn modelId="{9750637E-7381-46BD-BD97-C1BA11A3E664}" type="presOf" srcId="{2AC87202-5CC4-477E-9222-913A3EAEB934}" destId="{33EC580E-571D-408A-9AB7-1CCCF09C4569}" srcOrd="0" destOrd="0" presId="urn:microsoft.com/office/officeart/2005/8/layout/hierarchy3"/>
    <dgm:cxn modelId="{F96A25AD-0D1D-4A0D-A81F-9EC321EA988B}" type="presOf" srcId="{B9BAA553-7687-4C69-9A2C-2DA655B84E58}" destId="{7C2BBB13-DE68-42E2-BFA2-3472A8E22F36}" srcOrd="0" destOrd="0" presId="urn:microsoft.com/office/officeart/2005/8/layout/hierarchy3"/>
    <dgm:cxn modelId="{3FEE41D4-2063-42C3-8CD5-2D53834B5F04}" type="presOf" srcId="{870276FC-B95E-4747-8A05-E593BA8C8876}" destId="{7375728C-33D9-4C9D-85E4-EFE08BF1FCFA}" srcOrd="1" destOrd="0" presId="urn:microsoft.com/office/officeart/2005/8/layout/hierarchy3"/>
    <dgm:cxn modelId="{F7393CF1-C959-4322-A256-707AA8EB0BD2}" type="presOf" srcId="{C6165D03-BB14-4451-9D4D-F835C4609498}" destId="{75F36800-39F3-497C-BCEE-58FFB0354569}" srcOrd="0" destOrd="2" presId="urn:microsoft.com/office/officeart/2005/8/layout/hierarchy3"/>
    <dgm:cxn modelId="{AA9260A5-80E8-4284-911D-88526974003F}" srcId="{952907BC-D25E-4FFE-A435-777BD2C4AA49}" destId="{4FE306E1-57E3-4CBE-B96F-503798C390DC}" srcOrd="1" destOrd="0" parTransId="{DB8DEB63-0C86-4593-8F9A-C2288DB52D65}" sibTransId="{28F0FB10-930D-49A4-BD32-F8FE2EFFB612}"/>
    <dgm:cxn modelId="{C781DA00-8C8C-4ED4-AE76-C520835C25A5}" srcId="{A3848312-CC8F-4F8E-8E3B-C2C7254A0072}" destId="{08EAAAF6-81CD-4E29-8153-342BF16521BD}" srcOrd="0" destOrd="0" parTransId="{56A4560D-3F18-49C2-8DB7-FEAEE80AE194}" sibTransId="{86141F01-A373-482D-8D02-6ACC6D1F77BA}"/>
    <dgm:cxn modelId="{C3708FFB-A6D5-4494-961E-35C896494951}" type="presOf" srcId="{0984B910-67C5-4CB9-95BE-AC3095E6EE98}" destId="{63F71F10-2B44-4B68-B6C4-A092B940ABCB}" srcOrd="0" destOrd="0" presId="urn:microsoft.com/office/officeart/2005/8/layout/hierarchy3"/>
    <dgm:cxn modelId="{8C7528D4-0C4A-4618-BE7B-61B0F1ED9088}" type="presOf" srcId="{E891039F-925B-44B2-AB44-D45786B3C413}" destId="{9D590243-E2A3-4998-B17A-630326B6B749}" srcOrd="0" destOrd="1" presId="urn:microsoft.com/office/officeart/2005/8/layout/hierarchy3"/>
    <dgm:cxn modelId="{2A7C0041-55D9-4AD8-9B37-30C94F893876}" type="presOf" srcId="{469A3B2A-F275-4CF6-8D41-B4FDC7EE3954}" destId="{3DF1A695-0088-4E2E-BAD8-4B529D897CF3}" srcOrd="0" destOrd="0" presId="urn:microsoft.com/office/officeart/2005/8/layout/hierarchy3"/>
    <dgm:cxn modelId="{6DD290BA-B4D1-48AC-8676-1F714D731F74}" srcId="{9DB85F5C-386B-410C-93A7-B710A5AF07A4}" destId="{9D62B9DD-442F-47E4-9C47-171F5469B66F}" srcOrd="0" destOrd="0" parTransId="{98E45394-77F4-40CF-A8A2-6CDF2AF0FD42}" sibTransId="{DA031F2D-0E66-444A-B62A-2833D942124E}"/>
    <dgm:cxn modelId="{9CA2CAD5-9F1E-4506-A91D-1416BC6AAC4F}" type="presOf" srcId="{B1C39EDF-BFCD-47AA-ABBE-E65DB4E17E7C}" destId="{527E3B2E-70F1-49B6-A68D-DA75BEC682D8}" srcOrd="0" destOrd="2" presId="urn:microsoft.com/office/officeart/2005/8/layout/hierarchy3"/>
    <dgm:cxn modelId="{98031426-B56B-436F-8DCF-7BD3F0F5853C}" srcId="{A8A6D5A1-A7CE-44BC-A326-A3CA3324ED21}" destId="{4F864592-202E-42C7-8924-C1BB633813FD}" srcOrd="1" destOrd="0" parTransId="{1C5704E6-6087-4346-8DE9-54F5E375CF69}" sibTransId="{C1C158EF-20D5-49FA-9C5C-C77A462FE375}"/>
    <dgm:cxn modelId="{C5D53D4C-D2D2-4AF6-9E78-2EE95989D08C}" type="presOf" srcId="{CED87AE7-246E-459F-BA96-46B7228A5C60}" destId="{F7D4907A-F284-45A1-9D01-F4879D8F1F77}" srcOrd="0" destOrd="1" presId="urn:microsoft.com/office/officeart/2005/8/layout/hierarchy3"/>
    <dgm:cxn modelId="{FEDB4805-746B-4764-BCC4-96023F1A29AF}" srcId="{EBFE18EB-CADA-4841-8A5B-62F33ADED1EE}" destId="{8BF7B780-61D9-40A5-BCB4-BA0BCABBBC77}" srcOrd="0" destOrd="0" parTransId="{F348BE74-6031-4B63-BD70-3DD8F196DD72}" sibTransId="{A34FFC5B-98AA-4EAC-9A9F-6E0065B03833}"/>
    <dgm:cxn modelId="{F2800A41-8F23-4AAB-89BD-BD5FF54F4D44}" srcId="{0984B910-67C5-4CB9-95BE-AC3095E6EE98}" destId="{A3848312-CC8F-4F8E-8E3B-C2C7254A0072}" srcOrd="0" destOrd="0" parTransId="{B9BAA553-7687-4C69-9A2C-2DA655B84E58}" sibTransId="{794AA59A-7967-469C-8E9A-C2557AD9074D}"/>
    <dgm:cxn modelId="{AD936B48-4674-4B09-BB7B-FD9AC0D95019}" type="presOf" srcId="{9DB85F5C-386B-410C-93A7-B710A5AF07A4}" destId="{C2921794-D394-4762-BD25-F77E8007650E}" srcOrd="1" destOrd="0" presId="urn:microsoft.com/office/officeart/2005/8/layout/hierarchy3"/>
    <dgm:cxn modelId="{33DC226E-6205-4507-9033-5C7D8C251C4E}" srcId="{5EE9843A-E92D-445E-A211-84A5DFEEE94E}" destId="{0984B910-67C5-4CB9-95BE-AC3095E6EE98}" srcOrd="1" destOrd="0" parTransId="{480FDC51-F7AD-4A31-A22E-DA6DAFD55032}" sibTransId="{87D9CEC0-47A4-48D5-BC09-C03690A04480}"/>
    <dgm:cxn modelId="{980C0AD6-0CB8-4D27-A44F-770955D7CB92}" srcId="{5EE9843A-E92D-445E-A211-84A5DFEEE94E}" destId="{9DB85F5C-386B-410C-93A7-B710A5AF07A4}" srcOrd="2" destOrd="0" parTransId="{F8D7F896-DF9F-4D4B-933B-D962F9CD0FCB}" sibTransId="{831323C1-EC6C-418B-8E19-FE83BC555DD1}"/>
    <dgm:cxn modelId="{A78A5151-C4C7-4D3A-8DD6-94331DE026C7}" type="presOf" srcId="{9DB85F5C-386B-410C-93A7-B710A5AF07A4}" destId="{4A7ADA86-87F5-4575-9EE9-605DA5688D33}" srcOrd="0" destOrd="0" presId="urn:microsoft.com/office/officeart/2005/8/layout/hierarchy3"/>
    <dgm:cxn modelId="{5A1B148C-E2DC-43C4-920E-FCD578B006AD}" srcId="{EBFE18EB-CADA-4841-8A5B-62F33ADED1EE}" destId="{C6165D03-BB14-4451-9D4D-F835C4609498}" srcOrd="1" destOrd="0" parTransId="{A4ADB1A0-78BE-4861-8497-34AE375F6EDB}" sibTransId="{EF999270-0CBD-43E1-BD80-7A4705EB07FA}"/>
    <dgm:cxn modelId="{8FC09187-4D62-48AD-AB9E-2E0DE6614A83}" type="presOf" srcId="{8BF7B780-61D9-40A5-BCB4-BA0BCABBBC77}" destId="{75F36800-39F3-497C-BCEE-58FFB0354569}" srcOrd="0" destOrd="1" presId="urn:microsoft.com/office/officeart/2005/8/layout/hierarchy3"/>
    <dgm:cxn modelId="{A0088EC9-8AEF-4F70-A3FB-07909E2777BD}" srcId="{DD276FB3-4D08-426B-83D5-29D622C27268}" destId="{1C7BC3E4-31D8-4CCF-B7C1-E07C541090C2}" srcOrd="0" destOrd="0" parTransId="{16575E24-6C76-4DA0-AEE9-45341C2F79B6}" sibTransId="{6964E9A6-B73A-4815-9664-6F303F9D02D6}"/>
    <dgm:cxn modelId="{8C90FB19-99E0-4738-9A8B-AFE04EA51728}" srcId="{A3848312-CC8F-4F8E-8E3B-C2C7254A0072}" destId="{B1C39EDF-BFCD-47AA-ABBE-E65DB4E17E7C}" srcOrd="1" destOrd="0" parTransId="{B18687E7-3610-44DB-B15E-D228D99AA1FD}" sibTransId="{B6286610-D3AA-47D6-9A87-9A9CCE3C7DE1}"/>
    <dgm:cxn modelId="{806C940A-C71D-4169-998A-E8BD73F8C59E}" srcId="{9D62B9DD-442F-47E4-9C47-171F5469B66F}" destId="{CED87AE7-246E-459F-BA96-46B7228A5C60}" srcOrd="0" destOrd="0" parTransId="{86D9F53A-0CEA-4E20-A21C-836AD5BDF760}" sibTransId="{5809AD73-8796-4C0F-B0B5-A38EF229D77A}"/>
    <dgm:cxn modelId="{ED5E83BE-1EF6-468C-8ECB-4A768EA4FA27}" type="presOf" srcId="{1BFB4354-183E-49A3-816F-559D5ED903DD}" destId="{9DBAF86C-97EA-4A6E-9F3E-0179D6661355}" srcOrd="0" destOrd="0" presId="urn:microsoft.com/office/officeart/2005/8/layout/hierarchy3"/>
    <dgm:cxn modelId="{6A905E5D-7FA0-485B-8A1B-C91B4D5D4F04}" type="presOf" srcId="{A3848312-CC8F-4F8E-8E3B-C2C7254A0072}" destId="{527E3B2E-70F1-49B6-A68D-DA75BEC682D8}" srcOrd="0" destOrd="0" presId="urn:microsoft.com/office/officeart/2005/8/layout/hierarchy3"/>
    <dgm:cxn modelId="{C3EFC3A4-40CD-466B-A29C-A3EA6E420196}" srcId="{9D62B9DD-442F-47E4-9C47-171F5469B66F}" destId="{AB39E20D-6726-42D4-AB2C-609E586950E1}" srcOrd="1" destOrd="0" parTransId="{E48EB432-34B9-4672-A854-23B101AB81A3}" sibTransId="{DB0C2289-4435-4565-85BE-DD4EA3563643}"/>
    <dgm:cxn modelId="{7724365D-F617-4952-B5F4-C324DD7EBFA5}" type="presOf" srcId="{98E45394-77F4-40CF-A8A2-6CDF2AF0FD42}" destId="{B98A90C1-4372-4B61-948A-E5C9B37D34AD}" srcOrd="0" destOrd="0" presId="urn:microsoft.com/office/officeart/2005/8/layout/hierarchy3"/>
    <dgm:cxn modelId="{EF149B47-E7C9-4D37-8F84-D926BB931D5F}" srcId="{0984B910-67C5-4CB9-95BE-AC3095E6EE98}" destId="{EBFE18EB-CADA-4841-8A5B-62F33ADED1EE}" srcOrd="1" destOrd="0" parTransId="{2AC87202-5CC4-477E-9222-913A3EAEB934}" sibTransId="{954D7C2C-6C03-490B-9389-6D3425CDAA97}"/>
    <dgm:cxn modelId="{40680A4F-6761-4235-811F-BED45149F8FD}" type="presOf" srcId="{9D62B9DD-442F-47E4-9C47-171F5469B66F}" destId="{F7D4907A-F284-45A1-9D01-F4879D8F1F77}" srcOrd="0" destOrd="0" presId="urn:microsoft.com/office/officeart/2005/8/layout/hierarchy3"/>
    <dgm:cxn modelId="{C1D1881A-DA61-4C8A-B7B6-0C301E632884}" type="presOf" srcId="{1C7BC3E4-31D8-4CCF-B7C1-E07C541090C2}" destId="{8779DA70-AF34-4345-8D84-8FF18B58B184}" srcOrd="0" destOrd="1" presId="urn:microsoft.com/office/officeart/2005/8/layout/hierarchy3"/>
    <dgm:cxn modelId="{F62EA15B-BC79-4407-B303-B33C654FB790}" type="presOf" srcId="{4F864592-202E-42C7-8924-C1BB633813FD}" destId="{64D1369B-22EB-43F8-8238-F308531969F9}" srcOrd="0" destOrd="2" presId="urn:microsoft.com/office/officeart/2005/8/layout/hierarchy3"/>
    <dgm:cxn modelId="{5056EBAF-C7BD-426F-9380-BD8B6C5EFFAA}" type="presOf" srcId="{AB39E20D-6726-42D4-AB2C-609E586950E1}" destId="{F7D4907A-F284-45A1-9D01-F4879D8F1F77}" srcOrd="0" destOrd="2" presId="urn:microsoft.com/office/officeart/2005/8/layout/hierarchy3"/>
    <dgm:cxn modelId="{1B7504DE-66BC-4BDE-944A-A09B986D1177}" type="presOf" srcId="{5EE9843A-E92D-445E-A211-84A5DFEEE94E}" destId="{F1F1ACF1-441D-414D-9359-A047AC50792C}" srcOrd="0" destOrd="0" presId="urn:microsoft.com/office/officeart/2005/8/layout/hierarchy3"/>
    <dgm:cxn modelId="{28296683-DCDB-4391-A753-4ACFB34FCB57}" srcId="{A8A6D5A1-A7CE-44BC-A326-A3CA3324ED21}" destId="{91BDE1C6-946A-40DB-BBD2-F5385CBEB72B}" srcOrd="0" destOrd="0" parTransId="{BD4FB73B-89C5-41D3-BB70-6C93F61F28B7}" sibTransId="{FD3DB913-632C-49DC-BB3A-6460077004D9}"/>
    <dgm:cxn modelId="{3E045A5D-225B-4640-BC55-382E7D6DD888}" type="presOf" srcId="{EBFE18EB-CADA-4841-8A5B-62F33ADED1EE}" destId="{75F36800-39F3-497C-BCEE-58FFB0354569}" srcOrd="0" destOrd="0" presId="urn:microsoft.com/office/officeart/2005/8/layout/hierarchy3"/>
    <dgm:cxn modelId="{E2E59DC2-B98F-41E5-891E-B2B9F98CA724}" type="presOf" srcId="{D5671FC0-DDC8-427E-BE96-60D337DEACDE}" destId="{E061323D-3C3A-4D24-8F64-3F1E092011B2}" srcOrd="0" destOrd="0" presId="urn:microsoft.com/office/officeart/2005/8/layout/hierarchy3"/>
    <dgm:cxn modelId="{FD368014-2AD8-4EE3-AEFA-CBF0A7CD35F2}" srcId="{870276FC-B95E-4747-8A05-E593BA8C8876}" destId="{A8A6D5A1-A7CE-44BC-A326-A3CA3324ED21}" srcOrd="1" destOrd="0" parTransId="{469A3B2A-F275-4CF6-8D41-B4FDC7EE3954}" sibTransId="{4B22F0DE-3D50-4B9C-855B-ED80EF9A65D1}"/>
    <dgm:cxn modelId="{CF2AF501-282D-4AD3-9F4C-C04330844D90}" type="presOf" srcId="{DD276FB3-4D08-426B-83D5-29D622C27268}" destId="{8779DA70-AF34-4345-8D84-8FF18B58B184}" srcOrd="0" destOrd="0" presId="urn:microsoft.com/office/officeart/2005/8/layout/hierarchy3"/>
    <dgm:cxn modelId="{04EF47DD-B1CF-42B6-8369-BF21DF77AF68}" type="presOf" srcId="{952907BC-D25E-4FFE-A435-777BD2C4AA49}" destId="{9D590243-E2A3-4998-B17A-630326B6B749}" srcOrd="0" destOrd="0" presId="urn:microsoft.com/office/officeart/2005/8/layout/hierarchy3"/>
    <dgm:cxn modelId="{EE895C7E-273D-4FF5-8BBE-59BF4B2F816E}" srcId="{9DB85F5C-386B-410C-93A7-B710A5AF07A4}" destId="{DD276FB3-4D08-426B-83D5-29D622C27268}" srcOrd="1" destOrd="0" parTransId="{D5671FC0-DDC8-427E-BE96-60D337DEACDE}" sibTransId="{305123D9-C649-4074-A42E-FCDB61D00550}"/>
    <dgm:cxn modelId="{B90E5896-8CAE-4ADB-AB50-58C4B81B3313}" type="presOf" srcId="{870276FC-B95E-4747-8A05-E593BA8C8876}" destId="{265BC908-FADD-43A7-B237-4474BFC7A781}" srcOrd="0" destOrd="0" presId="urn:microsoft.com/office/officeart/2005/8/layout/hierarchy3"/>
    <dgm:cxn modelId="{365EB05D-B4DC-410F-BAFF-CA6E70D85A23}" type="presOf" srcId="{91BDE1C6-946A-40DB-BBD2-F5385CBEB72B}" destId="{64D1369B-22EB-43F8-8238-F308531969F9}" srcOrd="0" destOrd="1" presId="urn:microsoft.com/office/officeart/2005/8/layout/hierarchy3"/>
    <dgm:cxn modelId="{D7B21622-5AD3-43FA-B51D-7B414E5EDB75}" type="presOf" srcId="{C3E9A70D-5D47-48D5-802F-92C85B369AB4}" destId="{8779DA70-AF34-4345-8D84-8FF18B58B184}" srcOrd="0" destOrd="2" presId="urn:microsoft.com/office/officeart/2005/8/layout/hierarchy3"/>
    <dgm:cxn modelId="{135ED3A7-A95D-44B5-A86B-D08255AC8156}" srcId="{DD276FB3-4D08-426B-83D5-29D622C27268}" destId="{C3E9A70D-5D47-48D5-802F-92C85B369AB4}" srcOrd="1" destOrd="0" parTransId="{9A846916-C7F0-4CDD-86EE-13828F8F1BED}" sibTransId="{B701B334-9447-4C93-A50F-24784FF5A0B8}"/>
    <dgm:cxn modelId="{99C437E4-4AFA-4193-9D2C-D011A5335910}" type="presOf" srcId="{0984B910-67C5-4CB9-95BE-AC3095E6EE98}" destId="{804D25CC-F216-4DE1-94A7-C2FDBFE81771}" srcOrd="1" destOrd="0" presId="urn:microsoft.com/office/officeart/2005/8/layout/hierarchy3"/>
    <dgm:cxn modelId="{7312E3BB-8FAA-4168-AAE1-C585BA8F3110}" type="presOf" srcId="{08EAAAF6-81CD-4E29-8153-342BF16521BD}" destId="{527E3B2E-70F1-49B6-A68D-DA75BEC682D8}" srcOrd="0" destOrd="1" presId="urn:microsoft.com/office/officeart/2005/8/layout/hierarchy3"/>
    <dgm:cxn modelId="{7053A4E6-24B3-497E-BE5C-F28C30412BB4}" srcId="{870276FC-B95E-4747-8A05-E593BA8C8876}" destId="{952907BC-D25E-4FFE-A435-777BD2C4AA49}" srcOrd="0" destOrd="0" parTransId="{1BFB4354-183E-49A3-816F-559D5ED903DD}" sibTransId="{0BC1F9B2-EFF7-4CA2-B9F9-320A61000A03}"/>
    <dgm:cxn modelId="{7AF3BE0D-FF5A-4C80-8989-FD28C4E6542A}" srcId="{952907BC-D25E-4FFE-A435-777BD2C4AA49}" destId="{E891039F-925B-44B2-AB44-D45786B3C413}" srcOrd="0" destOrd="0" parTransId="{95884095-62A0-453A-A8A9-F90ACFA6E33B}" sibTransId="{F9DDF9C1-F4F5-40B2-A491-1ACF9989F845}"/>
    <dgm:cxn modelId="{33559300-943A-4669-91FA-2C81076461BE}" srcId="{5EE9843A-E92D-445E-A211-84A5DFEEE94E}" destId="{870276FC-B95E-4747-8A05-E593BA8C8876}" srcOrd="0" destOrd="0" parTransId="{F9C7A9B4-7A6A-42BA-A3DB-B8A0A645C482}" sibTransId="{54255D6B-3D26-4253-8ED1-CC97A1D5B600}"/>
    <dgm:cxn modelId="{BD751B56-E4C1-4CAC-9AEB-4B16E0BEEFBB}" type="presOf" srcId="{A8A6D5A1-A7CE-44BC-A326-A3CA3324ED21}" destId="{64D1369B-22EB-43F8-8238-F308531969F9}" srcOrd="0" destOrd="0" presId="urn:microsoft.com/office/officeart/2005/8/layout/hierarchy3"/>
    <dgm:cxn modelId="{7F1210C2-0631-48F9-AEA3-038B7DB330C7}" type="presParOf" srcId="{F1F1ACF1-441D-414D-9359-A047AC50792C}" destId="{6250BEA6-15BD-4ADC-AC38-CB80FDD0C6E7}" srcOrd="0" destOrd="0" presId="urn:microsoft.com/office/officeart/2005/8/layout/hierarchy3"/>
    <dgm:cxn modelId="{A8F2E051-7157-451E-8CA6-7CB702D2B512}" type="presParOf" srcId="{6250BEA6-15BD-4ADC-AC38-CB80FDD0C6E7}" destId="{7A9A9C74-AF22-4F95-AC0E-04278919BF0F}" srcOrd="0" destOrd="0" presId="urn:microsoft.com/office/officeart/2005/8/layout/hierarchy3"/>
    <dgm:cxn modelId="{9E2DF605-505B-4122-B593-B6CAF33388CA}" type="presParOf" srcId="{7A9A9C74-AF22-4F95-AC0E-04278919BF0F}" destId="{265BC908-FADD-43A7-B237-4474BFC7A781}" srcOrd="0" destOrd="0" presId="urn:microsoft.com/office/officeart/2005/8/layout/hierarchy3"/>
    <dgm:cxn modelId="{C42D98CB-2565-49CC-A9EF-866A0C646EBC}" type="presParOf" srcId="{7A9A9C74-AF22-4F95-AC0E-04278919BF0F}" destId="{7375728C-33D9-4C9D-85E4-EFE08BF1FCFA}" srcOrd="1" destOrd="0" presId="urn:microsoft.com/office/officeart/2005/8/layout/hierarchy3"/>
    <dgm:cxn modelId="{CC55B246-8CA6-42EA-9016-68668659006B}" type="presParOf" srcId="{6250BEA6-15BD-4ADC-AC38-CB80FDD0C6E7}" destId="{70A38C17-1A32-4F12-BE04-521332A4E45F}" srcOrd="1" destOrd="0" presId="urn:microsoft.com/office/officeart/2005/8/layout/hierarchy3"/>
    <dgm:cxn modelId="{F7BEA86C-1492-4C24-AF3A-E95A97094787}" type="presParOf" srcId="{70A38C17-1A32-4F12-BE04-521332A4E45F}" destId="{9DBAF86C-97EA-4A6E-9F3E-0179D6661355}" srcOrd="0" destOrd="0" presId="urn:microsoft.com/office/officeart/2005/8/layout/hierarchy3"/>
    <dgm:cxn modelId="{58B49FA6-C71A-4FED-AF11-227D12A7436D}" type="presParOf" srcId="{70A38C17-1A32-4F12-BE04-521332A4E45F}" destId="{9D590243-E2A3-4998-B17A-630326B6B749}" srcOrd="1" destOrd="0" presId="urn:microsoft.com/office/officeart/2005/8/layout/hierarchy3"/>
    <dgm:cxn modelId="{BFD165FD-AFCA-4F2A-A836-441C67971F3A}" type="presParOf" srcId="{70A38C17-1A32-4F12-BE04-521332A4E45F}" destId="{3DF1A695-0088-4E2E-BAD8-4B529D897CF3}" srcOrd="2" destOrd="0" presId="urn:microsoft.com/office/officeart/2005/8/layout/hierarchy3"/>
    <dgm:cxn modelId="{E7821860-6A89-44DC-99BC-A520BA5BC7AD}" type="presParOf" srcId="{70A38C17-1A32-4F12-BE04-521332A4E45F}" destId="{64D1369B-22EB-43F8-8238-F308531969F9}" srcOrd="3" destOrd="0" presId="urn:microsoft.com/office/officeart/2005/8/layout/hierarchy3"/>
    <dgm:cxn modelId="{A9C5E3B4-CBE9-43E5-B4F5-4CE15B7555A5}" type="presParOf" srcId="{F1F1ACF1-441D-414D-9359-A047AC50792C}" destId="{F0FCF2EE-D360-4BA3-8F00-246AE85E9808}" srcOrd="1" destOrd="0" presId="urn:microsoft.com/office/officeart/2005/8/layout/hierarchy3"/>
    <dgm:cxn modelId="{E08CFE59-FD65-49D5-B8AC-493CDF44C0F3}" type="presParOf" srcId="{F0FCF2EE-D360-4BA3-8F00-246AE85E9808}" destId="{87BA3EF5-F233-46DA-B766-06C3A32D7BBF}" srcOrd="0" destOrd="0" presId="urn:microsoft.com/office/officeart/2005/8/layout/hierarchy3"/>
    <dgm:cxn modelId="{FD30E6A9-CD36-4786-A582-BD1D3F912AD9}" type="presParOf" srcId="{87BA3EF5-F233-46DA-B766-06C3A32D7BBF}" destId="{63F71F10-2B44-4B68-B6C4-A092B940ABCB}" srcOrd="0" destOrd="0" presId="urn:microsoft.com/office/officeart/2005/8/layout/hierarchy3"/>
    <dgm:cxn modelId="{81F0B6CB-3B23-4B14-BD8B-7D3023A1EF5C}" type="presParOf" srcId="{87BA3EF5-F233-46DA-B766-06C3A32D7BBF}" destId="{804D25CC-F216-4DE1-94A7-C2FDBFE81771}" srcOrd="1" destOrd="0" presId="urn:microsoft.com/office/officeart/2005/8/layout/hierarchy3"/>
    <dgm:cxn modelId="{EBADB062-F932-4070-A580-7B4AF463C56F}" type="presParOf" srcId="{F0FCF2EE-D360-4BA3-8F00-246AE85E9808}" destId="{E8D36265-928A-4A16-8CD6-4DDABB24D6C4}" srcOrd="1" destOrd="0" presId="urn:microsoft.com/office/officeart/2005/8/layout/hierarchy3"/>
    <dgm:cxn modelId="{5B9D4A08-D1D9-4520-BA1C-EED53E828CEE}" type="presParOf" srcId="{E8D36265-928A-4A16-8CD6-4DDABB24D6C4}" destId="{7C2BBB13-DE68-42E2-BFA2-3472A8E22F36}" srcOrd="0" destOrd="0" presId="urn:microsoft.com/office/officeart/2005/8/layout/hierarchy3"/>
    <dgm:cxn modelId="{C13F6E27-64BF-44C4-A7D4-199F5FBEDB89}" type="presParOf" srcId="{E8D36265-928A-4A16-8CD6-4DDABB24D6C4}" destId="{527E3B2E-70F1-49B6-A68D-DA75BEC682D8}" srcOrd="1" destOrd="0" presId="urn:microsoft.com/office/officeart/2005/8/layout/hierarchy3"/>
    <dgm:cxn modelId="{7A5F1C0B-17D6-43D9-BCE2-F72D3C36649E}" type="presParOf" srcId="{E8D36265-928A-4A16-8CD6-4DDABB24D6C4}" destId="{33EC580E-571D-408A-9AB7-1CCCF09C4569}" srcOrd="2" destOrd="0" presId="urn:microsoft.com/office/officeart/2005/8/layout/hierarchy3"/>
    <dgm:cxn modelId="{36AD5183-E450-4B51-BF1B-A22B923D07A0}" type="presParOf" srcId="{E8D36265-928A-4A16-8CD6-4DDABB24D6C4}" destId="{75F36800-39F3-497C-BCEE-58FFB0354569}" srcOrd="3" destOrd="0" presId="urn:microsoft.com/office/officeart/2005/8/layout/hierarchy3"/>
    <dgm:cxn modelId="{F23E3F61-5FEC-4711-B3FE-09E1DCB8C143}" type="presParOf" srcId="{F1F1ACF1-441D-414D-9359-A047AC50792C}" destId="{86823FBA-F5D8-4E53-8457-5E91C6D700C1}" srcOrd="2" destOrd="0" presId="urn:microsoft.com/office/officeart/2005/8/layout/hierarchy3"/>
    <dgm:cxn modelId="{688C0712-75EB-4466-8654-3674D8C2920E}" type="presParOf" srcId="{86823FBA-F5D8-4E53-8457-5E91C6D700C1}" destId="{B648720B-160F-4662-9A5F-32E5998AA25F}" srcOrd="0" destOrd="0" presId="urn:microsoft.com/office/officeart/2005/8/layout/hierarchy3"/>
    <dgm:cxn modelId="{C3BD5095-68CA-4F71-A4C1-4BACCE31462F}" type="presParOf" srcId="{B648720B-160F-4662-9A5F-32E5998AA25F}" destId="{4A7ADA86-87F5-4575-9EE9-605DA5688D33}" srcOrd="0" destOrd="0" presId="urn:microsoft.com/office/officeart/2005/8/layout/hierarchy3"/>
    <dgm:cxn modelId="{9D7BFE85-E8DA-4026-9809-001AE0A21BB1}" type="presParOf" srcId="{B648720B-160F-4662-9A5F-32E5998AA25F}" destId="{C2921794-D394-4762-BD25-F77E8007650E}" srcOrd="1" destOrd="0" presId="urn:microsoft.com/office/officeart/2005/8/layout/hierarchy3"/>
    <dgm:cxn modelId="{4D347123-9E41-414F-BFDC-44E39666BC4B}" type="presParOf" srcId="{86823FBA-F5D8-4E53-8457-5E91C6D700C1}" destId="{E96F5859-F434-4E9B-996F-BB242E62D113}" srcOrd="1" destOrd="0" presId="urn:microsoft.com/office/officeart/2005/8/layout/hierarchy3"/>
    <dgm:cxn modelId="{767B7710-2378-4CF1-A3E9-884CE85BE336}" type="presParOf" srcId="{E96F5859-F434-4E9B-996F-BB242E62D113}" destId="{B98A90C1-4372-4B61-948A-E5C9B37D34AD}" srcOrd="0" destOrd="0" presId="urn:microsoft.com/office/officeart/2005/8/layout/hierarchy3"/>
    <dgm:cxn modelId="{188BCF1E-D9EE-4C41-84A6-72D77F1BA6CF}" type="presParOf" srcId="{E96F5859-F434-4E9B-996F-BB242E62D113}" destId="{F7D4907A-F284-45A1-9D01-F4879D8F1F77}" srcOrd="1" destOrd="0" presId="urn:microsoft.com/office/officeart/2005/8/layout/hierarchy3"/>
    <dgm:cxn modelId="{A55D9007-B2C2-4982-A3B9-2359C0859A6D}" type="presParOf" srcId="{E96F5859-F434-4E9B-996F-BB242E62D113}" destId="{E061323D-3C3A-4D24-8F64-3F1E092011B2}" srcOrd="2" destOrd="0" presId="urn:microsoft.com/office/officeart/2005/8/layout/hierarchy3"/>
    <dgm:cxn modelId="{15B98DE9-BB76-45AF-A295-43725ACBE231}" type="presParOf" srcId="{E96F5859-F434-4E9B-996F-BB242E62D113}" destId="{8779DA70-AF34-4345-8D84-8FF18B58B18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39ED6-F14D-4E49-AA88-E25B7ADE45E7}">
      <dsp:nvSpPr>
        <dsp:cNvPr id="0" name=""/>
        <dsp:cNvSpPr/>
      </dsp:nvSpPr>
      <dsp:spPr>
        <a:xfrm>
          <a:off x="2101018" y="1417139"/>
          <a:ext cx="91440" cy="212041"/>
        </a:xfrm>
        <a:custGeom>
          <a:avLst/>
          <a:gdLst/>
          <a:ahLst/>
          <a:cxnLst/>
          <a:rect l="0" t="0" r="0" b="0"/>
          <a:pathLst>
            <a:path>
              <a:moveTo>
                <a:pt x="45720" y="0"/>
              </a:moveTo>
              <a:lnTo>
                <a:pt x="45720" y="2120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2E9394-5802-4C60-BCF2-BAAD42D9165A}">
      <dsp:nvSpPr>
        <dsp:cNvPr id="0" name=""/>
        <dsp:cNvSpPr/>
      </dsp:nvSpPr>
      <dsp:spPr>
        <a:xfrm>
          <a:off x="1478414" y="742132"/>
          <a:ext cx="668324" cy="212041"/>
        </a:xfrm>
        <a:custGeom>
          <a:avLst/>
          <a:gdLst/>
          <a:ahLst/>
          <a:cxnLst/>
          <a:rect l="0" t="0" r="0" b="0"/>
          <a:pathLst>
            <a:path>
              <a:moveTo>
                <a:pt x="0" y="0"/>
              </a:moveTo>
              <a:lnTo>
                <a:pt x="0" y="144499"/>
              </a:lnTo>
              <a:lnTo>
                <a:pt x="668324" y="144499"/>
              </a:lnTo>
              <a:lnTo>
                <a:pt x="668324" y="2120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AA1C2-88B4-44C3-9FA2-5DCF0D0660F1}">
      <dsp:nvSpPr>
        <dsp:cNvPr id="0" name=""/>
        <dsp:cNvSpPr/>
      </dsp:nvSpPr>
      <dsp:spPr>
        <a:xfrm>
          <a:off x="810090" y="1417139"/>
          <a:ext cx="445549" cy="212041"/>
        </a:xfrm>
        <a:custGeom>
          <a:avLst/>
          <a:gdLst/>
          <a:ahLst/>
          <a:cxnLst/>
          <a:rect l="0" t="0" r="0" b="0"/>
          <a:pathLst>
            <a:path>
              <a:moveTo>
                <a:pt x="0" y="0"/>
              </a:moveTo>
              <a:lnTo>
                <a:pt x="0" y="144499"/>
              </a:lnTo>
              <a:lnTo>
                <a:pt x="445549" y="144499"/>
              </a:lnTo>
              <a:lnTo>
                <a:pt x="445549" y="2120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D4A9A-DD2B-45C9-9E77-D983A2909657}">
      <dsp:nvSpPr>
        <dsp:cNvPr id="0" name=""/>
        <dsp:cNvSpPr/>
      </dsp:nvSpPr>
      <dsp:spPr>
        <a:xfrm>
          <a:off x="364540" y="1417139"/>
          <a:ext cx="445549" cy="212041"/>
        </a:xfrm>
        <a:custGeom>
          <a:avLst/>
          <a:gdLst/>
          <a:ahLst/>
          <a:cxnLst/>
          <a:rect l="0" t="0" r="0" b="0"/>
          <a:pathLst>
            <a:path>
              <a:moveTo>
                <a:pt x="445549" y="0"/>
              </a:moveTo>
              <a:lnTo>
                <a:pt x="445549" y="144499"/>
              </a:lnTo>
              <a:lnTo>
                <a:pt x="0" y="144499"/>
              </a:lnTo>
              <a:lnTo>
                <a:pt x="0" y="2120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7029E0-2B65-44FA-AC22-30ECCBAF9217}">
      <dsp:nvSpPr>
        <dsp:cNvPr id="0" name=""/>
        <dsp:cNvSpPr/>
      </dsp:nvSpPr>
      <dsp:spPr>
        <a:xfrm>
          <a:off x="810090" y="742132"/>
          <a:ext cx="668324" cy="212041"/>
        </a:xfrm>
        <a:custGeom>
          <a:avLst/>
          <a:gdLst/>
          <a:ahLst/>
          <a:cxnLst/>
          <a:rect l="0" t="0" r="0" b="0"/>
          <a:pathLst>
            <a:path>
              <a:moveTo>
                <a:pt x="668324" y="0"/>
              </a:moveTo>
              <a:lnTo>
                <a:pt x="668324" y="144499"/>
              </a:lnTo>
              <a:lnTo>
                <a:pt x="0" y="144499"/>
              </a:lnTo>
              <a:lnTo>
                <a:pt x="0" y="2120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F5D3C-93CD-4A33-8DDE-A923E2DE8B8F}">
      <dsp:nvSpPr>
        <dsp:cNvPr id="0" name=""/>
        <dsp:cNvSpPr/>
      </dsp:nvSpPr>
      <dsp:spPr>
        <a:xfrm>
          <a:off x="1113873" y="279166"/>
          <a:ext cx="729080" cy="4629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9132B-4C47-4901-B0BB-1978AE556BA7}">
      <dsp:nvSpPr>
        <dsp:cNvPr id="0" name=""/>
        <dsp:cNvSpPr/>
      </dsp:nvSpPr>
      <dsp:spPr>
        <a:xfrm>
          <a:off x="1194882" y="356124"/>
          <a:ext cx="729080" cy="4629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1208442" y="369684"/>
        <a:ext cx="701960" cy="435846"/>
      </dsp:txXfrm>
    </dsp:sp>
    <dsp:sp modelId="{54226C11-919B-4DEE-ACED-04D8FA74A75E}">
      <dsp:nvSpPr>
        <dsp:cNvPr id="0" name=""/>
        <dsp:cNvSpPr/>
      </dsp:nvSpPr>
      <dsp:spPr>
        <a:xfrm>
          <a:off x="445549" y="954173"/>
          <a:ext cx="729080" cy="4629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46015-2925-406C-B831-6AC62D6932D7}">
      <dsp:nvSpPr>
        <dsp:cNvPr id="0" name=""/>
        <dsp:cNvSpPr/>
      </dsp:nvSpPr>
      <dsp:spPr>
        <a:xfrm>
          <a:off x="526558" y="1031132"/>
          <a:ext cx="729080" cy="4629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a:p>
      </dsp:txBody>
      <dsp:txXfrm>
        <a:off x="540118" y="1044692"/>
        <a:ext cx="701960" cy="435846"/>
      </dsp:txXfrm>
    </dsp:sp>
    <dsp:sp modelId="{EA596077-FDAC-4AB2-AA6E-94AD2D0069F2}">
      <dsp:nvSpPr>
        <dsp:cNvPr id="0" name=""/>
        <dsp:cNvSpPr/>
      </dsp:nvSpPr>
      <dsp:spPr>
        <a:xfrm>
          <a:off x="0" y="1629181"/>
          <a:ext cx="729080" cy="4629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DF1B4-15C4-43BE-890D-2FB67798360D}">
      <dsp:nvSpPr>
        <dsp:cNvPr id="0" name=""/>
        <dsp:cNvSpPr/>
      </dsp:nvSpPr>
      <dsp:spPr>
        <a:xfrm>
          <a:off x="81009" y="1706139"/>
          <a:ext cx="729080" cy="4629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a:p>
      </dsp:txBody>
      <dsp:txXfrm>
        <a:off x="94569" y="1719699"/>
        <a:ext cx="701960" cy="435846"/>
      </dsp:txXfrm>
    </dsp:sp>
    <dsp:sp modelId="{4296720F-12BE-4A2C-B7E9-162B32F77247}">
      <dsp:nvSpPr>
        <dsp:cNvPr id="0" name=""/>
        <dsp:cNvSpPr/>
      </dsp:nvSpPr>
      <dsp:spPr>
        <a:xfrm>
          <a:off x="891099" y="1629181"/>
          <a:ext cx="729080" cy="4629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5B841-7AF8-4300-8274-B9CF975F091B}">
      <dsp:nvSpPr>
        <dsp:cNvPr id="0" name=""/>
        <dsp:cNvSpPr/>
      </dsp:nvSpPr>
      <dsp:spPr>
        <a:xfrm>
          <a:off x="972108" y="1706139"/>
          <a:ext cx="729080" cy="4629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a:p>
      </dsp:txBody>
      <dsp:txXfrm>
        <a:off x="985668" y="1719699"/>
        <a:ext cx="701960" cy="435846"/>
      </dsp:txXfrm>
    </dsp:sp>
    <dsp:sp modelId="{BF5C9B33-D189-4DE5-9913-31F8B4A228FC}">
      <dsp:nvSpPr>
        <dsp:cNvPr id="0" name=""/>
        <dsp:cNvSpPr/>
      </dsp:nvSpPr>
      <dsp:spPr>
        <a:xfrm>
          <a:off x="1782198" y="954173"/>
          <a:ext cx="729080" cy="4629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E9F98-BFEB-4B86-910A-65375CD1803D}">
      <dsp:nvSpPr>
        <dsp:cNvPr id="0" name=""/>
        <dsp:cNvSpPr/>
      </dsp:nvSpPr>
      <dsp:spPr>
        <a:xfrm>
          <a:off x="1863206" y="1031132"/>
          <a:ext cx="729080" cy="4629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a:p>
      </dsp:txBody>
      <dsp:txXfrm>
        <a:off x="1876766" y="1044692"/>
        <a:ext cx="701960" cy="435846"/>
      </dsp:txXfrm>
    </dsp:sp>
    <dsp:sp modelId="{6C0734CD-E313-4BF0-B802-AD7CF48A15C5}">
      <dsp:nvSpPr>
        <dsp:cNvPr id="0" name=""/>
        <dsp:cNvSpPr/>
      </dsp:nvSpPr>
      <dsp:spPr>
        <a:xfrm>
          <a:off x="1782198" y="1629181"/>
          <a:ext cx="729080" cy="4629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34E50-5EC0-433B-9284-8FE196A21852}">
      <dsp:nvSpPr>
        <dsp:cNvPr id="0" name=""/>
        <dsp:cNvSpPr/>
      </dsp:nvSpPr>
      <dsp:spPr>
        <a:xfrm>
          <a:off x="1863206" y="1706139"/>
          <a:ext cx="729080" cy="4629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a:p>
      </dsp:txBody>
      <dsp:txXfrm>
        <a:off x="1876766" y="1719699"/>
        <a:ext cx="701960" cy="435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C908-FADD-43A7-B237-4474BFC7A781}">
      <dsp:nvSpPr>
        <dsp:cNvPr id="0" name=""/>
        <dsp:cNvSpPr/>
      </dsp:nvSpPr>
      <dsp:spPr>
        <a:xfrm>
          <a:off x="5406" y="1009600"/>
          <a:ext cx="2502457" cy="11793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GB" sz="3500" kern="1200" dirty="0" smtClean="0">
              <a:solidFill>
                <a:sysClr val="window" lastClr="FFFFFF"/>
              </a:solidFill>
              <a:latin typeface="Calibri"/>
              <a:ea typeface="+mn-ea"/>
              <a:cs typeface="+mn-cs"/>
            </a:rPr>
            <a:t>1. Visualization</a:t>
          </a:r>
          <a:endParaRPr lang="en-US" sz="3500" kern="1200" dirty="0">
            <a:solidFill>
              <a:sysClr val="window" lastClr="FFFFFF"/>
            </a:solidFill>
            <a:latin typeface="Calibri"/>
            <a:ea typeface="+mn-ea"/>
            <a:cs typeface="+mn-cs"/>
          </a:endParaRPr>
        </a:p>
      </dsp:txBody>
      <dsp:txXfrm>
        <a:off x="39947" y="1044141"/>
        <a:ext cx="2433375" cy="1110232"/>
      </dsp:txXfrm>
    </dsp:sp>
    <dsp:sp modelId="{9DBAF86C-97EA-4A6E-9F3E-0179D6661355}">
      <dsp:nvSpPr>
        <dsp:cNvPr id="0" name=""/>
        <dsp:cNvSpPr/>
      </dsp:nvSpPr>
      <dsp:spPr>
        <a:xfrm>
          <a:off x="255652" y="2188914"/>
          <a:ext cx="250245" cy="754560"/>
        </a:xfrm>
        <a:custGeom>
          <a:avLst/>
          <a:gdLst/>
          <a:ahLst/>
          <a:cxnLst/>
          <a:rect l="0" t="0" r="0" b="0"/>
          <a:pathLst>
            <a:path>
              <a:moveTo>
                <a:pt x="0" y="0"/>
              </a:moveTo>
              <a:lnTo>
                <a:pt x="0" y="725231"/>
              </a:lnTo>
              <a:lnTo>
                <a:pt x="240518" y="725231"/>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D590243-E2A3-4998-B17A-630326B6B749}">
      <dsp:nvSpPr>
        <dsp:cNvPr id="0" name=""/>
        <dsp:cNvSpPr/>
      </dsp:nvSpPr>
      <dsp:spPr>
        <a:xfrm>
          <a:off x="505898" y="2483742"/>
          <a:ext cx="2266037" cy="91946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ct val="35000"/>
            </a:spcAft>
          </a:pPr>
          <a:r>
            <a:rPr lang="en-GB" sz="1800" b="1" kern="1200" dirty="0" smtClean="0">
              <a:solidFill>
                <a:sysClr val="windowText" lastClr="000000">
                  <a:hueOff val="0"/>
                  <a:satOff val="0"/>
                  <a:lumOff val="0"/>
                  <a:alphaOff val="0"/>
                </a:sysClr>
              </a:solidFill>
              <a:latin typeface="Calibri"/>
              <a:ea typeface="+mn-ea"/>
              <a:cs typeface="+mn-cs"/>
            </a:rPr>
            <a:t>Data changes</a:t>
          </a:r>
          <a:endParaRPr lang="en-US" sz="18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n-GB" sz="1400" b="1" kern="1200" dirty="0" smtClean="0">
              <a:solidFill>
                <a:sysClr val="windowText" lastClr="000000">
                  <a:hueOff val="0"/>
                  <a:satOff val="0"/>
                  <a:lumOff val="0"/>
                  <a:alphaOff val="0"/>
                </a:sysClr>
              </a:solidFill>
              <a:latin typeface="Calibri"/>
              <a:ea typeface="+mn-ea"/>
              <a:cs typeface="+mn-cs"/>
            </a:rPr>
            <a:t>Selection</a:t>
          </a:r>
          <a:endParaRPr lang="en-US" sz="14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n-GB" sz="1400" b="1" kern="1200" dirty="0" smtClean="0">
              <a:solidFill>
                <a:sysClr val="windowText" lastClr="000000">
                  <a:hueOff val="0"/>
                  <a:satOff val="0"/>
                  <a:lumOff val="0"/>
                  <a:alphaOff val="0"/>
                </a:sysClr>
              </a:solidFill>
              <a:latin typeface="Calibri"/>
              <a:ea typeface="+mn-ea"/>
              <a:cs typeface="+mn-cs"/>
            </a:rPr>
            <a:t>Editing</a:t>
          </a:r>
          <a:endParaRPr lang="en-US" sz="1400" b="1" kern="1200" dirty="0">
            <a:solidFill>
              <a:sysClr val="windowText" lastClr="000000">
                <a:hueOff val="0"/>
                <a:satOff val="0"/>
                <a:lumOff val="0"/>
                <a:alphaOff val="0"/>
              </a:sysClr>
            </a:solidFill>
            <a:latin typeface="Calibri"/>
            <a:ea typeface="+mn-ea"/>
            <a:cs typeface="+mn-cs"/>
          </a:endParaRPr>
        </a:p>
      </dsp:txBody>
      <dsp:txXfrm>
        <a:off x="532828" y="2510672"/>
        <a:ext cx="2212177" cy="865604"/>
      </dsp:txXfrm>
    </dsp:sp>
    <dsp:sp modelId="{3DF1A695-0088-4E2E-BAD8-4B529D897CF3}">
      <dsp:nvSpPr>
        <dsp:cNvPr id="0" name=""/>
        <dsp:cNvSpPr/>
      </dsp:nvSpPr>
      <dsp:spPr>
        <a:xfrm>
          <a:off x="255652" y="2188914"/>
          <a:ext cx="250245" cy="2070981"/>
        </a:xfrm>
        <a:custGeom>
          <a:avLst/>
          <a:gdLst/>
          <a:ahLst/>
          <a:cxnLst/>
          <a:rect l="0" t="0" r="0" b="0"/>
          <a:pathLst>
            <a:path>
              <a:moveTo>
                <a:pt x="0" y="0"/>
              </a:moveTo>
              <a:lnTo>
                <a:pt x="0" y="1990484"/>
              </a:lnTo>
              <a:lnTo>
                <a:pt x="240518" y="1990484"/>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4D1369B-22EB-43F8-8238-F308531969F9}">
      <dsp:nvSpPr>
        <dsp:cNvPr id="0" name=""/>
        <dsp:cNvSpPr/>
      </dsp:nvSpPr>
      <dsp:spPr>
        <a:xfrm>
          <a:off x="505898" y="3698035"/>
          <a:ext cx="2266037" cy="1123721"/>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ct val="35000"/>
            </a:spcAft>
          </a:pPr>
          <a:r>
            <a:rPr lang="en-GB" sz="1800" b="1" kern="1200" dirty="0" smtClean="0">
              <a:solidFill>
                <a:sysClr val="windowText" lastClr="000000">
                  <a:hueOff val="0"/>
                  <a:satOff val="0"/>
                  <a:lumOff val="0"/>
                  <a:alphaOff val="0"/>
                </a:sysClr>
              </a:solidFill>
              <a:latin typeface="Calibri"/>
              <a:ea typeface="+mn-ea"/>
              <a:cs typeface="+mn-cs"/>
            </a:rPr>
            <a:t>Visualization changes</a:t>
          </a:r>
          <a:endParaRPr lang="en-US" sz="18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n-GB" sz="1400" b="1" kern="1200" dirty="0" smtClean="0">
              <a:solidFill>
                <a:sysClr val="windowText" lastClr="000000">
                  <a:hueOff val="0"/>
                  <a:satOff val="0"/>
                  <a:lumOff val="0"/>
                  <a:alphaOff val="0"/>
                </a:sysClr>
              </a:solidFill>
              <a:latin typeface="Calibri"/>
              <a:ea typeface="+mn-ea"/>
              <a:cs typeface="+mn-cs"/>
            </a:rPr>
            <a:t>Scheme:</a:t>
          </a:r>
          <a:br>
            <a:rPr lang="en-GB" sz="1400" b="1" kern="1200" dirty="0" smtClean="0">
              <a:solidFill>
                <a:sysClr val="windowText" lastClr="000000">
                  <a:hueOff val="0"/>
                  <a:satOff val="0"/>
                  <a:lumOff val="0"/>
                  <a:alphaOff val="0"/>
                </a:sysClr>
              </a:solidFill>
              <a:latin typeface="Calibri"/>
              <a:ea typeface="+mn-ea"/>
              <a:cs typeface="+mn-cs"/>
            </a:rPr>
          </a:br>
          <a:r>
            <a:rPr lang="en-GB" sz="1400" b="1" kern="1200" dirty="0" smtClean="0">
              <a:solidFill>
                <a:sysClr val="windowText" lastClr="000000">
                  <a:hueOff val="0"/>
                  <a:satOff val="0"/>
                  <a:lumOff val="0"/>
                  <a:alphaOff val="0"/>
                </a:sysClr>
              </a:solidFill>
              <a:latin typeface="Calibri"/>
              <a:ea typeface="+mn-ea"/>
              <a:cs typeface="+mn-cs"/>
            </a:rPr>
            <a:t>      type and mapping</a:t>
          </a:r>
          <a:endParaRPr lang="en-US" sz="14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n-GB" sz="1400" b="1" kern="1200" dirty="0" smtClean="0">
              <a:solidFill>
                <a:sysClr val="windowText" lastClr="000000">
                  <a:hueOff val="0"/>
                  <a:satOff val="0"/>
                  <a:lumOff val="0"/>
                  <a:alphaOff val="0"/>
                </a:sysClr>
              </a:solidFill>
              <a:latin typeface="Calibri"/>
              <a:ea typeface="+mn-ea"/>
              <a:cs typeface="+mn-cs"/>
            </a:rPr>
            <a:t>Parameters</a:t>
          </a:r>
          <a:endParaRPr lang="en-US" sz="1400" b="1" kern="1200" dirty="0">
            <a:solidFill>
              <a:sysClr val="windowText" lastClr="000000">
                <a:hueOff val="0"/>
                <a:satOff val="0"/>
                <a:lumOff val="0"/>
                <a:alphaOff val="0"/>
              </a:sysClr>
            </a:solidFill>
            <a:latin typeface="Calibri"/>
            <a:ea typeface="+mn-ea"/>
            <a:cs typeface="+mn-cs"/>
          </a:endParaRPr>
        </a:p>
      </dsp:txBody>
      <dsp:txXfrm>
        <a:off x="538811" y="3730948"/>
        <a:ext cx="2200211" cy="1057895"/>
      </dsp:txXfrm>
    </dsp:sp>
    <dsp:sp modelId="{63F71F10-2B44-4B68-B6C4-A092B940ABCB}">
      <dsp:nvSpPr>
        <dsp:cNvPr id="0" name=""/>
        <dsp:cNvSpPr/>
      </dsp:nvSpPr>
      <dsp:spPr>
        <a:xfrm>
          <a:off x="3097520" y="1009600"/>
          <a:ext cx="2483187" cy="11793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GB" sz="3500" kern="1200" dirty="0" smtClean="0">
              <a:solidFill>
                <a:sysClr val="window" lastClr="FFFFFF"/>
              </a:solidFill>
              <a:latin typeface="Calibri"/>
              <a:ea typeface="+mn-ea"/>
              <a:cs typeface="+mn-cs"/>
            </a:rPr>
            <a:t>2. Data mining</a:t>
          </a:r>
          <a:endParaRPr lang="en-US" sz="3500" kern="1200" dirty="0">
            <a:solidFill>
              <a:sysClr val="window" lastClr="FFFFFF"/>
            </a:solidFill>
            <a:latin typeface="Calibri"/>
            <a:ea typeface="+mn-ea"/>
            <a:cs typeface="+mn-cs"/>
          </a:endParaRPr>
        </a:p>
      </dsp:txBody>
      <dsp:txXfrm>
        <a:off x="3132061" y="1044141"/>
        <a:ext cx="2414105" cy="1110232"/>
      </dsp:txXfrm>
    </dsp:sp>
    <dsp:sp modelId="{7C2BBB13-DE68-42E2-BFA2-3472A8E22F36}">
      <dsp:nvSpPr>
        <dsp:cNvPr id="0" name=""/>
        <dsp:cNvSpPr/>
      </dsp:nvSpPr>
      <dsp:spPr>
        <a:xfrm>
          <a:off x="3345839" y="2188914"/>
          <a:ext cx="248318" cy="754560"/>
        </a:xfrm>
        <a:custGeom>
          <a:avLst/>
          <a:gdLst/>
          <a:ahLst/>
          <a:cxnLst/>
          <a:rect l="0" t="0" r="0" b="0"/>
          <a:pathLst>
            <a:path>
              <a:moveTo>
                <a:pt x="0" y="0"/>
              </a:moveTo>
              <a:lnTo>
                <a:pt x="0" y="725231"/>
              </a:lnTo>
              <a:lnTo>
                <a:pt x="238666" y="725231"/>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27E3B2E-70F1-49B6-A68D-DA75BEC682D8}">
      <dsp:nvSpPr>
        <dsp:cNvPr id="0" name=""/>
        <dsp:cNvSpPr/>
      </dsp:nvSpPr>
      <dsp:spPr>
        <a:xfrm>
          <a:off x="3594158" y="2483742"/>
          <a:ext cx="2179089" cy="91946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ct val="35000"/>
            </a:spcAft>
          </a:pPr>
          <a:r>
            <a:rPr lang="en-GB" sz="1800" b="1" kern="1200" dirty="0" smtClean="0">
              <a:solidFill>
                <a:sysClr val="windowText" lastClr="000000">
                  <a:hueOff val="0"/>
                  <a:satOff val="0"/>
                  <a:lumOff val="0"/>
                  <a:alphaOff val="0"/>
                </a:sysClr>
              </a:solidFill>
              <a:latin typeface="Calibri"/>
              <a:ea typeface="+mn-ea"/>
              <a:cs typeface="+mn-cs"/>
            </a:rPr>
            <a:t>Data changes</a:t>
          </a:r>
          <a:endParaRPr lang="en-US" sz="18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n-GB" sz="1400" b="1" kern="1200" dirty="0" smtClean="0">
              <a:solidFill>
                <a:sysClr val="windowText" lastClr="000000">
                  <a:hueOff val="0"/>
                  <a:satOff val="0"/>
                  <a:lumOff val="0"/>
                  <a:alphaOff val="0"/>
                </a:sysClr>
              </a:solidFill>
              <a:latin typeface="Calibri"/>
              <a:ea typeface="+mn-ea"/>
              <a:cs typeface="+mn-cs"/>
            </a:rPr>
            <a:t>Selection</a:t>
          </a:r>
          <a:endParaRPr lang="en-US" sz="14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n-GB" sz="1400" b="1" kern="1200" dirty="0" smtClean="0">
              <a:solidFill>
                <a:sysClr val="windowText" lastClr="000000">
                  <a:hueOff val="0"/>
                  <a:satOff val="0"/>
                  <a:lumOff val="0"/>
                  <a:alphaOff val="0"/>
                </a:sysClr>
              </a:solidFill>
              <a:latin typeface="Calibri"/>
              <a:ea typeface="+mn-ea"/>
              <a:cs typeface="+mn-cs"/>
            </a:rPr>
            <a:t>Editing</a:t>
          </a:r>
          <a:endParaRPr lang="en-US" sz="1400" b="1" kern="1200" dirty="0">
            <a:solidFill>
              <a:sysClr val="windowText" lastClr="000000">
                <a:hueOff val="0"/>
                <a:satOff val="0"/>
                <a:lumOff val="0"/>
                <a:alphaOff val="0"/>
              </a:sysClr>
            </a:solidFill>
            <a:latin typeface="Calibri"/>
            <a:ea typeface="+mn-ea"/>
            <a:cs typeface="+mn-cs"/>
          </a:endParaRPr>
        </a:p>
      </dsp:txBody>
      <dsp:txXfrm>
        <a:off x="3621088" y="2510672"/>
        <a:ext cx="2125229" cy="865604"/>
      </dsp:txXfrm>
    </dsp:sp>
    <dsp:sp modelId="{33EC580E-571D-408A-9AB7-1CCCF09C4569}">
      <dsp:nvSpPr>
        <dsp:cNvPr id="0" name=""/>
        <dsp:cNvSpPr/>
      </dsp:nvSpPr>
      <dsp:spPr>
        <a:xfrm>
          <a:off x="3345839" y="2188914"/>
          <a:ext cx="248318" cy="2111833"/>
        </a:xfrm>
        <a:custGeom>
          <a:avLst/>
          <a:gdLst/>
          <a:ahLst/>
          <a:cxnLst/>
          <a:rect l="0" t="0" r="0" b="0"/>
          <a:pathLst>
            <a:path>
              <a:moveTo>
                <a:pt x="0" y="0"/>
              </a:moveTo>
              <a:lnTo>
                <a:pt x="0" y="2057693"/>
              </a:lnTo>
              <a:lnTo>
                <a:pt x="238666" y="2057693"/>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5F36800-39F3-497C-BCEE-58FFB0354569}">
      <dsp:nvSpPr>
        <dsp:cNvPr id="0" name=""/>
        <dsp:cNvSpPr/>
      </dsp:nvSpPr>
      <dsp:spPr>
        <a:xfrm>
          <a:off x="3594158" y="3698035"/>
          <a:ext cx="2222318" cy="120542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ct val="35000"/>
            </a:spcAft>
          </a:pPr>
          <a:r>
            <a:rPr lang="en-GB" sz="1800" b="1" kern="1200" dirty="0" smtClean="0">
              <a:solidFill>
                <a:sysClr val="windowText" lastClr="000000">
                  <a:hueOff val="0"/>
                  <a:satOff val="0"/>
                  <a:lumOff val="0"/>
                  <a:alphaOff val="0"/>
                </a:sysClr>
              </a:solidFill>
              <a:latin typeface="Calibri"/>
              <a:ea typeface="+mn-ea"/>
              <a:cs typeface="+mn-cs"/>
            </a:rPr>
            <a:t>Data mining changes</a:t>
          </a:r>
          <a:endParaRPr lang="en-US" sz="18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n-GB" sz="1400" b="1" kern="1200" dirty="0" smtClean="0">
              <a:solidFill>
                <a:sysClr val="windowText" lastClr="000000">
                  <a:hueOff val="0"/>
                  <a:satOff val="0"/>
                  <a:lumOff val="0"/>
                  <a:alphaOff val="0"/>
                </a:sysClr>
              </a:solidFill>
              <a:latin typeface="Calibri"/>
              <a:ea typeface="+mn-ea"/>
              <a:cs typeface="+mn-cs"/>
            </a:rPr>
            <a:t>Scheme:</a:t>
          </a:r>
          <a:br>
            <a:rPr lang="en-GB" sz="1400" b="1" kern="1200" dirty="0" smtClean="0">
              <a:solidFill>
                <a:sysClr val="windowText" lastClr="000000">
                  <a:hueOff val="0"/>
                  <a:satOff val="0"/>
                  <a:lumOff val="0"/>
                  <a:alphaOff val="0"/>
                </a:sysClr>
              </a:solidFill>
              <a:latin typeface="Calibri"/>
              <a:ea typeface="+mn-ea"/>
              <a:cs typeface="+mn-cs"/>
            </a:rPr>
          </a:br>
          <a:r>
            <a:rPr lang="en-GB" sz="1400" b="1" kern="1200" dirty="0" smtClean="0">
              <a:solidFill>
                <a:sysClr val="windowText" lastClr="000000">
                  <a:hueOff val="0"/>
                  <a:satOff val="0"/>
                  <a:lumOff val="0"/>
                  <a:alphaOff val="0"/>
                </a:sysClr>
              </a:solidFill>
              <a:latin typeface="Calibri"/>
              <a:ea typeface="+mn-ea"/>
              <a:cs typeface="+mn-cs"/>
            </a:rPr>
            <a:t>     data processing type</a:t>
          </a:r>
          <a:endParaRPr lang="en-US" sz="14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n-GB" sz="1400" b="1" kern="1200" dirty="0" smtClean="0">
              <a:solidFill>
                <a:sysClr val="windowText" lastClr="000000">
                  <a:hueOff val="0"/>
                  <a:satOff val="0"/>
                  <a:lumOff val="0"/>
                  <a:alphaOff val="0"/>
                </a:sysClr>
              </a:solidFill>
              <a:latin typeface="Calibri"/>
              <a:ea typeface="+mn-ea"/>
              <a:cs typeface="+mn-cs"/>
            </a:rPr>
            <a:t>Parameters</a:t>
          </a:r>
          <a:endParaRPr lang="en-US" sz="1400" b="1" kern="1200" dirty="0">
            <a:solidFill>
              <a:sysClr val="windowText" lastClr="000000">
                <a:hueOff val="0"/>
                <a:satOff val="0"/>
                <a:lumOff val="0"/>
                <a:alphaOff val="0"/>
              </a:sysClr>
            </a:solidFill>
            <a:latin typeface="Calibri"/>
            <a:ea typeface="+mn-ea"/>
            <a:cs typeface="+mn-cs"/>
          </a:endParaRPr>
        </a:p>
      </dsp:txBody>
      <dsp:txXfrm>
        <a:off x="3629464" y="3733341"/>
        <a:ext cx="2151706" cy="1134812"/>
      </dsp:txXfrm>
    </dsp:sp>
    <dsp:sp modelId="{4A7ADA86-87F5-4575-9EE9-605DA5688D33}">
      <dsp:nvSpPr>
        <dsp:cNvPr id="0" name=""/>
        <dsp:cNvSpPr/>
      </dsp:nvSpPr>
      <dsp:spPr>
        <a:xfrm>
          <a:off x="6170365" y="1009600"/>
          <a:ext cx="2358628" cy="11793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GB" sz="3600" kern="1200" dirty="0" smtClean="0">
              <a:solidFill>
                <a:sysClr val="window" lastClr="FFFFFF"/>
              </a:solidFill>
              <a:latin typeface="Calibri"/>
              <a:ea typeface="+mn-ea"/>
              <a:cs typeface="+mn-cs"/>
            </a:rPr>
            <a:t>3. Reasoning</a:t>
          </a:r>
          <a:endParaRPr lang="en-US" sz="3600" kern="1200" dirty="0">
            <a:solidFill>
              <a:sysClr val="window" lastClr="FFFFFF"/>
            </a:solidFill>
            <a:latin typeface="Calibri"/>
            <a:ea typeface="+mn-ea"/>
            <a:cs typeface="+mn-cs"/>
          </a:endParaRPr>
        </a:p>
      </dsp:txBody>
      <dsp:txXfrm>
        <a:off x="6204906" y="1044141"/>
        <a:ext cx="2289546" cy="1110232"/>
      </dsp:txXfrm>
    </dsp:sp>
    <dsp:sp modelId="{B98A90C1-4372-4B61-948A-E5C9B37D34AD}">
      <dsp:nvSpPr>
        <dsp:cNvPr id="0" name=""/>
        <dsp:cNvSpPr/>
      </dsp:nvSpPr>
      <dsp:spPr>
        <a:xfrm>
          <a:off x="6406228" y="2188914"/>
          <a:ext cx="235862" cy="884485"/>
        </a:xfrm>
        <a:custGeom>
          <a:avLst/>
          <a:gdLst/>
          <a:ahLst/>
          <a:cxnLst/>
          <a:rect l="0" t="0" r="0" b="0"/>
          <a:pathLst>
            <a:path>
              <a:moveTo>
                <a:pt x="0" y="0"/>
              </a:moveTo>
              <a:lnTo>
                <a:pt x="0" y="725231"/>
              </a:lnTo>
              <a:lnTo>
                <a:pt x="241142" y="725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4907A-F284-45A1-9D01-F4879D8F1F77}">
      <dsp:nvSpPr>
        <dsp:cNvPr id="0" name=""/>
        <dsp:cNvSpPr/>
      </dsp:nvSpPr>
      <dsp:spPr>
        <a:xfrm>
          <a:off x="6642090" y="2483742"/>
          <a:ext cx="1886902" cy="11793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t" anchorCtr="0">
          <a:noAutofit/>
        </a:bodyPr>
        <a:lstStyle/>
        <a:p>
          <a:pPr lvl="0" algn="l" defTabSz="755650">
            <a:lnSpc>
              <a:spcPct val="90000"/>
            </a:lnSpc>
            <a:spcBef>
              <a:spcPct val="0"/>
            </a:spcBef>
            <a:spcAft>
              <a:spcPct val="35000"/>
            </a:spcAft>
          </a:pPr>
          <a:r>
            <a:rPr lang="en-GB" sz="1700" b="1" kern="1200" dirty="0" smtClean="0">
              <a:solidFill>
                <a:sysClr val="windowText" lastClr="000000">
                  <a:hueOff val="0"/>
                  <a:satOff val="0"/>
                  <a:lumOff val="0"/>
                  <a:alphaOff val="0"/>
                </a:sysClr>
              </a:solidFill>
              <a:latin typeface="Calibri"/>
              <a:ea typeface="+mn-ea"/>
              <a:cs typeface="+mn-cs"/>
            </a:rPr>
            <a:t>Data changes</a:t>
          </a:r>
          <a:endParaRPr lang="en-US" sz="1700" b="1" kern="1200" dirty="0">
            <a:solidFill>
              <a:sysClr val="windowText" lastClr="000000">
                <a:hueOff val="0"/>
                <a:satOff val="0"/>
                <a:lumOff val="0"/>
                <a:alphaOff val="0"/>
              </a:sysClr>
            </a:solidFill>
            <a:latin typeface="Calibri"/>
            <a:ea typeface="+mn-ea"/>
            <a:cs typeface="+mn-cs"/>
          </a:endParaRPr>
        </a:p>
        <a:p>
          <a:pPr marL="114300" lvl="1" indent="-114300" algn="l" defTabSz="577850">
            <a:lnSpc>
              <a:spcPct val="90000"/>
            </a:lnSpc>
            <a:spcBef>
              <a:spcPct val="0"/>
            </a:spcBef>
            <a:spcAft>
              <a:spcPct val="15000"/>
            </a:spcAft>
            <a:buChar char="••"/>
          </a:pPr>
          <a:r>
            <a:rPr lang="en-GB" sz="1300" b="1" kern="1200" dirty="0" smtClean="0">
              <a:solidFill>
                <a:sysClr val="windowText" lastClr="000000">
                  <a:hueOff val="0"/>
                  <a:satOff val="0"/>
                  <a:lumOff val="0"/>
                  <a:alphaOff val="0"/>
                </a:sysClr>
              </a:solidFill>
              <a:latin typeface="Calibri"/>
              <a:ea typeface="+mn-ea"/>
              <a:cs typeface="+mn-cs"/>
            </a:rPr>
            <a:t>Analytic process tracking</a:t>
          </a:r>
          <a:endParaRPr lang="en-US" sz="1300" b="1" kern="1200" dirty="0">
            <a:solidFill>
              <a:sysClr val="windowText" lastClr="000000">
                <a:hueOff val="0"/>
                <a:satOff val="0"/>
                <a:lumOff val="0"/>
                <a:alphaOff val="0"/>
              </a:sysClr>
            </a:solidFill>
            <a:latin typeface="Calibri"/>
            <a:ea typeface="+mn-ea"/>
            <a:cs typeface="+mn-cs"/>
          </a:endParaRPr>
        </a:p>
        <a:p>
          <a:pPr marL="114300" lvl="1" indent="-114300" algn="l" defTabSz="577850">
            <a:lnSpc>
              <a:spcPct val="90000"/>
            </a:lnSpc>
            <a:spcBef>
              <a:spcPct val="0"/>
            </a:spcBef>
            <a:spcAft>
              <a:spcPct val="15000"/>
            </a:spcAft>
            <a:buChar char="••"/>
          </a:pPr>
          <a:r>
            <a:rPr lang="en-GB" sz="1300" b="1" kern="1200" dirty="0" smtClean="0">
              <a:solidFill>
                <a:sysClr val="windowText" lastClr="000000">
                  <a:hueOff val="0"/>
                  <a:satOff val="0"/>
                  <a:lumOff val="0"/>
                  <a:alphaOff val="0"/>
                </a:sysClr>
              </a:solidFill>
              <a:latin typeface="Calibri"/>
              <a:ea typeface="+mn-ea"/>
              <a:cs typeface="+mn-cs"/>
            </a:rPr>
            <a:t>Editing (annotation)</a:t>
          </a:r>
          <a:endParaRPr lang="en-US" sz="1300" b="1" kern="1200" dirty="0">
            <a:solidFill>
              <a:sysClr val="windowText" lastClr="000000">
                <a:hueOff val="0"/>
                <a:satOff val="0"/>
                <a:lumOff val="0"/>
                <a:alphaOff val="0"/>
              </a:sysClr>
            </a:solidFill>
            <a:latin typeface="Calibri"/>
            <a:ea typeface="+mn-ea"/>
            <a:cs typeface="+mn-cs"/>
          </a:endParaRPr>
        </a:p>
      </dsp:txBody>
      <dsp:txXfrm>
        <a:off x="6676631" y="2518283"/>
        <a:ext cx="1817820" cy="1110232"/>
      </dsp:txXfrm>
    </dsp:sp>
    <dsp:sp modelId="{E061323D-3C3A-4D24-8F64-3F1E092011B2}">
      <dsp:nvSpPr>
        <dsp:cNvPr id="0" name=""/>
        <dsp:cNvSpPr/>
      </dsp:nvSpPr>
      <dsp:spPr>
        <a:xfrm>
          <a:off x="6406228" y="2188914"/>
          <a:ext cx="235862" cy="2358628"/>
        </a:xfrm>
        <a:custGeom>
          <a:avLst/>
          <a:gdLst/>
          <a:ahLst/>
          <a:cxnLst/>
          <a:rect l="0" t="0" r="0" b="0"/>
          <a:pathLst>
            <a:path>
              <a:moveTo>
                <a:pt x="0" y="0"/>
              </a:moveTo>
              <a:lnTo>
                <a:pt x="0" y="2029747"/>
              </a:lnTo>
              <a:lnTo>
                <a:pt x="241142" y="20297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9DA70-AF34-4345-8D84-8FF18B58B184}">
      <dsp:nvSpPr>
        <dsp:cNvPr id="0" name=""/>
        <dsp:cNvSpPr/>
      </dsp:nvSpPr>
      <dsp:spPr>
        <a:xfrm>
          <a:off x="6642090" y="3957885"/>
          <a:ext cx="1886902" cy="11793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t" anchorCtr="0">
          <a:noAutofit/>
        </a:bodyPr>
        <a:lstStyle/>
        <a:p>
          <a:pPr lvl="0" algn="l" defTabSz="755650">
            <a:lnSpc>
              <a:spcPct val="90000"/>
            </a:lnSpc>
            <a:spcBef>
              <a:spcPct val="0"/>
            </a:spcBef>
            <a:spcAft>
              <a:spcPct val="35000"/>
            </a:spcAft>
          </a:pPr>
          <a:r>
            <a:rPr lang="en-GB" sz="1700" b="1" kern="1200" dirty="0" smtClean="0">
              <a:solidFill>
                <a:sysClr val="windowText" lastClr="000000">
                  <a:hueOff val="0"/>
                  <a:satOff val="0"/>
                  <a:lumOff val="0"/>
                  <a:alphaOff val="0"/>
                </a:sysClr>
              </a:solidFill>
              <a:latin typeface="Calibri"/>
              <a:ea typeface="+mn-ea"/>
              <a:cs typeface="+mn-cs"/>
            </a:rPr>
            <a:t>Reasoning changes</a:t>
          </a:r>
          <a:endParaRPr lang="en-US" sz="1700" b="1" kern="1200" dirty="0">
            <a:solidFill>
              <a:sysClr val="windowText" lastClr="000000">
                <a:hueOff val="0"/>
                <a:satOff val="0"/>
                <a:lumOff val="0"/>
                <a:alphaOff val="0"/>
              </a:sysClr>
            </a:solidFill>
            <a:latin typeface="Calibri"/>
            <a:ea typeface="+mn-ea"/>
            <a:cs typeface="+mn-cs"/>
          </a:endParaRPr>
        </a:p>
        <a:p>
          <a:pPr marL="114300" lvl="1" indent="-114300" algn="l" defTabSz="577850">
            <a:lnSpc>
              <a:spcPct val="90000"/>
            </a:lnSpc>
            <a:spcBef>
              <a:spcPct val="0"/>
            </a:spcBef>
            <a:spcAft>
              <a:spcPct val="15000"/>
            </a:spcAft>
            <a:buChar char="••"/>
          </a:pPr>
          <a:r>
            <a:rPr lang="en-GB" sz="1300" b="1" kern="1200" dirty="0" smtClean="0">
              <a:solidFill>
                <a:sysClr val="windowText" lastClr="000000">
                  <a:hueOff val="0"/>
                  <a:satOff val="0"/>
                  <a:lumOff val="0"/>
                  <a:alphaOff val="0"/>
                </a:sysClr>
              </a:solidFill>
              <a:latin typeface="Calibri"/>
              <a:ea typeface="+mn-ea"/>
              <a:cs typeface="+mn-cs"/>
            </a:rPr>
            <a:t>Scheme:</a:t>
          </a:r>
          <a:br>
            <a:rPr lang="en-GB" sz="1300" b="1" kern="1200" dirty="0" smtClean="0">
              <a:solidFill>
                <a:sysClr val="windowText" lastClr="000000">
                  <a:hueOff val="0"/>
                  <a:satOff val="0"/>
                  <a:lumOff val="0"/>
                  <a:alphaOff val="0"/>
                </a:sysClr>
              </a:solidFill>
              <a:latin typeface="Calibri"/>
              <a:ea typeface="+mn-ea"/>
              <a:cs typeface="+mn-cs"/>
            </a:rPr>
          </a:br>
          <a:r>
            <a:rPr lang="en-GB" sz="1300" b="1" kern="1200" dirty="0" smtClean="0">
              <a:solidFill>
                <a:sysClr val="windowText" lastClr="000000">
                  <a:hueOff val="0"/>
                  <a:satOff val="0"/>
                  <a:lumOff val="0"/>
                  <a:alphaOff val="0"/>
                </a:sysClr>
              </a:solidFill>
              <a:latin typeface="Calibri"/>
              <a:ea typeface="+mn-ea"/>
              <a:cs typeface="+mn-cs"/>
            </a:rPr>
            <a:t>     change analysis type</a:t>
          </a:r>
          <a:endParaRPr lang="en-US" sz="1300" b="1" kern="1200" dirty="0">
            <a:solidFill>
              <a:sysClr val="windowText" lastClr="000000">
                <a:hueOff val="0"/>
                <a:satOff val="0"/>
                <a:lumOff val="0"/>
                <a:alphaOff val="0"/>
              </a:sysClr>
            </a:solidFill>
            <a:latin typeface="Calibri"/>
            <a:ea typeface="+mn-ea"/>
            <a:cs typeface="+mn-cs"/>
          </a:endParaRPr>
        </a:p>
        <a:p>
          <a:pPr marL="114300" lvl="1" indent="-114300" algn="l" defTabSz="577850">
            <a:lnSpc>
              <a:spcPct val="90000"/>
            </a:lnSpc>
            <a:spcBef>
              <a:spcPct val="0"/>
            </a:spcBef>
            <a:spcAft>
              <a:spcPct val="15000"/>
            </a:spcAft>
            <a:buChar char="••"/>
          </a:pPr>
          <a:r>
            <a:rPr lang="en-GB" sz="1300" b="1" kern="1200" dirty="0" smtClean="0">
              <a:solidFill>
                <a:sysClr val="windowText" lastClr="000000">
                  <a:hueOff val="0"/>
                  <a:satOff val="0"/>
                  <a:lumOff val="0"/>
                  <a:alphaOff val="0"/>
                </a:sysClr>
              </a:solidFill>
              <a:latin typeface="Calibri"/>
              <a:ea typeface="+mn-ea"/>
              <a:cs typeface="+mn-cs"/>
            </a:rPr>
            <a:t>Parameters</a:t>
          </a:r>
          <a:endParaRPr lang="en-US" sz="1300" b="1" kern="1200" dirty="0">
            <a:solidFill>
              <a:sysClr val="windowText" lastClr="000000">
                <a:hueOff val="0"/>
                <a:satOff val="0"/>
                <a:lumOff val="0"/>
                <a:alphaOff val="0"/>
              </a:sysClr>
            </a:solidFill>
            <a:latin typeface="Calibri"/>
            <a:ea typeface="+mn-ea"/>
            <a:cs typeface="+mn-cs"/>
          </a:endParaRPr>
        </a:p>
      </dsp:txBody>
      <dsp:txXfrm>
        <a:off x="6676631" y="3992426"/>
        <a:ext cx="1817820" cy="11102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EF61E-FAFC-4FB4-B79B-74006E684774}" type="datetimeFigureOut">
              <a:rPr lang="de-AT" smtClean="0"/>
              <a:pPr/>
              <a:t>07.11.2014</a:t>
            </a:fld>
            <a:endParaRPr lang="de-A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3A073-D8C2-4133-A67E-A828A6A31404}" type="slidenum">
              <a:rPr lang="de-AT" smtClean="0"/>
              <a:pPr/>
              <a:t>‹#›</a:t>
            </a:fld>
            <a:endParaRPr lang="de-AT"/>
          </a:p>
        </p:txBody>
      </p:sp>
    </p:spTree>
    <p:extLst>
      <p:ext uri="{BB962C8B-B14F-4D97-AF65-F5344CB8AC3E}">
        <p14:creationId xmlns:p14="http://schemas.microsoft.com/office/powerpoint/2010/main" val="284241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Donald_Norma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Special:BookSources/978-0-465-06710-7" TargetMode="External"/><Relationship Id="rId5" Type="http://schemas.openxmlformats.org/officeDocument/2006/relationships/hyperlink" Target="http://en.wikipedia.org/wiki/International_Standard_Book_Number" TargetMode="External"/><Relationship Id="rId4" Type="http://schemas.openxmlformats.org/officeDocument/2006/relationships/hyperlink" Target="http://en.wikipedia.org/wiki/Basic_Book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s://hal.inria.fr/search/index/q/*/structId_i/65197/" TargetMode="External"/><Relationship Id="rId3" Type="http://schemas.openxmlformats.org/officeDocument/2006/relationships/hyperlink" Target="https://hal.inria.fr/search/index/q/*/authFullName_t/Tomer+Moscovich" TargetMode="External"/><Relationship Id="rId7" Type="http://schemas.openxmlformats.org/officeDocument/2006/relationships/hyperlink" Target="https://hal.inria.fr/search/index/q/*/authFullName_t/Jean-Daniel+Fekete"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hal.inria.fr/search/index/q/*/authFullName_t/Emmanuel+Pietriga" TargetMode="External"/><Relationship Id="rId5" Type="http://schemas.openxmlformats.org/officeDocument/2006/relationships/hyperlink" Target="https://hal.inria.fr/search/index/q/*/authFullName_t/Nathalie+Henry" TargetMode="External"/><Relationship Id="rId10" Type="http://schemas.openxmlformats.org/officeDocument/2006/relationships/hyperlink" Target="https://hal.inria.fr/search/index/q/*/structId_i/56050/" TargetMode="External"/><Relationship Id="rId4" Type="http://schemas.openxmlformats.org/officeDocument/2006/relationships/hyperlink" Target="https://hal.inria.fr/search/index/q/*/authFullName_t/Fanny+Chevalier" TargetMode="External"/><Relationship Id="rId9" Type="http://schemas.openxmlformats.org/officeDocument/2006/relationships/hyperlink" Target="https://hal.inria.fr/search/index/q/*/structId_i/56039/"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innovis.cpsc.ucalgary.ca/People/NelsonWong" TargetMode="External"/><Relationship Id="rId2" Type="http://schemas.openxmlformats.org/officeDocument/2006/relationships/slide" Target="../slides/slide97.xml"/><Relationship Id="rId1" Type="http://schemas.openxmlformats.org/officeDocument/2006/relationships/notesMaster" Target="../notesMasters/notesMaster1.xml"/><Relationship Id="rId5" Type="http://schemas.openxmlformats.org/officeDocument/2006/relationships/hyperlink" Target="http://innovis.cpsc.ucalgary.ca/Publications/_14" TargetMode="External"/><Relationship Id="rId4" Type="http://schemas.openxmlformats.org/officeDocument/2006/relationships/hyperlink" Target="http://innovis.cpsc.ucalgary.ca/People/SheelaghCarpendale"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a:t>
            </a:fld>
            <a:endParaRPr lang="de-AT"/>
          </a:p>
        </p:txBody>
      </p:sp>
    </p:spTree>
    <p:extLst>
      <p:ext uri="{BB962C8B-B14F-4D97-AF65-F5344CB8AC3E}">
        <p14:creationId xmlns:p14="http://schemas.microsoft.com/office/powerpoint/2010/main" val="434845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effects</a:t>
            </a:r>
            <a:r>
              <a:rPr lang="en-US" sz="1200" kern="1200" baseline="0" dirty="0" smtClean="0">
                <a:solidFill>
                  <a:schemeClr val="tx1"/>
                </a:solidFill>
                <a:latin typeface="+mn-lt"/>
                <a:ea typeface="+mn-ea"/>
                <a:cs typeface="+mn-cs"/>
              </a:rPr>
              <a:t> and means form a kind of hierarchy forming also an action sequence.</a:t>
            </a: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13</a:t>
            </a:fld>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Execution:</a:t>
            </a:r>
            <a:r>
              <a:rPr lang="en-US" dirty="0" smtClean="0"/>
              <a:t> </a:t>
            </a:r>
            <a:br>
              <a:rPr lang="en-US" dirty="0" smtClean="0"/>
            </a:br>
            <a:r>
              <a:rPr lang="en-US" dirty="0" smtClean="0"/>
              <a:t>1. Goal - The user first establishes a goal or an outcome of their ensuing actions. </a:t>
            </a:r>
            <a:br>
              <a:rPr lang="en-US" dirty="0" smtClean="0"/>
            </a:br>
            <a:r>
              <a:rPr lang="en-US" dirty="0" smtClean="0"/>
              <a:t>2. Intention - The user now asserts their intention of manipulating the system by formulating an abstract set of goals to achieve a desired outcome. </a:t>
            </a:r>
            <a:br>
              <a:rPr lang="en-US" dirty="0" smtClean="0"/>
            </a:br>
            <a:r>
              <a:rPr lang="en-US" dirty="0" smtClean="0"/>
              <a:t>3. Sequencing - The abstract set of goals are now related to the real abilities of the system. These abilities are then sequenced into a proper order. </a:t>
            </a:r>
            <a:br>
              <a:rPr lang="en-US" dirty="0" smtClean="0"/>
            </a:br>
            <a:r>
              <a:rPr lang="en-US" dirty="0" smtClean="0"/>
              <a:t>4. Execute Action - The sequence of actions are then executed in the order they were intended. </a:t>
            </a:r>
            <a:br>
              <a:rPr lang="en-US" dirty="0" smtClean="0"/>
            </a:br>
            <a:r>
              <a:rPr lang="en-US" dirty="0" smtClean="0"/>
              <a:t/>
            </a:r>
            <a:br>
              <a:rPr lang="en-US" dirty="0" smtClean="0"/>
            </a:br>
            <a:r>
              <a:rPr lang="en-US" i="1" dirty="0" smtClean="0"/>
              <a:t>Evaluation</a:t>
            </a:r>
            <a:r>
              <a:rPr lang="en-US" dirty="0" smtClean="0"/>
              <a:t>: </a:t>
            </a:r>
            <a:br>
              <a:rPr lang="en-US" dirty="0" smtClean="0"/>
            </a:br>
            <a:r>
              <a:rPr lang="en-US" dirty="0" smtClean="0"/>
              <a:t>5. Perceive - The user acknowledges that the system has changed state. </a:t>
            </a:r>
            <a:br>
              <a:rPr lang="en-US" dirty="0" smtClean="0"/>
            </a:br>
            <a:r>
              <a:rPr lang="en-US" dirty="0" smtClean="0"/>
              <a:t>6. Interpret - The user interprets what has changed in the system so that they might inspect and evaluate that variable. </a:t>
            </a:r>
            <a:br>
              <a:rPr lang="en-US" dirty="0" smtClean="0"/>
            </a:br>
            <a:r>
              <a:rPr lang="en-US" dirty="0" smtClean="0"/>
              <a:t>7. Evaluate - The user evaluates the system to ensure the desired results were </a:t>
            </a:r>
            <a:r>
              <a:rPr lang="en-US" dirty="0" err="1" smtClean="0"/>
              <a:t>acheived</a:t>
            </a:r>
            <a:r>
              <a:rPr lang="en-US" dirty="0" smtClean="0"/>
              <a:t>. </a:t>
            </a:r>
            <a:br>
              <a:rPr lang="en-US" dirty="0" smtClean="0"/>
            </a:br>
            <a:r>
              <a:rPr lang="en-US" dirty="0" smtClean="0"/>
              <a:t>8. - Based on the evaluation of the user, further action can be taken. This action defines the loop. </a:t>
            </a:r>
          </a:p>
          <a:p>
            <a:endParaRPr lang="en-US" dirty="0" smtClean="0"/>
          </a:p>
          <a:p>
            <a:pPr lvl="0"/>
            <a:r>
              <a:rPr lang="en-US" sz="1200" kern="1200" dirty="0" smtClean="0">
                <a:solidFill>
                  <a:schemeClr val="tx1"/>
                </a:solidFill>
                <a:latin typeface="+mn-lt"/>
                <a:ea typeface="+mn-ea"/>
                <a:cs typeface="+mn-cs"/>
              </a:rPr>
              <a:t>1 forming the goal (identifying an ill-defined task, or goal, motivating use of the visualization), </a:t>
            </a:r>
          </a:p>
          <a:p>
            <a:pPr lvl="0"/>
            <a:r>
              <a:rPr lang="en-US" sz="1200" kern="1200" dirty="0" smtClean="0">
                <a:solidFill>
                  <a:schemeClr val="tx1"/>
                </a:solidFill>
                <a:latin typeface="+mn-lt"/>
                <a:ea typeface="+mn-ea"/>
                <a:cs typeface="+mn-cs"/>
              </a:rPr>
              <a:t>2 forming the intention (identifying a well-defined task, or objective, that can support the goal),</a:t>
            </a:r>
          </a:p>
          <a:p>
            <a:pPr lvl="0"/>
            <a:r>
              <a:rPr lang="en-US" sz="1200" kern="1200" dirty="0" smtClean="0">
                <a:solidFill>
                  <a:schemeClr val="tx1"/>
                </a:solidFill>
                <a:latin typeface="+mn-lt"/>
                <a:ea typeface="+mn-ea"/>
                <a:cs typeface="+mn-cs"/>
              </a:rPr>
              <a:t>3 specifying the action (identifying a system function, or operator, that may support the objective), </a:t>
            </a:r>
          </a:p>
          <a:p>
            <a:pPr lvl="0"/>
            <a:r>
              <a:rPr lang="en-US" sz="1200" kern="1200" dirty="0" smtClean="0">
                <a:solidFill>
                  <a:schemeClr val="tx1"/>
                </a:solidFill>
                <a:latin typeface="+mn-lt"/>
                <a:ea typeface="+mn-ea"/>
                <a:cs typeface="+mn-cs"/>
              </a:rPr>
              <a:t>4 executing the action (evoking the operator on the operand), </a:t>
            </a:r>
          </a:p>
          <a:p>
            <a:pPr lvl="0"/>
            <a:r>
              <a:rPr lang="en-US" sz="1200" kern="1200" dirty="0" smtClean="0">
                <a:solidFill>
                  <a:schemeClr val="tx1"/>
                </a:solidFill>
                <a:latin typeface="+mn-lt"/>
                <a:ea typeface="+mn-ea"/>
                <a:cs typeface="+mn-cs"/>
              </a:rPr>
              <a:t>5 perceiving the state of the system (seeing the change to the operand caused by the operator), </a:t>
            </a:r>
          </a:p>
          <a:p>
            <a:pPr lvl="0"/>
            <a:r>
              <a:rPr lang="en-US" sz="1200" kern="1200" dirty="0" smtClean="0">
                <a:solidFill>
                  <a:schemeClr val="tx1"/>
                </a:solidFill>
                <a:latin typeface="+mn-lt"/>
                <a:ea typeface="+mn-ea"/>
                <a:cs typeface="+mn-cs"/>
              </a:rPr>
              <a:t>6 interpreting the state of the system (understanding the meaning of this change), and </a:t>
            </a:r>
          </a:p>
          <a:p>
            <a:pPr lvl="0"/>
            <a:r>
              <a:rPr lang="en-US" sz="1200" kern="1200" dirty="0" smtClean="0">
                <a:solidFill>
                  <a:schemeClr val="tx1"/>
                </a:solidFill>
                <a:latin typeface="+mn-lt"/>
                <a:ea typeface="+mn-ea"/>
                <a:cs typeface="+mn-cs"/>
              </a:rPr>
              <a:t>7 evaluating the outcome (comparing this new meaning to the initial goal to see if the goal has been achieved).</a:t>
            </a:r>
          </a:p>
          <a:p>
            <a:r>
              <a:rPr lang="en-US" dirty="0" smtClean="0"/>
              <a:t/>
            </a:r>
            <a:br>
              <a:rPr lang="en-US" dirty="0" smtClean="0"/>
            </a:br>
            <a:r>
              <a:rPr lang="en-US" dirty="0" smtClean="0"/>
              <a:t/>
            </a:r>
            <a:br>
              <a:rPr lang="en-US" dirty="0" smtClean="0"/>
            </a:br>
            <a:r>
              <a:rPr lang="en-US" i="1" dirty="0" smtClean="0"/>
              <a:t>Practical Application</a:t>
            </a:r>
            <a:r>
              <a:rPr lang="en-US" dirty="0" smtClean="0"/>
              <a:t>: A system must recognize a users expectations. Because Norman's model is so basic, it helps define exactly what the system should mirror at each step. </a:t>
            </a:r>
            <a:br>
              <a:rPr lang="en-US" dirty="0" smtClean="0"/>
            </a:br>
            <a:r>
              <a:rPr lang="en-US" dirty="0" smtClean="0"/>
              <a:t>The computer will abstract the following as - </a:t>
            </a:r>
            <a:br>
              <a:rPr lang="en-US" dirty="0" smtClean="0"/>
            </a:br>
            <a:r>
              <a:rPr lang="en-US" dirty="0" smtClean="0"/>
              <a:t>1. Goal - Window (or Command Line) defines the available Commands. The Goal is how that command changes the system's state. </a:t>
            </a:r>
            <a:br>
              <a:rPr lang="en-US" dirty="0" smtClean="0"/>
            </a:br>
            <a:r>
              <a:rPr lang="en-US" dirty="0" smtClean="0"/>
              <a:t>2. Intention - The intention is the class library the Algorithm is employing. This is inferred </a:t>
            </a:r>
            <a:r>
              <a:rPr lang="en-US" dirty="0" err="1" smtClean="0"/>
              <a:t>judgement</a:t>
            </a:r>
            <a:r>
              <a:rPr lang="en-US" dirty="0" smtClean="0"/>
              <a:t> of how the user wants their data processed and finally displayed. </a:t>
            </a:r>
            <a:br>
              <a:rPr lang="en-US" dirty="0" smtClean="0"/>
            </a:br>
            <a:r>
              <a:rPr lang="en-US" dirty="0" smtClean="0"/>
              <a:t>3. Sequencing - Algorithm may choose to sequence multiple events using a BOTS/Service Handler. </a:t>
            </a:r>
            <a:br>
              <a:rPr lang="en-US" dirty="0" smtClean="0"/>
            </a:br>
            <a:r>
              <a:rPr lang="en-US" dirty="0" smtClean="0"/>
              <a:t>4. Execute - The BOT/Service returns to the correct DOM object. </a:t>
            </a:r>
            <a:br>
              <a:rPr lang="en-US" dirty="0" smtClean="0"/>
            </a:br>
            <a:r>
              <a:rPr lang="en-US" dirty="0" smtClean="0"/>
              <a:t>5. Perceive - Results are Printed to the Report object for visual display. </a:t>
            </a:r>
            <a:br>
              <a:rPr lang="en-US" dirty="0" smtClean="0"/>
            </a:br>
            <a:r>
              <a:rPr lang="en-US" dirty="0" smtClean="0"/>
              <a:t>6. Interpret - A help file provides an analysis of system state variables. This is a way to help a user understand what has happened to their system. </a:t>
            </a:r>
            <a:br>
              <a:rPr lang="en-US" dirty="0" smtClean="0"/>
            </a:br>
            <a:r>
              <a:rPr lang="en-US" dirty="0" smtClean="0"/>
              <a:t>7. Evaluate - A user continuously browses the web and may never stop and so the evaluation of a system in "</a:t>
            </a:r>
            <a:r>
              <a:rPr lang="en-US" dirty="0" err="1" smtClean="0"/>
              <a:t>webspace</a:t>
            </a:r>
            <a:r>
              <a:rPr lang="en-US" dirty="0" smtClean="0"/>
              <a:t>" is never complete. Evaluation is an update to the persons XML </a:t>
            </a:r>
            <a:r>
              <a:rPr lang="en-US" dirty="0" err="1" smtClean="0"/>
              <a:t>userver</a:t>
            </a:r>
            <a:r>
              <a:rPr lang="en-US" dirty="0" smtClean="0"/>
              <a:t> data. The system is then paused. </a:t>
            </a:r>
            <a:br>
              <a:rPr lang="en-US" dirty="0" smtClean="0"/>
            </a:br>
            <a:r>
              <a:rPr lang="en-US" dirty="0" smtClean="0"/>
              <a:t>8. Execution/Evaluation Loop - This loop is either paused by the user by no action or it is continued by the Services Construct.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tooltip="Donald Norman"/>
              </a:rPr>
              <a:t>Norman, Donald</a:t>
            </a:r>
            <a:r>
              <a:rPr lang="en-US" dirty="0" smtClean="0"/>
              <a:t> (1988). "Preface to the 2002 Edition". </a:t>
            </a:r>
            <a:r>
              <a:rPr lang="en-US" i="1" dirty="0" smtClean="0"/>
              <a:t>The Design of Everyday Things</a:t>
            </a:r>
            <a:r>
              <a:rPr lang="en-US" dirty="0" smtClean="0"/>
              <a:t>. New York: </a:t>
            </a:r>
            <a:r>
              <a:rPr lang="en-US" dirty="0" smtClean="0">
                <a:hlinkClick r:id="rId4" tooltip="Basic Books"/>
              </a:rPr>
              <a:t>Basic Books</a:t>
            </a:r>
            <a:r>
              <a:rPr lang="en-US" dirty="0" smtClean="0"/>
              <a:t>. </a:t>
            </a:r>
            <a:r>
              <a:rPr lang="en-US" dirty="0" smtClean="0">
                <a:hlinkClick r:id="rId5" tooltip="International Standard Book Number"/>
              </a:rPr>
              <a:t>ISBN</a:t>
            </a:r>
            <a:r>
              <a:rPr lang="en-US" dirty="0" smtClean="0"/>
              <a:t> </a:t>
            </a:r>
            <a:r>
              <a:rPr lang="en-US" dirty="0" smtClean="0">
                <a:hlinkClick r:id="rId6" tooltip="Special:BookSources/978-0-465-06710-7"/>
              </a:rPr>
              <a:t>978-0-465-06710-7</a:t>
            </a:r>
            <a:r>
              <a:rPr lang="en-US" dirty="0" smtClean="0"/>
              <a:t>.</a:t>
            </a:r>
          </a:p>
          <a:p>
            <a:endParaRPr lang="en-US" baseline="0" dirty="0" smtClean="0"/>
          </a:p>
        </p:txBody>
      </p:sp>
      <p:sp>
        <p:nvSpPr>
          <p:cNvPr id="4" name="Slide Number Placeholder 3"/>
          <p:cNvSpPr>
            <a:spLocks noGrp="1"/>
          </p:cNvSpPr>
          <p:nvPr>
            <p:ph type="sldNum" sz="quarter" idx="10"/>
          </p:nvPr>
        </p:nvSpPr>
        <p:spPr/>
        <p:txBody>
          <a:bodyPr/>
          <a:lstStyle/>
          <a:p>
            <a:fld id="{3EF3A073-D8C2-4133-A67E-A828A6A31404}" type="slidenum">
              <a:rPr lang="de-AT" smtClean="0"/>
              <a:pPr/>
              <a:t>14</a:t>
            </a:fld>
            <a:endParaRPr lang="de-A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now we learned</a:t>
            </a:r>
            <a:r>
              <a:rPr lang="en-US" baseline="0" dirty="0" smtClean="0"/>
              <a:t> what is interaction, but the question is, which interaction exist? Which interaction techniques support these actions? This is answered by interaction taxonomies.</a:t>
            </a: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15</a:t>
            </a:fld>
            <a:endParaRPr lang="de-A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Interaction taxonomies summarize</a:t>
            </a:r>
            <a:r>
              <a:rPr lang="en-US" baseline="0" dirty="0" smtClean="0"/>
              <a:t> interaction techniques and put them into a schematic overview. </a:t>
            </a: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16</a:t>
            </a:fld>
            <a:endParaRPr lang="de-A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science of interaction theory builds also a</a:t>
            </a:r>
            <a:r>
              <a:rPr lang="en-US" baseline="0" dirty="0" smtClean="0"/>
              <a:t> basis for interaction taxonomies. So some of the previous findings will form a basis of the taxonomy overview. </a:t>
            </a: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18</a:t>
            </a:fld>
            <a:endParaRPr lang="de-A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first, before</a:t>
            </a:r>
            <a:r>
              <a:rPr lang="en-US" baseline="0" dirty="0" smtClean="0"/>
              <a:t> we start with the overview of taxonomies, I would like to mention one important issue of the previous view on interaction. </a:t>
            </a:r>
          </a:p>
          <a:p>
            <a:r>
              <a:rPr lang="en-US" baseline="0" dirty="0" smtClean="0"/>
              <a:t>Our view on interaction was very user centric, it covered only the left part of the interaction schema. For a comprehensive taxonomy, we also need to look at the computer side of interaction. And look at both sides.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19</a:t>
            </a:fld>
            <a:endParaRPr lang="de-A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first, before</a:t>
            </a:r>
            <a:r>
              <a:rPr lang="en-US" baseline="0" dirty="0" smtClean="0"/>
              <a:t> we start with the overview of taxonomies, I would like to mention one important issue of the previous view on interaction. </a:t>
            </a:r>
          </a:p>
          <a:p>
            <a:r>
              <a:rPr lang="en-US" baseline="0" dirty="0" smtClean="0"/>
              <a:t>Our view on interaction was very user centric, it covered only the left part of the interaction schema. For a comprehensive taxonomy, we also need to look at the computer side of interaction. And look at both sides.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20</a:t>
            </a:fld>
            <a:endParaRPr lang="de-A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Effects and means can be understood from two perspectives. </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user’s perspective, effects and means refer to the user’s subjective perception of what is being modified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what happens to the visualization) and how this modification is achieved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by direct manipulation or done automatically by the system).</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pipeline’s perspective (i.e., in a real or conceptual system), they refer to what is affected in the pipeline (e.g., which level is modified) and how (e.g., what hardware and software mechanisms are involved).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21</a:t>
            </a:fld>
            <a:endParaRPr lang="de-A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Effects and means can be understood from two perspectives. </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user’s perspective, effects and means refer to the user’s subjective perception of what is being modified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what happens to the visualization) and how this modification is achieved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by direct manipulation or done automatically by the system).</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pipeline’s perspective (i.e., in a real or conceptual system), they refer to what is affected in the pipeline (e.g., which level is modified) and how (e.g., what hardware and software mechanisms are involved).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22</a:t>
            </a:fld>
            <a:endParaRPr lang="de-A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Effects and means can be understood from two perspectives. </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user’s perspective, effects and means refer to the user’s subjective perception of what is being modified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what happens to the visualization) and how this modification is achieved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by direct manipulation or done automatically by the system).</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pipeline’s perspective (i.e., in a real or conceptual system), they refer to what is affected in the pipeline (e.g., which level is modified) and how (e.g., what hardware and software mechanisms are involved).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23</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Dear</a:t>
            </a:r>
            <a:r>
              <a:rPr lang="en-US" baseline="0" dirty="0" smtClean="0"/>
              <a:t> audience, welcome to the first part of the tutorial - user activities.</a:t>
            </a: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2</a:t>
            </a:fld>
            <a:endParaRPr lang="de-A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24</a:t>
            </a:fld>
            <a:endParaRPr lang="de-A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25</a:t>
            </a:fld>
            <a:endParaRPr lang="de-A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26</a:t>
            </a:fld>
            <a:endParaRPr lang="de-A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27</a:t>
            </a:fld>
            <a:endParaRPr lang="de-A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28</a:t>
            </a:fld>
            <a:endParaRPr lang="de-A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29</a:t>
            </a:fld>
            <a:endParaRPr lang="de-A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30</a:t>
            </a:fld>
            <a:endParaRPr lang="de-A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31</a:t>
            </a:fld>
            <a:endParaRPr lang="de-A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32</a:t>
            </a:fld>
            <a:endParaRPr lang="de-A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Effects and means can be understood from two perspectives. </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user’s perspective, effects and means refer to the user’s subjective perception of what is being modified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what happens to the visualization) and how this modification is achieved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by direct manipulation or done automatically by the system).</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pipeline’s perspective (i.e., in a real or conceptual system), they refer to what is affected in the pipeline (e.g., which level is modified) and how (e.g., what hardware and software mechanisms are involved).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33</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As mentioned in the introduction, the interaction includes three components: (1) the human (resulting in a user-centered perspective), (2) the visualization (interface-centered), and (3) a mediating computing device (technology-centered). [Roth] These three components will be the three</a:t>
            </a:r>
            <a:r>
              <a:rPr lang="en-US" sz="1200" kern="1200" baseline="0" dirty="0" smtClean="0">
                <a:solidFill>
                  <a:schemeClr val="tx1"/>
                </a:solidFill>
                <a:latin typeface="+mn-lt"/>
                <a:ea typeface="+mn-ea"/>
                <a:cs typeface="+mn-cs"/>
              </a:rPr>
              <a:t> parts of the tutorial.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3</a:t>
            </a:fld>
            <a:endParaRPr lang="de-AT"/>
          </a:p>
        </p:txBody>
      </p:sp>
    </p:spTree>
    <p:extLst>
      <p:ext uri="{BB962C8B-B14F-4D97-AF65-F5344CB8AC3E}">
        <p14:creationId xmlns:p14="http://schemas.microsoft.com/office/powerpoint/2010/main" val="124349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Effects and means can be understood from two perspectives. </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user’s perspective, effects and means refer to the user’s subjective perception of what is being modified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what happens to the visualization) and how this modification is achieved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by direct manipulation or done automatically by the system).</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pipeline’s perspective (i.e., in a real or conceptual system), they refer to what is affected in the pipeline (e.g., which level is modified) and how (e.g., what hardware and software mechanisms are involved).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34</a:t>
            </a:fld>
            <a:endParaRPr lang="de-A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i="1" dirty="0" smtClean="0"/>
              <a:t>Select</a:t>
            </a:r>
            <a:r>
              <a:rPr lang="en-US" dirty="0" smtClean="0"/>
              <a:t>: marks something as interesting. </a:t>
            </a:r>
          </a:p>
          <a:p>
            <a:pPr lvl="0"/>
            <a:r>
              <a:rPr lang="en-US" i="1" dirty="0" smtClean="0"/>
              <a:t>Explore</a:t>
            </a:r>
            <a:r>
              <a:rPr lang="en-US" dirty="0" smtClean="0"/>
              <a:t>: enables users to examine a different subset of data, includes, for example, panning and direct walk. </a:t>
            </a:r>
          </a:p>
          <a:p>
            <a:pPr lvl="0"/>
            <a:r>
              <a:rPr lang="en-US" i="1" dirty="0" smtClean="0"/>
              <a:t>Reconfigure</a:t>
            </a:r>
            <a:r>
              <a:rPr lang="en-US" dirty="0" smtClean="0"/>
              <a:t>: provides users with different perspectives of the data by changing the spatial arrangement of representation. This includes sorting and rearranging columns, changing attributes assigned to x and y-axes, reducing occlusion (e.g., rotation, jitter). </a:t>
            </a:r>
          </a:p>
          <a:p>
            <a:pPr lvl="0"/>
            <a:r>
              <a:rPr lang="en-US" i="1" dirty="0" smtClean="0"/>
              <a:t>Encode</a:t>
            </a:r>
            <a:r>
              <a:rPr lang="en-US" dirty="0" smtClean="0"/>
              <a:t>: alters the fundamental visual representation of the data including visual appearance. Although there is no direct correspondence to one of the items, it entails attributes of changes in data transformations for representation and data mapping.</a:t>
            </a:r>
          </a:p>
          <a:p>
            <a:pPr lvl="0"/>
            <a:r>
              <a:rPr lang="en-US" i="1" dirty="0" smtClean="0"/>
              <a:t>Abstract/Elaborate</a:t>
            </a:r>
            <a:r>
              <a:rPr lang="en-US" dirty="0" smtClean="0"/>
              <a:t>: adjusts the level of abstraction of a data representation, e.g., details on demand, focus on data, tooltips, and zooming. </a:t>
            </a:r>
          </a:p>
          <a:p>
            <a:pPr lvl="0"/>
            <a:r>
              <a:rPr lang="en-US" i="1" dirty="0" smtClean="0"/>
              <a:t>Filter</a:t>
            </a:r>
            <a:r>
              <a:rPr lang="en-US" dirty="0" smtClean="0"/>
              <a:t>: changes the set of data items presented, e.g., dynamic queries. </a:t>
            </a:r>
          </a:p>
          <a:p>
            <a:r>
              <a:rPr lang="en-US" i="1" dirty="0" smtClean="0"/>
              <a:t>Connect</a:t>
            </a:r>
            <a:r>
              <a:rPr lang="en-US" dirty="0" smtClean="0"/>
              <a:t>: includes techniques used to a) highlight associations and b) show hidden data items that are relevant to a specific item e.g., multiple views that reveal items that are not directly shown (e.g., show children of a node in a graph). </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35</a:t>
            </a:fld>
            <a:endParaRPr lang="de-A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i="1" dirty="0" smtClean="0"/>
              <a:t>Select</a:t>
            </a:r>
            <a:r>
              <a:rPr lang="en-US" dirty="0" smtClean="0"/>
              <a:t>: marks something as interesting. </a:t>
            </a:r>
          </a:p>
          <a:p>
            <a:pPr lvl="0"/>
            <a:r>
              <a:rPr lang="en-US" i="1" dirty="0" smtClean="0"/>
              <a:t>Explore</a:t>
            </a:r>
            <a:r>
              <a:rPr lang="en-US" dirty="0" smtClean="0"/>
              <a:t>: enables users to examine a different subset of data, includes, for example, panning and direct walk. </a:t>
            </a:r>
          </a:p>
          <a:p>
            <a:pPr lvl="0"/>
            <a:r>
              <a:rPr lang="en-US" i="1" dirty="0" smtClean="0"/>
              <a:t>Reconfigure</a:t>
            </a:r>
            <a:r>
              <a:rPr lang="en-US" dirty="0" smtClean="0"/>
              <a:t>: provides users with different perspectives of the data by changing the spatial arrangement of representation. This includes sorting and rearranging columns, changing attributes assigned to x and y-axes, reducing occlusion (e.g., rotation, jitter). </a:t>
            </a:r>
          </a:p>
          <a:p>
            <a:pPr lvl="0"/>
            <a:r>
              <a:rPr lang="en-US" i="1" dirty="0" smtClean="0"/>
              <a:t>Encode</a:t>
            </a:r>
            <a:r>
              <a:rPr lang="en-US" dirty="0" smtClean="0"/>
              <a:t>: alters the fundamental visual representation of the data including visual appearance. Although there is no direct correspondence to one of the items, it entails attributes of changes in data transformations for representation and data mapping.</a:t>
            </a:r>
          </a:p>
          <a:p>
            <a:pPr lvl="0"/>
            <a:r>
              <a:rPr lang="en-US" i="1" dirty="0" smtClean="0"/>
              <a:t>Abstract/Elaborate</a:t>
            </a:r>
            <a:r>
              <a:rPr lang="en-US" dirty="0" smtClean="0"/>
              <a:t>: adjusts the level of abstraction of a data representation, e.g., details on demand, focus on data, tooltips, and zooming. </a:t>
            </a:r>
          </a:p>
          <a:p>
            <a:pPr lvl="0"/>
            <a:r>
              <a:rPr lang="en-US" i="1" dirty="0" smtClean="0"/>
              <a:t>Filter</a:t>
            </a:r>
            <a:r>
              <a:rPr lang="en-US" dirty="0" smtClean="0"/>
              <a:t>: changes the set of data items presented, e.g., dynamic queries. </a:t>
            </a:r>
          </a:p>
          <a:p>
            <a:r>
              <a:rPr lang="en-US" i="1" dirty="0" smtClean="0"/>
              <a:t>Connect</a:t>
            </a:r>
            <a:r>
              <a:rPr lang="en-US" dirty="0" smtClean="0"/>
              <a:t>: includes techniques used to a) highlight associations and b) show hidden data items that are relevant to a specific item e.g., multiple views that reveal items that are not directly shown (e.g., show children of a node in a graph). </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36</a:t>
            </a:fld>
            <a:endParaRPr lang="de-A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Historically</a:t>
            </a:r>
            <a:r>
              <a:rPr lang="en-US" sz="1200" kern="1200" baseline="0" dirty="0" smtClean="0">
                <a:solidFill>
                  <a:schemeClr val="tx1"/>
                </a:solidFill>
                <a:latin typeface="+mn-lt"/>
                <a:ea typeface="+mn-ea"/>
                <a:cs typeface="+mn-cs"/>
              </a:rPr>
              <a:t> Vis oldest, many taxonomies with varying focus (high level, low level, overview </a:t>
            </a:r>
            <a:r>
              <a:rPr lang="en-US" sz="1200" kern="1200" baseline="0" dirty="0" err="1" smtClean="0">
                <a:solidFill>
                  <a:schemeClr val="tx1"/>
                </a:solidFill>
                <a:latin typeface="+mn-lt"/>
                <a:ea typeface="+mn-ea"/>
                <a:cs typeface="+mn-cs"/>
              </a:rPr>
              <a:t>etc</a:t>
            </a:r>
            <a:r>
              <a:rPr lang="en-US"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VDM, combines Vis </a:t>
            </a:r>
            <a:r>
              <a:rPr lang="en-US" sz="1200" kern="1200" baseline="0" dirty="0" err="1" smtClean="0">
                <a:solidFill>
                  <a:schemeClr val="tx1"/>
                </a:solidFill>
                <a:latin typeface="+mn-lt"/>
                <a:ea typeface="+mn-ea"/>
                <a:cs typeface="+mn-cs"/>
              </a:rPr>
              <a:t>mit</a:t>
            </a:r>
            <a:r>
              <a:rPr lang="en-US" sz="1200" kern="1200" baseline="0" dirty="0" smtClean="0">
                <a:solidFill>
                  <a:schemeClr val="tx1"/>
                </a:solidFill>
                <a:latin typeface="+mn-lt"/>
                <a:ea typeface="+mn-ea"/>
                <a:cs typeface="+mn-cs"/>
              </a:rPr>
              <a:t> Data mining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Newest are Provenance </a:t>
            </a:r>
            <a:r>
              <a:rPr lang="en-US" sz="1200" kern="1200" baseline="0" dirty="0" err="1" smtClean="0">
                <a:solidFill>
                  <a:schemeClr val="tx1"/>
                </a:solidFill>
                <a:latin typeface="+mn-lt"/>
                <a:ea typeface="+mn-ea"/>
                <a:cs typeface="+mn-cs"/>
              </a:rPr>
              <a:t>Vis+Provenance</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is only a random selection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Much more exists…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There is no unity, we need unity</a:t>
            </a: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37</a:t>
            </a:fld>
            <a:endParaRPr lang="de-A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Historically</a:t>
            </a:r>
            <a:r>
              <a:rPr lang="en-US" sz="1200" kern="1200" baseline="0" dirty="0" smtClean="0">
                <a:solidFill>
                  <a:schemeClr val="tx1"/>
                </a:solidFill>
                <a:latin typeface="+mn-lt"/>
                <a:ea typeface="+mn-ea"/>
                <a:cs typeface="+mn-cs"/>
              </a:rPr>
              <a:t> Vis oldest, many taxonomies with varying focus (high level, low level, overview </a:t>
            </a:r>
            <a:r>
              <a:rPr lang="en-US" sz="1200" kern="1200" baseline="0" dirty="0" err="1" smtClean="0">
                <a:solidFill>
                  <a:schemeClr val="tx1"/>
                </a:solidFill>
                <a:latin typeface="+mn-lt"/>
                <a:ea typeface="+mn-ea"/>
                <a:cs typeface="+mn-cs"/>
              </a:rPr>
              <a:t>etc</a:t>
            </a:r>
            <a:r>
              <a:rPr lang="en-US"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VDM, combines Vis </a:t>
            </a:r>
            <a:r>
              <a:rPr lang="en-US" sz="1200" kern="1200" baseline="0" dirty="0" err="1" smtClean="0">
                <a:solidFill>
                  <a:schemeClr val="tx1"/>
                </a:solidFill>
                <a:latin typeface="+mn-lt"/>
                <a:ea typeface="+mn-ea"/>
                <a:cs typeface="+mn-cs"/>
              </a:rPr>
              <a:t>mit</a:t>
            </a:r>
            <a:r>
              <a:rPr lang="en-US" sz="1200" kern="1200" baseline="0" dirty="0" smtClean="0">
                <a:solidFill>
                  <a:schemeClr val="tx1"/>
                </a:solidFill>
                <a:latin typeface="+mn-lt"/>
                <a:ea typeface="+mn-ea"/>
                <a:cs typeface="+mn-cs"/>
              </a:rPr>
              <a:t> Data mining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Newest are Provenance </a:t>
            </a:r>
            <a:r>
              <a:rPr lang="en-US" sz="1200" kern="1200" baseline="0" dirty="0" err="1" smtClean="0">
                <a:solidFill>
                  <a:schemeClr val="tx1"/>
                </a:solidFill>
                <a:latin typeface="+mn-lt"/>
                <a:ea typeface="+mn-ea"/>
                <a:cs typeface="+mn-cs"/>
              </a:rPr>
              <a:t>Vis+Provenance</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is only a random selection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Much more exists…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There is no unity, we need unity</a:t>
            </a: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38</a:t>
            </a:fld>
            <a:endParaRPr lang="de-A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base the tutorial mainly on the systematization of </a:t>
            </a:r>
            <a:r>
              <a:rPr lang="en-US" dirty="0" err="1" smtClean="0"/>
              <a:t>Wybrow</a:t>
            </a:r>
            <a:r>
              <a:rPr lang="en-US" dirty="0" smtClean="0"/>
              <a:t> et al., but</a:t>
            </a:r>
            <a:r>
              <a:rPr lang="en-US" baseline="0" dirty="0" smtClean="0"/>
              <a:t> we also include terms and ideas of other systematizations, where appropriate</a:t>
            </a:r>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41</a:t>
            </a:fld>
            <a:endParaRPr lang="de-A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a:t>
            </a:r>
          </a:p>
          <a:p>
            <a:r>
              <a:rPr lang="en-US" dirty="0" smtClean="0"/>
              <a:t>“a must have” in all visualizations</a:t>
            </a:r>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44</a:t>
            </a:fld>
            <a:endParaRPr lang="de-AT"/>
          </a:p>
        </p:txBody>
      </p:sp>
    </p:spTree>
    <p:extLst>
      <p:ext uri="{BB962C8B-B14F-4D97-AF65-F5344CB8AC3E}">
        <p14:creationId xmlns:p14="http://schemas.microsoft.com/office/powerpoint/2010/main" val="725654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a:t>
            </a:r>
          </a:p>
          <a:p>
            <a:r>
              <a:rPr lang="en-US" dirty="0" smtClean="0"/>
              <a:t>“a must have” in all visualizations</a:t>
            </a:r>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45</a:t>
            </a:fld>
            <a:endParaRPr lang="de-AT"/>
          </a:p>
        </p:txBody>
      </p:sp>
    </p:spTree>
    <p:extLst>
      <p:ext uri="{BB962C8B-B14F-4D97-AF65-F5344CB8AC3E}">
        <p14:creationId xmlns:p14="http://schemas.microsoft.com/office/powerpoint/2010/main" val="725654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Topology-Aware Navigation in Large Networks </a:t>
            </a:r>
          </a:p>
          <a:p>
            <a:r>
              <a:rPr lang="en-US" dirty="0" err="1" smtClean="0">
                <a:hlinkClick r:id="rId3"/>
              </a:rPr>
              <a:t>Tomer</a:t>
            </a:r>
            <a:r>
              <a:rPr lang="en-US" dirty="0" smtClean="0">
                <a:hlinkClick r:id="rId3"/>
              </a:rPr>
              <a:t> </a:t>
            </a:r>
            <a:r>
              <a:rPr lang="en-US" dirty="0" err="1" smtClean="0">
                <a:hlinkClick r:id="rId3"/>
              </a:rPr>
              <a:t>Moscovich</a:t>
            </a:r>
            <a:r>
              <a:rPr lang="en-US" dirty="0" smtClean="0"/>
              <a:t> </a:t>
            </a:r>
            <a:r>
              <a:rPr lang="en-US" baseline="30000" dirty="0" smtClean="0"/>
              <a:t>1, *</a:t>
            </a:r>
            <a:r>
              <a:rPr lang="en-US" dirty="0" smtClean="0"/>
              <a:t> </a:t>
            </a:r>
            <a:r>
              <a:rPr lang="en-US" dirty="0" smtClean="0">
                <a:hlinkClick r:id="rId4"/>
              </a:rPr>
              <a:t>Fanny Chevalier</a:t>
            </a:r>
            <a:r>
              <a:rPr lang="en-US" dirty="0" smtClean="0"/>
              <a:t> </a:t>
            </a:r>
            <a:r>
              <a:rPr lang="en-US" baseline="30000" dirty="0" smtClean="0"/>
              <a:t>1</a:t>
            </a:r>
            <a:r>
              <a:rPr lang="en-US" dirty="0" smtClean="0"/>
              <a:t> </a:t>
            </a:r>
            <a:r>
              <a:rPr lang="en-US" dirty="0" smtClean="0">
                <a:hlinkClick r:id="rId5"/>
              </a:rPr>
              <a:t>Nathalie Henry</a:t>
            </a:r>
            <a:r>
              <a:rPr lang="en-US" dirty="0" smtClean="0"/>
              <a:t> </a:t>
            </a:r>
            <a:r>
              <a:rPr lang="en-US" baseline="30000" dirty="0" smtClean="0"/>
              <a:t>2</a:t>
            </a:r>
            <a:r>
              <a:rPr lang="en-US" dirty="0" smtClean="0"/>
              <a:t> </a:t>
            </a:r>
            <a:r>
              <a:rPr lang="en-US" dirty="0" smtClean="0">
                <a:hlinkClick r:id="rId6"/>
              </a:rPr>
              <a:t>Emmanuel </a:t>
            </a:r>
            <a:r>
              <a:rPr lang="en-US" dirty="0" err="1" smtClean="0">
                <a:hlinkClick r:id="rId6"/>
              </a:rPr>
              <a:t>Pietriga</a:t>
            </a:r>
            <a:r>
              <a:rPr lang="en-US" dirty="0" smtClean="0"/>
              <a:t> </a:t>
            </a:r>
            <a:r>
              <a:rPr lang="en-US" baseline="30000" dirty="0" smtClean="0"/>
              <a:t>3</a:t>
            </a:r>
            <a:r>
              <a:rPr lang="en-US" dirty="0" smtClean="0"/>
              <a:t> </a:t>
            </a:r>
            <a:r>
              <a:rPr lang="en-US" dirty="0" smtClean="0">
                <a:hlinkClick r:id="rId7"/>
              </a:rPr>
              <a:t>Jean-Daniel </a:t>
            </a:r>
            <a:r>
              <a:rPr lang="en-US" dirty="0" err="1" smtClean="0">
                <a:hlinkClick r:id="rId7"/>
              </a:rPr>
              <a:t>Fekete</a:t>
            </a:r>
            <a:r>
              <a:rPr lang="en-US" dirty="0" smtClean="0"/>
              <a:t> </a:t>
            </a:r>
            <a:r>
              <a:rPr lang="en-US" baseline="30000" dirty="0" smtClean="0"/>
              <a:t>2</a:t>
            </a:r>
            <a:r>
              <a:rPr lang="en-US" dirty="0" smtClean="0"/>
              <a:t> * Corresponding author </a:t>
            </a:r>
          </a:p>
          <a:p>
            <a:r>
              <a:rPr lang="en-US" dirty="0" smtClean="0"/>
              <a:t>1 </a:t>
            </a:r>
            <a:r>
              <a:rPr lang="en-US" dirty="0" smtClean="0">
                <a:hlinkClick r:id="rId8"/>
              </a:rPr>
              <a:t>MSR - INRIA - Microsoft Research - </a:t>
            </a:r>
            <a:r>
              <a:rPr lang="en-US" dirty="0" err="1" smtClean="0">
                <a:hlinkClick r:id="rId8"/>
              </a:rPr>
              <a:t>Inria</a:t>
            </a:r>
            <a:r>
              <a:rPr lang="en-US" dirty="0" smtClean="0">
                <a:hlinkClick r:id="rId8"/>
              </a:rPr>
              <a:t> Joint Centre </a:t>
            </a:r>
            <a:endParaRPr lang="en-US" dirty="0" smtClean="0"/>
          </a:p>
          <a:p>
            <a:r>
              <a:rPr lang="en-US" dirty="0" smtClean="0"/>
              <a:t>2 </a:t>
            </a:r>
            <a:r>
              <a:rPr lang="en-US" dirty="0" smtClean="0">
                <a:hlinkClick r:id="rId9"/>
              </a:rPr>
              <a:t>INRIA </a:t>
            </a:r>
            <a:r>
              <a:rPr lang="en-US" dirty="0" err="1" smtClean="0">
                <a:hlinkClick r:id="rId9"/>
              </a:rPr>
              <a:t>Saclay</a:t>
            </a:r>
            <a:r>
              <a:rPr lang="en-US" dirty="0" smtClean="0">
                <a:hlinkClick r:id="rId9"/>
              </a:rPr>
              <a:t> - Ile de France - AVIZ </a:t>
            </a:r>
            <a:endParaRPr lang="en-US" dirty="0" smtClean="0"/>
          </a:p>
          <a:p>
            <a:r>
              <a:rPr lang="en-US" dirty="0" smtClean="0"/>
              <a:t>3 </a:t>
            </a:r>
            <a:r>
              <a:rPr lang="en-US" dirty="0" smtClean="0">
                <a:hlinkClick r:id="rId10"/>
              </a:rPr>
              <a:t>INRIA </a:t>
            </a:r>
            <a:r>
              <a:rPr lang="en-US" dirty="0" err="1" smtClean="0">
                <a:hlinkClick r:id="rId10"/>
              </a:rPr>
              <a:t>Saclay</a:t>
            </a:r>
            <a:r>
              <a:rPr lang="en-US" dirty="0" smtClean="0">
                <a:hlinkClick r:id="rId10"/>
              </a:rPr>
              <a:t> - Ile de France - IN-SITU </a:t>
            </a:r>
            <a:endParaRPr lang="en-US" dirty="0" smtClean="0"/>
          </a:p>
          <a:p>
            <a:r>
              <a:rPr lang="en-US" b="1" dirty="0" smtClean="0"/>
              <a:t>Abstract</a:t>
            </a:r>
            <a:r>
              <a:rPr lang="en-US" dirty="0" smtClean="0"/>
              <a:t> : Applications supporting navigation in large networks are used every days by millions of people. They include road map navigators, flight route visualization systems, and network visualization systems using node-link diagrams. These applications currently provide generic interaction methods for navigation: pan-and-zoom and sometimes bird's eye views. This article explores the idea of exploiting the connection information provided by the network to help navigate these large spaces. We visually augment two traditional navigation methods, and develop two special-purpose techniques. The first new technique, called "Link Sliding", provides guided panning when continuously dragging along a visible link. The second technique, called "Bring &amp; Go", brings adjacent nodes nearby when pointing to a node. We compare the performance of these techniques in both an adjacency exploration task and a node revisiting task. This comparison illustrates the various advantages of content-aware network navigation techniques. A significant speed advantage is found for the Bring &amp; Go technique over other methods. </a:t>
            </a:r>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46</a:t>
            </a:fld>
            <a:endParaRPr lang="de-AT"/>
          </a:p>
        </p:txBody>
      </p:sp>
    </p:spTree>
    <p:extLst>
      <p:ext uri="{BB962C8B-B14F-4D97-AF65-F5344CB8AC3E}">
        <p14:creationId xmlns:p14="http://schemas.microsoft.com/office/powerpoint/2010/main" val="3466879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a:t>
            </a:r>
          </a:p>
          <a:p>
            <a:r>
              <a:rPr lang="en-US" dirty="0" smtClean="0"/>
              <a:t>“a must have” in all visualizations</a:t>
            </a:r>
            <a:endParaRPr lang="de-DE" dirty="0" smtClean="0"/>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47</a:t>
            </a:fld>
            <a:endParaRPr lang="de-AT"/>
          </a:p>
        </p:txBody>
      </p:sp>
    </p:spTree>
    <p:extLst>
      <p:ext uri="{BB962C8B-B14F-4D97-AF65-F5344CB8AC3E}">
        <p14:creationId xmlns:p14="http://schemas.microsoft.com/office/powerpoint/2010/main" val="342596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tutorial section, we</a:t>
            </a:r>
            <a:r>
              <a:rPr lang="en-US" baseline="0" dirty="0" smtClean="0"/>
              <a:t> will focus on the first part: User Activities. We will discuss different facets of activities when interacting with visualization. The activities are </a:t>
            </a:r>
            <a:r>
              <a:rPr lang="en-US" baseline="0" dirty="0" err="1" smtClean="0"/>
              <a:t>trigerred</a:t>
            </a:r>
            <a:r>
              <a:rPr lang="en-US" baseline="0" dirty="0" smtClean="0"/>
              <a:t> by the user, who decides why, what and how, when and where he acts. This can be summarized in 6Ws of interaction, that will guide us through this talk and tutorial. </a:t>
            </a: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4</a:t>
            </a:fld>
            <a:endParaRPr lang="de-AT"/>
          </a:p>
        </p:txBody>
      </p:sp>
    </p:spTree>
    <p:extLst>
      <p:ext uri="{BB962C8B-B14F-4D97-AF65-F5344CB8AC3E}">
        <p14:creationId xmlns:p14="http://schemas.microsoft.com/office/powerpoint/2010/main" val="124349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Tableau, </a:t>
            </a:r>
            <a:r>
              <a:rPr lang="en-US" dirty="0" err="1" smtClean="0"/>
              <a:t>Semavis</a:t>
            </a:r>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48</a:t>
            </a:fld>
            <a:endParaRPr lang="de-AT"/>
          </a:p>
        </p:txBody>
      </p:sp>
    </p:spTree>
    <p:extLst>
      <p:ext uri="{BB962C8B-B14F-4D97-AF65-F5344CB8AC3E}">
        <p14:creationId xmlns:p14="http://schemas.microsoft.com/office/powerpoint/2010/main" val="4290577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C00000"/>
                </a:solidFill>
              </a:rPr>
              <a:t>Small multiples, large singles: a new approach</a:t>
            </a:r>
            <a:r>
              <a:rPr lang="en-US" baseline="0" dirty="0" smtClean="0">
                <a:solidFill>
                  <a:srgbClr val="C00000"/>
                </a:solidFill>
              </a:rPr>
              <a:t> to visual data exploration</a:t>
            </a:r>
            <a:endParaRPr lang="en-US" dirty="0" smtClean="0">
              <a:solidFill>
                <a:srgbClr val="C00000"/>
              </a:solidFill>
            </a:endParaRPr>
          </a:p>
          <a:p>
            <a:endParaRPr lang="de-DE" dirty="0" smtClean="0">
              <a:solidFill>
                <a:srgbClr val="C00000"/>
              </a:solidFill>
            </a:endParaRPr>
          </a:p>
        </p:txBody>
      </p:sp>
      <p:sp>
        <p:nvSpPr>
          <p:cNvPr id="4" name="Slide Number Placeholder 3"/>
          <p:cNvSpPr>
            <a:spLocks noGrp="1"/>
          </p:cNvSpPr>
          <p:nvPr>
            <p:ph type="sldNum" sz="quarter" idx="10"/>
          </p:nvPr>
        </p:nvSpPr>
        <p:spPr/>
        <p:txBody>
          <a:bodyPr/>
          <a:lstStyle/>
          <a:p>
            <a:fld id="{3EF3A073-D8C2-4133-A67E-A828A6A31404}" type="slidenum">
              <a:rPr lang="de-AT" smtClean="0"/>
              <a:pPr/>
              <a:t>50</a:t>
            </a:fld>
            <a:endParaRPr lang="de-AT"/>
          </a:p>
        </p:txBody>
      </p:sp>
    </p:spTree>
    <p:extLst>
      <p:ext uri="{BB962C8B-B14F-4D97-AF65-F5344CB8AC3E}">
        <p14:creationId xmlns:p14="http://schemas.microsoft.com/office/powerpoint/2010/main" val="1168570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C00000"/>
                </a:solidFill>
              </a:rPr>
              <a:t>Tableau</a:t>
            </a:r>
          </a:p>
          <a:p>
            <a:r>
              <a:rPr lang="en-US" dirty="0" err="1" smtClean="0">
                <a:solidFill>
                  <a:srgbClr val="C00000"/>
                </a:solidFill>
              </a:rPr>
              <a:t>Gapminder</a:t>
            </a:r>
            <a:endParaRPr lang="en-US" dirty="0" smtClean="0">
              <a:solidFill>
                <a:srgbClr val="C00000"/>
              </a:solidFill>
            </a:endParaRPr>
          </a:p>
          <a:p>
            <a:r>
              <a:rPr lang="en-US" dirty="0" smtClean="0">
                <a:solidFill>
                  <a:srgbClr val="C00000"/>
                </a:solidFill>
              </a:rPr>
              <a:t>Small multiples large single</a:t>
            </a:r>
          </a:p>
          <a:p>
            <a:endParaRPr lang="de-DE" dirty="0" smtClean="0">
              <a:solidFill>
                <a:srgbClr val="C00000"/>
              </a:solidFill>
            </a:endParaRPr>
          </a:p>
        </p:txBody>
      </p:sp>
      <p:sp>
        <p:nvSpPr>
          <p:cNvPr id="4" name="Slide Number Placeholder 3"/>
          <p:cNvSpPr>
            <a:spLocks noGrp="1"/>
          </p:cNvSpPr>
          <p:nvPr>
            <p:ph type="sldNum" sz="quarter" idx="10"/>
          </p:nvPr>
        </p:nvSpPr>
        <p:spPr/>
        <p:txBody>
          <a:bodyPr/>
          <a:lstStyle/>
          <a:p>
            <a:fld id="{3EF3A073-D8C2-4133-A67E-A828A6A31404}" type="slidenum">
              <a:rPr lang="de-AT" smtClean="0"/>
              <a:pPr/>
              <a:t>51</a:t>
            </a:fld>
            <a:endParaRPr lang="de-AT"/>
          </a:p>
        </p:txBody>
      </p:sp>
    </p:spTree>
    <p:extLst>
      <p:ext uri="{BB962C8B-B14F-4D97-AF65-F5344CB8AC3E}">
        <p14:creationId xmlns:p14="http://schemas.microsoft.com/office/powerpoint/2010/main" val="1168570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C00000"/>
                </a:solidFill>
              </a:rPr>
              <a:t>Tableau</a:t>
            </a:r>
          </a:p>
          <a:p>
            <a:r>
              <a:rPr lang="en-US" dirty="0" err="1" smtClean="0">
                <a:solidFill>
                  <a:srgbClr val="C00000"/>
                </a:solidFill>
              </a:rPr>
              <a:t>Gapminder</a:t>
            </a:r>
            <a:endParaRPr lang="en-US" dirty="0" smtClean="0">
              <a:solidFill>
                <a:srgbClr val="C00000"/>
              </a:solidFill>
            </a:endParaRPr>
          </a:p>
          <a:p>
            <a:r>
              <a:rPr lang="en-US" dirty="0" smtClean="0">
                <a:solidFill>
                  <a:srgbClr val="C00000"/>
                </a:solidFill>
              </a:rPr>
              <a:t>Small multiples large single</a:t>
            </a:r>
          </a:p>
          <a:p>
            <a:endParaRPr lang="de-DE" dirty="0" smtClean="0">
              <a:solidFill>
                <a:srgbClr val="C00000"/>
              </a:solidFill>
            </a:endParaRPr>
          </a:p>
        </p:txBody>
      </p:sp>
      <p:sp>
        <p:nvSpPr>
          <p:cNvPr id="4" name="Slide Number Placeholder 3"/>
          <p:cNvSpPr>
            <a:spLocks noGrp="1"/>
          </p:cNvSpPr>
          <p:nvPr>
            <p:ph type="sldNum" sz="quarter" idx="10"/>
          </p:nvPr>
        </p:nvSpPr>
        <p:spPr/>
        <p:txBody>
          <a:bodyPr/>
          <a:lstStyle/>
          <a:p>
            <a:fld id="{3EF3A073-D8C2-4133-A67E-A828A6A31404}" type="slidenum">
              <a:rPr lang="de-AT" smtClean="0"/>
              <a:pPr/>
              <a:t>52</a:t>
            </a:fld>
            <a:endParaRPr lang="de-AT"/>
          </a:p>
        </p:txBody>
      </p:sp>
    </p:spTree>
    <p:extLst>
      <p:ext uri="{BB962C8B-B14F-4D97-AF65-F5344CB8AC3E}">
        <p14:creationId xmlns:p14="http://schemas.microsoft.com/office/powerpoint/2010/main" val="1168570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C00000"/>
                </a:solidFill>
              </a:rPr>
              <a:t>Tableau</a:t>
            </a:r>
          </a:p>
          <a:p>
            <a:r>
              <a:rPr lang="en-US" dirty="0" err="1" smtClean="0">
                <a:solidFill>
                  <a:srgbClr val="C00000"/>
                </a:solidFill>
              </a:rPr>
              <a:t>Gapminder</a:t>
            </a:r>
            <a:endParaRPr lang="en-US" dirty="0" smtClean="0">
              <a:solidFill>
                <a:srgbClr val="C00000"/>
              </a:solidFill>
            </a:endParaRPr>
          </a:p>
          <a:p>
            <a:r>
              <a:rPr lang="en-US" dirty="0" smtClean="0">
                <a:solidFill>
                  <a:srgbClr val="C00000"/>
                </a:solidFill>
              </a:rPr>
              <a:t>Small multiples large single</a:t>
            </a:r>
          </a:p>
          <a:p>
            <a:endParaRPr lang="de-DE" dirty="0" smtClean="0">
              <a:solidFill>
                <a:srgbClr val="C00000"/>
              </a:solidFill>
            </a:endParaRPr>
          </a:p>
        </p:txBody>
      </p:sp>
      <p:sp>
        <p:nvSpPr>
          <p:cNvPr id="4" name="Slide Number Placeholder 3"/>
          <p:cNvSpPr>
            <a:spLocks noGrp="1"/>
          </p:cNvSpPr>
          <p:nvPr>
            <p:ph type="sldNum" sz="quarter" idx="10"/>
          </p:nvPr>
        </p:nvSpPr>
        <p:spPr/>
        <p:txBody>
          <a:bodyPr/>
          <a:lstStyle/>
          <a:p>
            <a:fld id="{3EF3A073-D8C2-4133-A67E-A828A6A31404}" type="slidenum">
              <a:rPr lang="de-AT" smtClean="0"/>
              <a:pPr/>
              <a:t>53</a:t>
            </a:fld>
            <a:endParaRPr lang="de-AT"/>
          </a:p>
        </p:txBody>
      </p:sp>
    </p:spTree>
    <p:extLst>
      <p:ext uri="{BB962C8B-B14F-4D97-AF65-F5344CB8AC3E}">
        <p14:creationId xmlns:p14="http://schemas.microsoft.com/office/powerpoint/2010/main" val="1168570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Choose data for visualization </a:t>
            </a:r>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55</a:t>
            </a:fld>
            <a:endParaRPr lang="de-AT"/>
          </a:p>
        </p:txBody>
      </p:sp>
    </p:spTree>
    <p:extLst>
      <p:ext uri="{BB962C8B-B14F-4D97-AF65-F5344CB8AC3E}">
        <p14:creationId xmlns:p14="http://schemas.microsoft.com/office/powerpoint/2010/main" val="31961713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Choose data for visualization </a:t>
            </a:r>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56</a:t>
            </a:fld>
            <a:endParaRPr lang="de-AT"/>
          </a:p>
        </p:txBody>
      </p:sp>
    </p:spTree>
    <p:extLst>
      <p:ext uri="{BB962C8B-B14F-4D97-AF65-F5344CB8AC3E}">
        <p14:creationId xmlns:p14="http://schemas.microsoft.com/office/powerpoint/2010/main" val="31961713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Search show details on demand</a:t>
            </a:r>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57</a:t>
            </a:fld>
            <a:endParaRPr lang="de-AT"/>
          </a:p>
        </p:txBody>
      </p:sp>
    </p:spTree>
    <p:extLst>
      <p:ext uri="{BB962C8B-B14F-4D97-AF65-F5344CB8AC3E}">
        <p14:creationId xmlns:p14="http://schemas.microsoft.com/office/powerpoint/2010/main" val="3196171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Search show details on demand</a:t>
            </a:r>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58</a:t>
            </a:fld>
            <a:endParaRPr lang="de-AT"/>
          </a:p>
        </p:txBody>
      </p:sp>
    </p:spTree>
    <p:extLst>
      <p:ext uri="{BB962C8B-B14F-4D97-AF65-F5344CB8AC3E}">
        <p14:creationId xmlns:p14="http://schemas.microsoft.com/office/powerpoint/2010/main" val="3196171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Change data values by calculation</a:t>
            </a:r>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59</a:t>
            </a:fld>
            <a:endParaRPr lang="de-AT"/>
          </a:p>
        </p:txBody>
      </p:sp>
    </p:spTree>
    <p:extLst>
      <p:ext uri="{BB962C8B-B14F-4D97-AF65-F5344CB8AC3E}">
        <p14:creationId xmlns:p14="http://schemas.microsoft.com/office/powerpoint/2010/main" val="312587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serve as orientation for both interaction designers and interaction researchers. For interaction designers, it provides an overview of techniques to be supported by the visualization in specific situations. It overviews the needs of the users and their expectations on the system. For interaction researchers, it shows which techniques are available, how do they combine and what is missing. What needs to be supported.</a:t>
            </a:r>
            <a:endParaRPr lang="en-US" dirty="0" smtClean="0"/>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6</a:t>
            </a:fld>
            <a:endParaRPr lang="de-A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Change data values by calculation</a:t>
            </a:r>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60</a:t>
            </a:fld>
            <a:endParaRPr lang="de-AT"/>
          </a:p>
        </p:txBody>
      </p:sp>
    </p:spTree>
    <p:extLst>
      <p:ext uri="{BB962C8B-B14F-4D97-AF65-F5344CB8AC3E}">
        <p14:creationId xmlns:p14="http://schemas.microsoft.com/office/powerpoint/2010/main" val="3125876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Change data values by calculation</a:t>
            </a:r>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61</a:t>
            </a:fld>
            <a:endParaRPr lang="de-AT"/>
          </a:p>
        </p:txBody>
      </p:sp>
    </p:spTree>
    <p:extLst>
      <p:ext uri="{BB962C8B-B14F-4D97-AF65-F5344CB8AC3E}">
        <p14:creationId xmlns:p14="http://schemas.microsoft.com/office/powerpoint/2010/main" val="31258765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Change data values by calculation</a:t>
            </a:r>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62</a:t>
            </a:fld>
            <a:endParaRPr lang="de-AT"/>
          </a:p>
        </p:txBody>
      </p:sp>
    </p:spTree>
    <p:extLst>
      <p:ext uri="{BB962C8B-B14F-4D97-AF65-F5344CB8AC3E}">
        <p14:creationId xmlns:p14="http://schemas.microsoft.com/office/powerpoint/2010/main" val="3125876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Change data values by calculation</a:t>
            </a:r>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63</a:t>
            </a:fld>
            <a:endParaRPr lang="de-AT"/>
          </a:p>
        </p:txBody>
      </p:sp>
    </p:spTree>
    <p:extLst>
      <p:ext uri="{BB962C8B-B14F-4D97-AF65-F5344CB8AC3E}">
        <p14:creationId xmlns:p14="http://schemas.microsoft.com/office/powerpoint/2010/main" val="3125876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VDM, combines Vis </a:t>
            </a:r>
            <a:r>
              <a:rPr lang="en-US" sz="1200" kern="1200" baseline="0" dirty="0" err="1" smtClean="0">
                <a:solidFill>
                  <a:schemeClr val="tx1"/>
                </a:solidFill>
                <a:latin typeface="+mn-lt"/>
                <a:ea typeface="+mn-ea"/>
                <a:cs typeface="+mn-cs"/>
              </a:rPr>
              <a:t>mit</a:t>
            </a:r>
            <a:r>
              <a:rPr lang="en-US" sz="1200" kern="1200" baseline="0" dirty="0" smtClean="0">
                <a:solidFill>
                  <a:schemeClr val="tx1"/>
                </a:solidFill>
                <a:latin typeface="+mn-lt"/>
                <a:ea typeface="+mn-ea"/>
                <a:cs typeface="+mn-cs"/>
              </a:rPr>
              <a:t> Data mining</a:t>
            </a:r>
          </a:p>
        </p:txBody>
      </p:sp>
      <p:sp>
        <p:nvSpPr>
          <p:cNvPr id="4" name="Slide Number Placeholder 3"/>
          <p:cNvSpPr>
            <a:spLocks noGrp="1"/>
          </p:cNvSpPr>
          <p:nvPr>
            <p:ph type="sldNum" sz="quarter" idx="10"/>
          </p:nvPr>
        </p:nvSpPr>
        <p:spPr/>
        <p:txBody>
          <a:bodyPr/>
          <a:lstStyle/>
          <a:p>
            <a:fld id="{3EF3A073-D8C2-4133-A67E-A828A6A31404}" type="slidenum">
              <a:rPr lang="de-AT" smtClean="0"/>
              <a:pPr/>
              <a:t>66</a:t>
            </a:fld>
            <a:endParaRPr lang="de-A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9763" lvl="1" indent="-457200" defTabSz="914400">
              <a:buFont typeface="Arial" pitchFamily="34" charset="0"/>
              <a:buChar char="•"/>
            </a:pPr>
            <a:r>
              <a:rPr lang="en-GB" sz="3200" dirty="0" smtClean="0"/>
              <a:t>Computationally enhanced Visualization (V++) contains techniques which are fundamentally visual but contain some form of automatic computation to support the visualization;</a:t>
            </a:r>
            <a:endParaRPr lang="de-DE" sz="3200" dirty="0" smtClean="0"/>
          </a:p>
          <a:p>
            <a:pPr marL="639763" lvl="1" indent="-457200" defTabSz="914400">
              <a:buFont typeface="Arial" pitchFamily="34" charset="0"/>
              <a:buChar char="•"/>
            </a:pPr>
            <a:r>
              <a:rPr lang="en-GB" sz="3200" dirty="0" smtClean="0"/>
              <a:t>• Visually enhanced Mining (M++) contains techniques in which automatic data mining algorithms are the primary data analysis means and visualization provides support in understanding and validating the result;</a:t>
            </a:r>
            <a:endParaRPr lang="de-DE" sz="3200" dirty="0" smtClean="0"/>
          </a:p>
          <a:p>
            <a:pPr marL="457200" indent="-457200">
              <a:buFont typeface="Arial" pitchFamily="34" charset="0"/>
              <a:buChar char="•"/>
            </a:pPr>
            <a:r>
              <a:rPr lang="en-GB" dirty="0" smtClean="0"/>
              <a:t>• Integrated Visualization and Mining (VM) contains techniques in which visualization and mining are integrated in a way that it’s not possible to distinguish a predominant role of any of the two in the process</a:t>
            </a:r>
            <a:endParaRPr lang="de-DE" dirty="0" smtClean="0"/>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67</a:t>
            </a:fld>
            <a:endParaRPr lang="de-AT"/>
          </a:p>
        </p:txBody>
      </p:sp>
    </p:spTree>
    <p:extLst>
      <p:ext uri="{BB962C8B-B14F-4D97-AF65-F5344CB8AC3E}">
        <p14:creationId xmlns:p14="http://schemas.microsoft.com/office/powerpoint/2010/main" val="1633227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Changing the scheme: changing the data model or representation</a:t>
            </a:r>
          </a:p>
          <a:p>
            <a:r>
              <a:rPr lang="en-US" sz="1200" b="0" i="0" u="none" strike="noStrike" kern="1200" baseline="0" dirty="0" smtClean="0">
                <a:solidFill>
                  <a:schemeClr val="tx1"/>
                </a:solidFill>
                <a:latin typeface="+mn-lt"/>
                <a:ea typeface="+mn-ea"/>
                <a:cs typeface="+mn-cs"/>
              </a:rPr>
              <a:t>– in visualization: changing the visual mapping or visual representation (see</a:t>
            </a:r>
          </a:p>
          <a:p>
            <a:r>
              <a:rPr lang="de-DE" sz="1200" b="0" i="0" u="none" strike="noStrike" kern="1200" baseline="0" dirty="0" smtClean="0">
                <a:solidFill>
                  <a:schemeClr val="tx1"/>
                </a:solidFill>
                <a:latin typeface="+mn-lt"/>
                <a:ea typeface="+mn-ea"/>
                <a:cs typeface="+mn-cs"/>
              </a:rPr>
              <a:t>Ware [13]), and</a:t>
            </a:r>
          </a:p>
          <a:p>
            <a:r>
              <a:rPr lang="en-US" sz="1200" b="0" i="0" u="none" strike="noStrike" kern="1200" baseline="0" dirty="0" smtClean="0">
                <a:solidFill>
                  <a:schemeClr val="tx1"/>
                </a:solidFill>
                <a:latin typeface="+mn-lt"/>
                <a:ea typeface="+mn-ea"/>
                <a:cs typeface="+mn-cs"/>
              </a:rPr>
              <a:t>– in data mining: changing the data model (e.g., change from generation of rules</a:t>
            </a:r>
          </a:p>
          <a:p>
            <a:r>
              <a:rPr lang="de-DE" sz="1200" b="0" i="0" u="none" strike="noStrike" kern="1200" baseline="0" dirty="0" smtClean="0">
                <a:solidFill>
                  <a:schemeClr val="tx1"/>
                </a:solidFill>
                <a:latin typeface="+mn-lt"/>
                <a:ea typeface="+mn-ea"/>
                <a:cs typeface="+mn-cs"/>
              </a:rPr>
              <a:t>to finding data clusters).</a:t>
            </a:r>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68</a:t>
            </a:fld>
            <a:endParaRPr lang="de-AT"/>
          </a:p>
        </p:txBody>
      </p:sp>
    </p:spTree>
    <p:extLst>
      <p:ext uri="{BB962C8B-B14F-4D97-AF65-F5344CB8AC3E}">
        <p14:creationId xmlns:p14="http://schemas.microsoft.com/office/powerpoint/2010/main" val="33737008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Changing the scheme: changing the data model or representation</a:t>
            </a:r>
          </a:p>
          <a:p>
            <a:r>
              <a:rPr lang="en-US" sz="1200" b="0" i="0" u="none" strike="noStrike" kern="1200" baseline="0" dirty="0" smtClean="0">
                <a:solidFill>
                  <a:schemeClr val="tx1"/>
                </a:solidFill>
                <a:latin typeface="+mn-lt"/>
                <a:ea typeface="+mn-ea"/>
                <a:cs typeface="+mn-cs"/>
              </a:rPr>
              <a:t>– in visualization: changing the visual mapping or visual representation (see</a:t>
            </a:r>
          </a:p>
          <a:p>
            <a:r>
              <a:rPr lang="de-DE" sz="1200" b="0" i="0" u="none" strike="noStrike" kern="1200" baseline="0" dirty="0" smtClean="0">
                <a:solidFill>
                  <a:schemeClr val="tx1"/>
                </a:solidFill>
                <a:latin typeface="+mn-lt"/>
                <a:ea typeface="+mn-ea"/>
                <a:cs typeface="+mn-cs"/>
              </a:rPr>
              <a:t>Ware [13]), and</a:t>
            </a:r>
          </a:p>
          <a:p>
            <a:r>
              <a:rPr lang="en-US" sz="1200" b="0" i="0" u="none" strike="noStrike" kern="1200" baseline="0" dirty="0" smtClean="0">
                <a:solidFill>
                  <a:schemeClr val="tx1"/>
                </a:solidFill>
                <a:latin typeface="+mn-lt"/>
                <a:ea typeface="+mn-ea"/>
                <a:cs typeface="+mn-cs"/>
              </a:rPr>
              <a:t>– in data mining: changing the data model (e.g., change from generation of rules</a:t>
            </a:r>
          </a:p>
          <a:p>
            <a:r>
              <a:rPr lang="de-DE" sz="1200" b="0" i="0" u="none" strike="noStrike" kern="1200" baseline="0" dirty="0" smtClean="0">
                <a:solidFill>
                  <a:schemeClr val="tx1"/>
                </a:solidFill>
                <a:latin typeface="+mn-lt"/>
                <a:ea typeface="+mn-ea"/>
                <a:cs typeface="+mn-cs"/>
              </a:rPr>
              <a:t>to finding data clusters).</a:t>
            </a:r>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69</a:t>
            </a:fld>
            <a:endParaRPr lang="de-AT"/>
          </a:p>
        </p:txBody>
      </p:sp>
    </p:spTree>
    <p:extLst>
      <p:ext uri="{BB962C8B-B14F-4D97-AF65-F5344CB8AC3E}">
        <p14:creationId xmlns:p14="http://schemas.microsoft.com/office/powerpoint/2010/main" val="3373700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Changing the scheme: changing the data model or representation</a:t>
            </a:r>
          </a:p>
          <a:p>
            <a:r>
              <a:rPr lang="en-US" sz="1200" b="0" i="0" u="none" strike="noStrike" kern="1200" baseline="0" dirty="0" smtClean="0">
                <a:solidFill>
                  <a:schemeClr val="tx1"/>
                </a:solidFill>
                <a:latin typeface="+mn-lt"/>
                <a:ea typeface="+mn-ea"/>
                <a:cs typeface="+mn-cs"/>
              </a:rPr>
              <a:t>– in visualization: changing the visual mapping or visual representation (see</a:t>
            </a:r>
          </a:p>
          <a:p>
            <a:r>
              <a:rPr lang="de-DE" sz="1200" b="0" i="0" u="none" strike="noStrike" kern="1200" baseline="0" dirty="0" smtClean="0">
                <a:solidFill>
                  <a:schemeClr val="tx1"/>
                </a:solidFill>
                <a:latin typeface="+mn-lt"/>
                <a:ea typeface="+mn-ea"/>
                <a:cs typeface="+mn-cs"/>
              </a:rPr>
              <a:t>Ware [13]), and</a:t>
            </a:r>
          </a:p>
          <a:p>
            <a:r>
              <a:rPr lang="en-US" sz="1200" b="0" i="0" u="none" strike="noStrike" kern="1200" baseline="0" dirty="0" smtClean="0">
                <a:solidFill>
                  <a:schemeClr val="tx1"/>
                </a:solidFill>
                <a:latin typeface="+mn-lt"/>
                <a:ea typeface="+mn-ea"/>
                <a:cs typeface="+mn-cs"/>
              </a:rPr>
              <a:t>– in data mining: changing the data model (e.g., change from generation of rules</a:t>
            </a:r>
          </a:p>
          <a:p>
            <a:r>
              <a:rPr lang="de-DE" sz="1200" b="0" i="0" u="none" strike="noStrike" kern="1200" baseline="0" dirty="0" smtClean="0">
                <a:solidFill>
                  <a:schemeClr val="tx1"/>
                </a:solidFill>
                <a:latin typeface="+mn-lt"/>
                <a:ea typeface="+mn-ea"/>
                <a:cs typeface="+mn-cs"/>
              </a:rPr>
              <a:t>to finding data clusters).</a:t>
            </a:r>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70</a:t>
            </a:fld>
            <a:endParaRPr lang="de-AT"/>
          </a:p>
        </p:txBody>
      </p:sp>
    </p:spTree>
    <p:extLst>
      <p:ext uri="{BB962C8B-B14F-4D97-AF65-F5344CB8AC3E}">
        <p14:creationId xmlns:p14="http://schemas.microsoft.com/office/powerpoint/2010/main" val="33737008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Historically</a:t>
            </a:r>
            <a:r>
              <a:rPr lang="en-US" sz="1200" kern="1200" baseline="0" dirty="0" smtClean="0">
                <a:solidFill>
                  <a:schemeClr val="tx1"/>
                </a:solidFill>
                <a:latin typeface="+mn-lt"/>
                <a:ea typeface="+mn-ea"/>
                <a:cs typeface="+mn-cs"/>
              </a:rPr>
              <a:t> Vis oldest, many taxonomies with varying focus (high level, low level, overview </a:t>
            </a:r>
            <a:r>
              <a:rPr lang="en-US" sz="1200" kern="1200" baseline="0" dirty="0" err="1" smtClean="0">
                <a:solidFill>
                  <a:schemeClr val="tx1"/>
                </a:solidFill>
                <a:latin typeface="+mn-lt"/>
                <a:ea typeface="+mn-ea"/>
                <a:cs typeface="+mn-cs"/>
              </a:rPr>
              <a:t>etc</a:t>
            </a:r>
            <a:r>
              <a:rPr lang="en-US"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VDM, combines Vis </a:t>
            </a:r>
            <a:r>
              <a:rPr lang="en-US" sz="1200" kern="1200" baseline="0" dirty="0" err="1" smtClean="0">
                <a:solidFill>
                  <a:schemeClr val="tx1"/>
                </a:solidFill>
                <a:latin typeface="+mn-lt"/>
                <a:ea typeface="+mn-ea"/>
                <a:cs typeface="+mn-cs"/>
              </a:rPr>
              <a:t>mit</a:t>
            </a:r>
            <a:r>
              <a:rPr lang="en-US" sz="1200" kern="1200" baseline="0" dirty="0" smtClean="0">
                <a:solidFill>
                  <a:schemeClr val="tx1"/>
                </a:solidFill>
                <a:latin typeface="+mn-lt"/>
                <a:ea typeface="+mn-ea"/>
                <a:cs typeface="+mn-cs"/>
              </a:rPr>
              <a:t> Data mining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Newest are Provenance </a:t>
            </a:r>
            <a:r>
              <a:rPr lang="en-US" sz="1200" kern="1200" baseline="0" dirty="0" err="1" smtClean="0">
                <a:solidFill>
                  <a:schemeClr val="tx1"/>
                </a:solidFill>
                <a:latin typeface="+mn-lt"/>
                <a:ea typeface="+mn-ea"/>
                <a:cs typeface="+mn-cs"/>
              </a:rPr>
              <a:t>Vis+Provenance</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is only a random selection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Much more exists…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There is no unity, we need unity</a:t>
            </a: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73</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second group of questions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 who?, and where?) provide context for the interaction from interface-centered, user-centered, and technology-centered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who? question investigates how interaction differs across variation in user ability [37], user expertise [38], and user motivation [39] and relates to research on universal usability [40], user-centered design [8], computer supported cooperative work [41], and </a:t>
            </a:r>
            <a:r>
              <a:rPr lang="en-US" sz="1200" kern="1200" dirty="0" err="1" smtClean="0">
                <a:solidFill>
                  <a:schemeClr val="tx1"/>
                </a:solidFill>
                <a:latin typeface="+mn-lt"/>
                <a:ea typeface="+mn-ea"/>
                <a:cs typeface="+mn-cs"/>
              </a:rPr>
              <a:t>geocollaboration</a:t>
            </a:r>
            <a:r>
              <a:rPr lang="en-US" sz="1200" kern="1200" dirty="0" smtClean="0">
                <a:solidFill>
                  <a:schemeClr val="tx1"/>
                </a:solidFill>
                <a:latin typeface="+mn-lt"/>
                <a:ea typeface="+mn-ea"/>
                <a:cs typeface="+mn-cs"/>
              </a:rPr>
              <a:t> [42].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when? question addresses the times interaction supports work or play, connecting with research on productivity [33] and work vs. enabling interactions [34];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when? question often is a matter of how much? interface to provide, linking to discussions on flexibility vs. constraint [35] and usability vs. utility [36].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where? question examines the constraints imposed by the computing technology, including input capabilities [43], bandwidth &amp; processing power (together impacting system response time [44]), and display capabilities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how? question approaches both the process of a user interaction—or how individual interaction exchanges accrue into larger interaction strategies—as well as the process of designing interfaces that support these interactions.</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9</a:t>
            </a:fld>
            <a:endParaRPr lang="de-A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Effects and means can be understood from two perspectives. </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user’s perspective, effects and means refer to the user’s subjective perception of what is being modified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what happens to the visualization) and how this modification is achieved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by direct manipulation or done automatically by the system).</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pipeline’s perspective (i.e., in a real or conceptual system), they refer to what is affected in the pipeline (e.g., which level is modified) and how (e.g., what hardware and software mechanisms are involved).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88</a:t>
            </a:fld>
            <a:endParaRPr lang="de-A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Effects and means can be understood from two perspectives. </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user’s perspective, effects and means refer to the user’s subjective perception of what is being modified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what happens to the visualization) and how this modification is achieved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by direct manipulation or done automatically by the system).</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pipeline’s perspective (i.e., in a real or conceptual system), they refer to what is affected in the pipeline (e.g., which level is modified) and how (e.g., what hardware and software mechanisms are involved).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89</a:t>
            </a:fld>
            <a:endParaRPr lang="de-A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i="1" dirty="0" smtClean="0"/>
              <a:t>Select</a:t>
            </a:r>
            <a:r>
              <a:rPr lang="en-US" dirty="0" smtClean="0"/>
              <a:t>: marks something as interesting. </a:t>
            </a:r>
          </a:p>
          <a:p>
            <a:pPr lvl="0"/>
            <a:r>
              <a:rPr lang="en-US" i="1" dirty="0" smtClean="0"/>
              <a:t>Explore</a:t>
            </a:r>
            <a:r>
              <a:rPr lang="en-US" dirty="0" smtClean="0"/>
              <a:t>: enables users to examine a different subset of data, includes, for example, panning and direct walk. </a:t>
            </a:r>
          </a:p>
          <a:p>
            <a:pPr lvl="0"/>
            <a:r>
              <a:rPr lang="en-US" i="1" dirty="0" smtClean="0"/>
              <a:t>Reconfigure</a:t>
            </a:r>
            <a:r>
              <a:rPr lang="en-US" dirty="0" smtClean="0"/>
              <a:t>: provides users with different perspectives of the data by changing the spatial arrangement of representation. This includes sorting and rearranging columns, changing attributes assigned to x and y-axes, reducing occlusion (e.g., rotation, jitter). </a:t>
            </a:r>
          </a:p>
          <a:p>
            <a:pPr lvl="0"/>
            <a:r>
              <a:rPr lang="en-US" i="1" dirty="0" smtClean="0"/>
              <a:t>Encode</a:t>
            </a:r>
            <a:r>
              <a:rPr lang="en-US" dirty="0" smtClean="0"/>
              <a:t>: alters the fundamental visual representation of the data including visual appearance. Although there is no direct correspondence to one of the items, it entails attributes of changes in data transformations for representation and data mapping.</a:t>
            </a:r>
          </a:p>
          <a:p>
            <a:pPr lvl="0"/>
            <a:r>
              <a:rPr lang="en-US" i="1" dirty="0" smtClean="0"/>
              <a:t>Abstract/Elaborate</a:t>
            </a:r>
            <a:r>
              <a:rPr lang="en-US" dirty="0" smtClean="0"/>
              <a:t>: adjusts the level of abstraction of a data representation, e.g., details on demand, focus on data, tooltips, and zooming. </a:t>
            </a:r>
          </a:p>
          <a:p>
            <a:pPr lvl="0"/>
            <a:r>
              <a:rPr lang="en-US" i="1" dirty="0" smtClean="0"/>
              <a:t>Filter</a:t>
            </a:r>
            <a:r>
              <a:rPr lang="en-US" dirty="0" smtClean="0"/>
              <a:t>: changes the set of data items presented, e.g., dynamic queries. </a:t>
            </a:r>
          </a:p>
          <a:p>
            <a:r>
              <a:rPr lang="en-US" i="1" dirty="0" smtClean="0"/>
              <a:t>Connect</a:t>
            </a:r>
            <a:r>
              <a:rPr lang="en-US" dirty="0" smtClean="0"/>
              <a:t>: includes techniques used to a) highlight associations and b) show hidden data items that are relevant to a specific item e.g., multiple views that reveal items that are not directly shown (e.g., show children of a node in a graph). </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90</a:t>
            </a:fld>
            <a:endParaRPr lang="de-A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Effects and means can be understood from two perspectives. </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user’s perspective, effects and means refer to the user’s subjective perception of what is being modified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what happens to the visualization) and how this modification is achieved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by direct manipulation or done automatically by the system).</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pipeline’s perspective (i.e., in a real or conceptual system), they refer to what is affected in the pipeline (e.g., which level is modified) and how (e.g., what hardware and software mechanisms are involved).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92</a:t>
            </a:fld>
            <a:endParaRPr lang="de-AT"/>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Effects and means can be understood from two perspectives. </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user’s perspective, effects and means refer to the user’s subjective perception of what is being modified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what happens to the visualization) and how this modification is achieved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by direct manipulation or done automatically by the system).</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pipeline’s perspective (i.e., in a real or conceptual system), they refer to what is affected in the pipeline (e.g., which level is modified) and how (e.g., what hardware and software mechanisms are involved).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93</a:t>
            </a:fld>
            <a:endParaRPr lang="de-AT"/>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such view is in the</a:t>
            </a:r>
            <a:r>
              <a:rPr lang="en-US" baseline="0" dirty="0" smtClean="0"/>
              <a:t> work of Pike et al. </a:t>
            </a:r>
            <a:r>
              <a:rPr lang="en-US" dirty="0" smtClean="0"/>
              <a:t>As we see, the hierarchic</a:t>
            </a:r>
            <a:r>
              <a:rPr lang="en-US" baseline="0" dirty="0" smtClean="0"/>
              <a:t> nature of interaction is still present and the universe of aspects is immense. In this tutorial, we will present you with an overarching view on main aspects of interaction, </a:t>
            </a:r>
            <a:r>
              <a:rPr lang="en-US" baseline="0" dirty="0" err="1" smtClean="0"/>
              <a:t>coverin</a:t>
            </a:r>
            <a:r>
              <a:rPr lang="en-US" baseline="0" dirty="0" smtClean="0"/>
              <a:t> both human and visualization side. </a:t>
            </a: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94</a:t>
            </a:fld>
            <a:endParaRPr lang="de-AT"/>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EdgeLens</a:t>
            </a:r>
            <a:endParaRPr lang="en-US" b="1" dirty="0" smtClean="0"/>
          </a:p>
          <a:p>
            <a:r>
              <a:rPr lang="en-US" dirty="0" smtClean="0">
                <a:hlinkClick r:id="rId3"/>
              </a:rPr>
              <a:t>Nelson Wong</a:t>
            </a:r>
            <a:r>
              <a:rPr lang="en-US" dirty="0" smtClean="0"/>
              <a:t/>
            </a:r>
            <a:br>
              <a:rPr lang="en-US" dirty="0" smtClean="0"/>
            </a:br>
            <a:r>
              <a:rPr lang="en-US" dirty="0" err="1" smtClean="0">
                <a:hlinkClick r:id="rId4"/>
              </a:rPr>
              <a:t>Sheelagh</a:t>
            </a:r>
            <a:r>
              <a:rPr lang="en-US" dirty="0" smtClean="0">
                <a:hlinkClick r:id="rId4"/>
              </a:rPr>
              <a:t> </a:t>
            </a:r>
            <a:r>
              <a:rPr lang="en-US" dirty="0" err="1" smtClean="0">
                <a:hlinkClick r:id="rId4"/>
              </a:rPr>
              <a:t>Carpendale</a:t>
            </a:r>
            <a:r>
              <a:rPr lang="en-US" dirty="0" smtClean="0"/>
              <a:t> </a:t>
            </a:r>
          </a:p>
          <a:p>
            <a:r>
              <a:rPr lang="en-US" b="1" dirty="0" smtClean="0"/>
              <a:t>Managing Edge Congestion in Graphs</a:t>
            </a:r>
          </a:p>
          <a:p>
            <a:r>
              <a:rPr lang="de-DE" dirty="0" smtClean="0"/>
              <a:t>Nelson Wong, Sheelagh Carpendale and Saul Greenberg. </a:t>
            </a:r>
            <a:r>
              <a:rPr lang="de-DE" b="1" dirty="0" smtClean="0">
                <a:hlinkClick r:id="rId5"/>
              </a:rPr>
              <a:t>EdgeLens: An Interactive Method for Managing Edge Congestion in Graphs</a:t>
            </a:r>
            <a:r>
              <a:rPr lang="de-DE" dirty="0" smtClean="0"/>
              <a:t>. In </a:t>
            </a:r>
            <a:r>
              <a:rPr lang="de-DE" i="1" dirty="0" smtClean="0"/>
              <a:t>Proceedings of IEEE Symposium on Information Visualization (InfoVis 2003)</a:t>
            </a:r>
            <a:r>
              <a:rPr lang="de-DE" dirty="0" smtClean="0"/>
              <a:t>. IEEE Press, pages 51-58, 2003. </a:t>
            </a:r>
            <a:endParaRPr lang="en-US" b="1" dirty="0" smtClean="0"/>
          </a:p>
          <a:p>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97</a:t>
            </a:fld>
            <a:endParaRPr lang="de-AT"/>
          </a:p>
        </p:txBody>
      </p:sp>
    </p:spTree>
    <p:extLst>
      <p:ext uri="{BB962C8B-B14F-4D97-AF65-F5344CB8AC3E}">
        <p14:creationId xmlns:p14="http://schemas.microsoft.com/office/powerpoint/2010/main" val="19668551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Graphical histories for visualization: Supporting analysis, communication, and evaluation</a:t>
            </a:r>
            <a:endParaRPr lang="de-DE"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100</a:t>
            </a:fld>
            <a:endParaRPr lang="de-AT"/>
          </a:p>
        </p:txBody>
      </p:sp>
    </p:spTree>
    <p:extLst>
      <p:ext uri="{BB962C8B-B14F-4D97-AF65-F5344CB8AC3E}">
        <p14:creationId xmlns:p14="http://schemas.microsoft.com/office/powerpoint/2010/main" val="31402520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Effects and means can be understood from two perspectives. </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user’s perspective, effects and means refer to the user’s subjective perception of what is being modified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what happens to the visualization) and how this modification is achieved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by direct manipulation or done automatically by the system).</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pipeline’s perspective (i.e., in a real or conceptual system), they refer to what is affected in the pipeline (e.g., which level is modified) and how (e.g., what hardware and software mechanisms are involved). </a:t>
            </a: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103</a:t>
            </a:fld>
            <a:endParaRPr lang="de-AT"/>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tutorial section, we</a:t>
            </a:r>
            <a:r>
              <a:rPr lang="en-US" baseline="0" dirty="0" smtClean="0"/>
              <a:t> will focus on the first part: User Activities. We will discuss different facets of activities when interacting with visualization. The activities are </a:t>
            </a:r>
            <a:r>
              <a:rPr lang="en-US" baseline="0" dirty="0" err="1" smtClean="0"/>
              <a:t>trigerred</a:t>
            </a:r>
            <a:r>
              <a:rPr lang="en-US" baseline="0" dirty="0" smtClean="0"/>
              <a:t> by the user, who decides why, what and how, when and where he acts. This can be summarized in 6Ws of interaction, that will guide us through this talk and tutorial. </a:t>
            </a: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105</a:t>
            </a:fld>
            <a:endParaRPr lang="de-AT"/>
          </a:p>
        </p:txBody>
      </p:sp>
    </p:spTree>
    <p:extLst>
      <p:ext uri="{BB962C8B-B14F-4D97-AF65-F5344CB8AC3E}">
        <p14:creationId xmlns:p14="http://schemas.microsoft.com/office/powerpoint/2010/main" val="12434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second group of questions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 who?, and where?) provide context for the interaction from interface-centered, user-centered, and technology-centered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who? question investigates how interaction differs across variation in user ability [37], user expertise [38], and user motivation [39] and relates to research on universal usability [40], user-centered design [8], computer supported cooperative work [41], and </a:t>
            </a:r>
            <a:r>
              <a:rPr lang="en-US" sz="1200" kern="1200" dirty="0" err="1" smtClean="0">
                <a:solidFill>
                  <a:schemeClr val="tx1"/>
                </a:solidFill>
                <a:latin typeface="+mn-lt"/>
                <a:ea typeface="+mn-ea"/>
                <a:cs typeface="+mn-cs"/>
              </a:rPr>
              <a:t>geocollaboration</a:t>
            </a:r>
            <a:r>
              <a:rPr lang="en-US" sz="1200" kern="1200" dirty="0" smtClean="0">
                <a:solidFill>
                  <a:schemeClr val="tx1"/>
                </a:solidFill>
                <a:latin typeface="+mn-lt"/>
                <a:ea typeface="+mn-ea"/>
                <a:cs typeface="+mn-cs"/>
              </a:rPr>
              <a:t> [42].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when? question addresses the times interaction supports work or play, connecting with research on productivity [33] and work vs. enabling interactions [34];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when? question often is a matter of how much? interface to provide, linking to discussions on flexibility vs. constraint [35] and usability vs. utility [36].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where? question examines the constraints imposed by the computing technology, including input capabilities [43], bandwidth &amp; processing power (together impacting system response time [44]), and display capabilities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how? question approaches both the process of a user interaction—or how individual interaction exchanges accrue into larger interaction strategies—as well as the process of designing interfaces that support these interactions.</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10</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second group of questions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 who?, and where?) provide context for the interaction from interface-centered, user-centered, and technology-centered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who? question investigates how interaction differs across variation in user ability [37], user expertise [38], and user motivation [39] and relates to research on universal usability [40], user-centered design [8], computer supported cooperative work [41], and </a:t>
            </a:r>
            <a:r>
              <a:rPr lang="en-US" sz="1200" kern="1200" dirty="0" err="1" smtClean="0">
                <a:solidFill>
                  <a:schemeClr val="tx1"/>
                </a:solidFill>
                <a:latin typeface="+mn-lt"/>
                <a:ea typeface="+mn-ea"/>
                <a:cs typeface="+mn-cs"/>
              </a:rPr>
              <a:t>geocollaboration</a:t>
            </a:r>
            <a:r>
              <a:rPr lang="en-US" sz="1200" kern="1200" dirty="0" smtClean="0">
                <a:solidFill>
                  <a:schemeClr val="tx1"/>
                </a:solidFill>
                <a:latin typeface="+mn-lt"/>
                <a:ea typeface="+mn-ea"/>
                <a:cs typeface="+mn-cs"/>
              </a:rPr>
              <a:t> [42].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when? question addresses the times interaction supports work or play, connecting with research on productivity [33] and work vs. enabling interactions [34];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when? question often is a matter of how much? interface to provide, linking to discussions on flexibility vs. constraint [35] and usability vs. utility [36].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where? question examines the constraints imposed by the computing technology, including input capabilities [43], bandwidth &amp; processing power (together impacting system response time [44]), and display capabilities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how? question approaches both the process of a user interaction—or how individual interaction exchanges accrue into larger interaction strategies—as well as the process of designing interfaces that support these interactions.</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11</a:t>
            </a:fld>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talk, I will</a:t>
            </a:r>
            <a:r>
              <a:rPr lang="en-US" sz="1200" kern="1200" baseline="0" dirty="0" smtClean="0">
                <a:solidFill>
                  <a:schemeClr val="tx1"/>
                </a:solidFill>
                <a:latin typeface="+mn-lt"/>
                <a:ea typeface="+mn-ea"/>
                <a:cs typeface="+mn-cs"/>
              </a:rPr>
              <a:t> concentrate on effects and partially on means. Means will be also discussed in the second part. Context will be tackled in the third part of tutorial by </a:t>
            </a:r>
            <a:r>
              <a:rPr lang="en-US" sz="1200" kern="1200" baseline="0" dirty="0" err="1" smtClean="0">
                <a:solidFill>
                  <a:schemeClr val="tx1"/>
                </a:solidFill>
                <a:latin typeface="+mn-lt"/>
                <a:ea typeface="+mn-ea"/>
                <a:cs typeface="+mn-cs"/>
              </a:rPr>
              <a:t>Mr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Baur</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F3A073-D8C2-4133-A67E-A828A6A31404}" type="slidenum">
              <a:rPr lang="de-AT" smtClean="0"/>
              <a:pPr/>
              <a:t>12</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468560" y="692696"/>
            <a:ext cx="9951777" cy="3789178"/>
          </a:xfrm>
          <a:prstGeom prst="rect">
            <a:avLst/>
          </a:prstGeom>
          <a:solidFill>
            <a:schemeClr val="bg1">
              <a:lumMod val="95000"/>
              <a:alpha val="74118"/>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ctrTitle" hasCustomPrompt="1"/>
          </p:nvPr>
        </p:nvSpPr>
        <p:spPr>
          <a:xfrm>
            <a:off x="323528" y="1058584"/>
            <a:ext cx="7772400" cy="1470025"/>
          </a:xfrm>
        </p:spPr>
        <p:txBody>
          <a:bodyPr/>
          <a:lstStyle>
            <a:lvl1pPr algn="l">
              <a:defRPr/>
            </a:lvl1pPr>
          </a:lstStyle>
          <a:p>
            <a:r>
              <a:rPr lang="en-US" noProof="0" smtClean="0"/>
              <a:t>Talk Title</a:t>
            </a:r>
            <a:endParaRPr lang="en-US" noProof="0"/>
          </a:p>
        </p:txBody>
      </p:sp>
      <p:sp>
        <p:nvSpPr>
          <p:cNvPr id="5" name="Footer Placeholder 4"/>
          <p:cNvSpPr>
            <a:spLocks noGrp="1"/>
          </p:cNvSpPr>
          <p:nvPr>
            <p:ph type="ftr" sz="quarter" idx="11"/>
          </p:nvPr>
        </p:nvSpPr>
        <p:spPr>
          <a:xfrm>
            <a:off x="251520" y="6381328"/>
            <a:ext cx="7056784" cy="365125"/>
          </a:xfrm>
        </p:spPr>
        <p:txBody>
          <a:bodyPr/>
          <a:lstStyle/>
          <a:p>
            <a:pPr algn="l"/>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6" name="Slide Number Placeholder 5"/>
          <p:cNvSpPr>
            <a:spLocks noGrp="1"/>
          </p:cNvSpPr>
          <p:nvPr>
            <p:ph type="sldNum" sz="quarter" idx="12"/>
          </p:nvPr>
        </p:nvSpPr>
        <p:spPr/>
        <p:txBody>
          <a:bodyPr/>
          <a:lstStyle/>
          <a:p>
            <a:fld id="{30742C3F-4840-460C-ADF2-7005A7FA8881}" type="slidenum">
              <a:rPr lang="en-US" noProof="0" smtClean="0"/>
              <a:pPr/>
              <a:t>‹#›</a:t>
            </a:fld>
            <a:endParaRPr lang="en-US" noProof="0"/>
          </a:p>
        </p:txBody>
      </p:sp>
    </p:spTree>
    <p:extLst>
      <p:ext uri="{BB962C8B-B14F-4D97-AF65-F5344CB8AC3E}">
        <p14:creationId xmlns:p14="http://schemas.microsoft.com/office/powerpoint/2010/main" val="17694068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hapter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892830"/>
            <a:ext cx="7772400" cy="1362074"/>
          </a:xfrm>
        </p:spPr>
        <p:txBody>
          <a:bodyPr anchor="t"/>
          <a:lstStyle>
            <a:lvl1pPr algn="ctr">
              <a:defRPr sz="4000" b="1" cap="all">
                <a:effectLst>
                  <a:reflection blurRad="6350" stA="55000" endA="300" endPos="23000" dir="5400000" sy="-100000" algn="bl" rotWithShape="0"/>
                </a:effectLst>
              </a:defRPr>
            </a:lvl1pPr>
          </a:lstStyle>
          <a:p>
            <a:r>
              <a:rPr lang="en-US" dirty="0" smtClean="0"/>
              <a:t>Chapter Title</a:t>
            </a:r>
            <a:endParaRPr lang="en-US" dirty="0"/>
          </a:p>
        </p:txBody>
      </p:sp>
      <p:sp>
        <p:nvSpPr>
          <p:cNvPr id="3" name="Text Placeholder 2"/>
          <p:cNvSpPr>
            <a:spLocks noGrp="1"/>
          </p:cNvSpPr>
          <p:nvPr>
            <p:ph type="body" idx="1" hasCustomPrompt="1"/>
          </p:nvPr>
        </p:nvSpPr>
        <p:spPr>
          <a:xfrm>
            <a:off x="685800" y="3909053"/>
            <a:ext cx="7772400" cy="1500187"/>
          </a:xfrm>
        </p:spPr>
        <p:txBody>
          <a:bodyPr anchor="b">
            <a:normAutofit/>
          </a:bodyPr>
          <a:lstStyle>
            <a:lvl1pPr marL="0" indent="0" algn="ctr">
              <a:buNone/>
              <a:defRPr sz="3200">
                <a:solidFill>
                  <a:schemeClr val="tx1">
                    <a:tint val="75000"/>
                  </a:schemeClr>
                </a:solidFill>
                <a:effectLst>
                  <a:reflection blurRad="6350" stA="55000" endA="300" endPos="22000" dir="5400000" sy="-100000" algn="bl" rotWithShape="0"/>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Subtitle</a:t>
            </a:r>
          </a:p>
        </p:txBody>
      </p:sp>
      <p:sp>
        <p:nvSpPr>
          <p:cNvPr id="5" name="Footer Placeholder 4"/>
          <p:cNvSpPr>
            <a:spLocks noGrp="1"/>
          </p:cNvSpPr>
          <p:nvPr>
            <p:ph type="ftr" sz="quarter" idx="11"/>
          </p:nvPr>
        </p:nvSpPr>
        <p:spPr/>
        <p:txBody>
          <a:bodyPr/>
          <a:lstStyle/>
          <a:p>
            <a:pPr algn="l"/>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6" name="Slide Number Placeholder 5"/>
          <p:cNvSpPr>
            <a:spLocks noGrp="1"/>
          </p:cNvSpPr>
          <p:nvPr>
            <p:ph type="sldNum" sz="quarter" idx="12"/>
          </p:nvPr>
        </p:nvSpPr>
        <p:spPr/>
        <p:txBody>
          <a:bodyPr/>
          <a:lstStyle/>
          <a:p>
            <a:fld id="{30742C3F-4840-460C-ADF2-7005A7FA8881}" type="slidenum">
              <a:rPr lang="en-US" smtClean="0"/>
              <a:pPr/>
              <a:t>‹#›</a:t>
            </a:fld>
            <a:endParaRPr lang="en-US" dirty="0"/>
          </a:p>
        </p:txBody>
      </p:sp>
    </p:spTree>
    <p:extLst>
      <p:ext uri="{BB962C8B-B14F-4D97-AF65-F5344CB8AC3E}">
        <p14:creationId xmlns:p14="http://schemas.microsoft.com/office/powerpoint/2010/main" val="495265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6081935" cy="1362074"/>
          </a:xfrm>
        </p:spPr>
        <p:txBody>
          <a:bodyPr anchor="t"/>
          <a:lstStyle>
            <a:lvl1pPr algn="l">
              <a:defRPr sz="4000" b="1" cap="all">
                <a:effectLst>
                  <a:reflection blurRad="6350" stA="55000" endA="300" endPos="23000" dir="5400000" sy="-100000" algn="bl" rotWithShape="0"/>
                </a:effectLst>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722313" y="2906713"/>
            <a:ext cx="608193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a:t>
            </a:r>
          </a:p>
        </p:txBody>
      </p:sp>
      <p:sp>
        <p:nvSpPr>
          <p:cNvPr id="5" name="Footer Placeholder 4"/>
          <p:cNvSpPr>
            <a:spLocks noGrp="1"/>
          </p:cNvSpPr>
          <p:nvPr>
            <p:ph type="ftr" sz="quarter" idx="11"/>
          </p:nvPr>
        </p:nvSpPr>
        <p:spPr/>
        <p:txBody>
          <a:bodyPr/>
          <a:lstStyle/>
          <a:p>
            <a:pPr algn="l"/>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6" name="Slide Number Placeholder 5"/>
          <p:cNvSpPr>
            <a:spLocks noGrp="1"/>
          </p:cNvSpPr>
          <p:nvPr>
            <p:ph type="sldNum" sz="quarter" idx="12"/>
          </p:nvPr>
        </p:nvSpPr>
        <p:spPr/>
        <p:txBody>
          <a:bodyPr/>
          <a:lstStyle/>
          <a:p>
            <a:fld id="{30742C3F-4840-460C-ADF2-7005A7FA8881}" type="slidenum">
              <a:rPr lang="en-US" smtClean="0"/>
              <a:pPr/>
              <a:t>‹#›</a:t>
            </a:fld>
            <a:endParaRPr lang="en-US" dirty="0"/>
          </a:p>
        </p:txBody>
      </p:sp>
      <p:sp>
        <p:nvSpPr>
          <p:cNvPr id="7" name="Picture Placeholder 6"/>
          <p:cNvSpPr>
            <a:spLocks noGrp="1"/>
          </p:cNvSpPr>
          <p:nvPr>
            <p:ph type="pic" sz="quarter" idx="13" hasCustomPrompt="1"/>
          </p:nvPr>
        </p:nvSpPr>
        <p:spPr>
          <a:xfrm>
            <a:off x="7164388" y="3141133"/>
            <a:ext cx="1584076" cy="1920048"/>
          </a:xfrm>
          <a:effectLst>
            <a:reflection blurRad="6350" stA="50000" endA="300" endPos="55000" dir="5400000" sy="-100000" algn="bl" rotWithShape="0"/>
          </a:effectLst>
          <a:scene3d>
            <a:camera prst="isometricLeftDown"/>
            <a:lightRig rig="threePt" dir="t"/>
          </a:scene3d>
        </p:spPr>
        <p:txBody>
          <a:bodyPr/>
          <a:lstStyle>
            <a:lvl1pPr>
              <a:defRPr/>
            </a:lvl1pPr>
          </a:lstStyle>
          <a:p>
            <a:r>
              <a:rPr lang="de-AT" dirty="0" smtClean="0"/>
              <a:t>Teaser Picture</a:t>
            </a:r>
            <a:endParaRPr lang="en-US" dirty="0"/>
          </a:p>
        </p:txBody>
      </p:sp>
    </p:spTree>
    <p:extLst>
      <p:ext uri="{BB962C8B-B14F-4D97-AF65-F5344CB8AC3E}">
        <p14:creationId xmlns:p14="http://schemas.microsoft.com/office/powerpoint/2010/main" val="42902441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US" dirty="0"/>
          </a:p>
        </p:txBody>
      </p:sp>
      <p:sp>
        <p:nvSpPr>
          <p:cNvPr id="3" name="Content Placeholder 2"/>
          <p:cNvSpPr>
            <a:spLocks noGrp="1"/>
          </p:cNvSpPr>
          <p:nvPr>
            <p:ph idx="1"/>
          </p:nvPr>
        </p:nvSpPr>
        <p:spPr/>
        <p:txBody>
          <a:bodyPr/>
          <a:lstStyle>
            <a:lvl4pPr marL="622300" inden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9" name="Slide Number Placeholder 8"/>
          <p:cNvSpPr>
            <a:spLocks noGrp="1"/>
          </p:cNvSpPr>
          <p:nvPr>
            <p:ph type="sldNum" sz="quarter" idx="12"/>
          </p:nvPr>
        </p:nvSpPr>
        <p:spPr/>
        <p:txBody>
          <a:bodyPr/>
          <a:lstStyle/>
          <a:p>
            <a:fld id="{30742C3F-4840-460C-ADF2-7005A7FA8881}" type="slidenum">
              <a:rPr lang="en-US" smtClean="0"/>
              <a:pPr/>
              <a:t>‹#›</a:t>
            </a:fld>
            <a:endParaRPr lang="en-US" dirty="0"/>
          </a:p>
        </p:txBody>
      </p:sp>
    </p:spTree>
    <p:extLst>
      <p:ext uri="{BB962C8B-B14F-4D97-AF65-F5344CB8AC3E}">
        <p14:creationId xmlns:p14="http://schemas.microsoft.com/office/powerpoint/2010/main" val="15937443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7" name="Slide Number Placeholder 6"/>
          <p:cNvSpPr>
            <a:spLocks noGrp="1"/>
          </p:cNvSpPr>
          <p:nvPr>
            <p:ph type="sldNum" sz="quarter" idx="12"/>
          </p:nvPr>
        </p:nvSpPr>
        <p:spPr/>
        <p:txBody>
          <a:bodyPr/>
          <a:lstStyle/>
          <a:p>
            <a:fld id="{30742C3F-4840-460C-ADF2-7005A7FA8881}" type="slidenum">
              <a:rPr lang="en-US" smtClean="0"/>
              <a:pPr/>
              <a:t>‹#›</a:t>
            </a:fld>
            <a:endParaRPr lang="en-US" dirty="0"/>
          </a:p>
        </p:txBody>
      </p:sp>
    </p:spTree>
    <p:extLst>
      <p:ext uri="{BB962C8B-B14F-4D97-AF65-F5344CB8AC3E}">
        <p14:creationId xmlns:p14="http://schemas.microsoft.com/office/powerpoint/2010/main" val="13154694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9" name="Slide Number Placeholder 8"/>
          <p:cNvSpPr>
            <a:spLocks noGrp="1"/>
          </p:cNvSpPr>
          <p:nvPr>
            <p:ph type="sldNum" sz="quarter" idx="12"/>
          </p:nvPr>
        </p:nvSpPr>
        <p:spPr/>
        <p:txBody>
          <a:bodyPr/>
          <a:lstStyle/>
          <a:p>
            <a:fld id="{30742C3F-4840-460C-ADF2-7005A7FA8881}" type="slidenum">
              <a:rPr lang="en-US" smtClean="0"/>
              <a:pPr/>
              <a:t>‹#›</a:t>
            </a:fld>
            <a:endParaRPr lang="en-US" dirty="0"/>
          </a:p>
        </p:txBody>
      </p:sp>
    </p:spTree>
    <p:extLst>
      <p:ext uri="{BB962C8B-B14F-4D97-AF65-F5344CB8AC3E}">
        <p14:creationId xmlns:p14="http://schemas.microsoft.com/office/powerpoint/2010/main" val="5874941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b="0"/>
            </a:lvl1pPr>
          </a:lstStyle>
          <a:p>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a:t>
            </a:fld>
            <a:endParaRPr lang="en-US" dirty="0"/>
          </a:p>
        </p:txBody>
      </p:sp>
    </p:spTree>
    <p:extLst>
      <p:ext uri="{BB962C8B-B14F-4D97-AF65-F5344CB8AC3E}">
        <p14:creationId xmlns:p14="http://schemas.microsoft.com/office/powerpoint/2010/main" val="27467716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VIS Tutorial: Grooming the Hairball – H.-J. Schulz, C. Hurter</a:t>
            </a:r>
            <a:endParaRPr lang="en-US" dirty="0"/>
          </a:p>
        </p:txBody>
      </p:sp>
      <p:sp>
        <p:nvSpPr>
          <p:cNvPr id="4" name="Slide Number Placeholder 3"/>
          <p:cNvSpPr>
            <a:spLocks noGrp="1"/>
          </p:cNvSpPr>
          <p:nvPr>
            <p:ph type="sldNum" sz="quarter" idx="12"/>
          </p:nvPr>
        </p:nvSpPr>
        <p:spPr/>
        <p:txBody>
          <a:bodyPr/>
          <a:lstStyle/>
          <a:p>
            <a:fld id="{30742C3F-4840-460C-ADF2-7005A7FA8881}" type="slidenum">
              <a:rPr lang="en-US" smtClean="0"/>
              <a:pPr/>
              <a:t>‹#›</a:t>
            </a:fld>
            <a:endParaRPr lang="en-US" dirty="0"/>
          </a:p>
        </p:txBody>
      </p:sp>
    </p:spTree>
    <p:extLst>
      <p:ext uri="{BB962C8B-B14F-4D97-AF65-F5344CB8AC3E}">
        <p14:creationId xmlns:p14="http://schemas.microsoft.com/office/powerpoint/2010/main" val="4280903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p:cNvSpPr>
            <a:spLocks noGrp="1"/>
          </p:cNvSpPr>
          <p:nvPr>
            <p:ph type="ftr" sz="quarter" idx="3"/>
          </p:nvPr>
        </p:nvSpPr>
        <p:spPr>
          <a:xfrm>
            <a:off x="467544" y="6381328"/>
            <a:ext cx="6984776" cy="340149"/>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VIS </a:t>
            </a:r>
            <a:r>
              <a:rPr lang="en-US" dirty="0" err="1" smtClean="0"/>
              <a:t>Tutorial:Opening</a:t>
            </a:r>
            <a:r>
              <a:rPr lang="en-US" dirty="0" smtClean="0"/>
              <a:t>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42C3F-4840-460C-ADF2-7005A7FA8881}" type="slidenum">
              <a:rPr lang="en-US" noProof="0" smtClean="0"/>
              <a:pPr/>
              <a:t>‹#›</a:t>
            </a:fld>
            <a:endParaRPr lang="en-US" noProof="0"/>
          </a:p>
        </p:txBody>
      </p:sp>
    </p:spTree>
    <p:extLst>
      <p:ext uri="{BB962C8B-B14F-4D97-AF65-F5344CB8AC3E}">
        <p14:creationId xmlns:p14="http://schemas.microsoft.com/office/powerpoint/2010/main" val="10437456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52" r:id="rId5"/>
    <p:sldLayoutId id="2147483653" r:id="rId6"/>
    <p:sldLayoutId id="2147483654" r:id="rId7"/>
    <p:sldLayoutId id="2147483655" r:id="rId8"/>
  </p:sldLayoutIdLst>
  <p:timing>
    <p:tnLst>
      <p:par>
        <p:cTn id="1" dur="indefinite" restart="never" nodeType="tmRoot"/>
      </p:par>
    </p:tnLst>
  </p:timing>
  <p:hf hdr="0" dt="0"/>
  <p:txStyles>
    <p:titleStyle>
      <a:lvl1pPr algn="r" defTabSz="914400" rtl="0" eaLnBrk="1" latinLnBrk="0" hangingPunct="1">
        <a:spcBef>
          <a:spcPct val="0"/>
        </a:spcBef>
        <a:buNone/>
        <a:defRPr sz="4400" kern="1200">
          <a:solidFill>
            <a:schemeClr val="tx1"/>
          </a:solidFill>
          <a:latin typeface="Maiandra GD" pitchFamily="34" charset="0"/>
          <a:ea typeface="+mj-ea"/>
          <a:cs typeface="Narkisim" pitchFamily="34" charset="-79"/>
        </a:defRPr>
      </a:lvl1pPr>
    </p:titleStyle>
    <p:bodyStyle>
      <a:lvl1pPr marL="0" indent="0" algn="l" defTabSz="914400" rtl="0" eaLnBrk="1" latinLnBrk="0" hangingPunct="1">
        <a:spcBef>
          <a:spcPct val="20000"/>
        </a:spcBef>
        <a:spcAft>
          <a:spcPts val="600"/>
        </a:spcAft>
        <a:buClr>
          <a:srgbClr val="00ACDC"/>
        </a:buClr>
        <a:buFont typeface="Arial" pitchFamily="34" charset="0"/>
        <a:buNone/>
        <a:defRPr sz="3200" kern="1200">
          <a:solidFill>
            <a:schemeClr val="tx1"/>
          </a:solidFill>
          <a:latin typeface="+mn-lt"/>
          <a:ea typeface="+mn-ea"/>
          <a:cs typeface="+mn-cs"/>
        </a:defRPr>
      </a:lvl1pPr>
      <a:lvl2pPr marL="182563" indent="0" algn="l" defTabSz="360000" rtl="0" eaLnBrk="1" latinLnBrk="0" hangingPunct="1">
        <a:spcBef>
          <a:spcPct val="20000"/>
        </a:spcBef>
        <a:spcAft>
          <a:spcPts val="600"/>
        </a:spcAft>
        <a:buClr>
          <a:srgbClr val="00ACDC"/>
        </a:buClr>
        <a:buFont typeface="Arial" pitchFamily="34" charset="0"/>
        <a:buNone/>
        <a:defRPr sz="2800" kern="1200">
          <a:solidFill>
            <a:schemeClr val="tx1"/>
          </a:solidFill>
          <a:latin typeface="+mn-lt"/>
          <a:ea typeface="+mn-ea"/>
          <a:cs typeface="+mn-cs"/>
        </a:defRPr>
      </a:lvl2pPr>
      <a:lvl3pPr marL="358775" indent="0" algn="l" defTabSz="914400" rtl="0" eaLnBrk="1" latinLnBrk="0" hangingPunct="1">
        <a:spcBef>
          <a:spcPct val="20000"/>
        </a:spcBef>
        <a:spcAft>
          <a:spcPts val="600"/>
        </a:spcAft>
        <a:buClr>
          <a:srgbClr val="00ACDC"/>
        </a:buClr>
        <a:buFont typeface="Arial" pitchFamily="34" charset="0"/>
        <a:buNone/>
        <a:defRPr sz="2400" kern="1200">
          <a:solidFill>
            <a:schemeClr val="tx1"/>
          </a:solidFill>
          <a:latin typeface="+mn-lt"/>
          <a:ea typeface="+mn-ea"/>
          <a:cs typeface="+mn-cs"/>
        </a:defRPr>
      </a:lvl3pPr>
      <a:lvl4pPr marL="715963" indent="0" algn="l" defTabSz="914400" rtl="0" eaLnBrk="1" latinLnBrk="0" hangingPunct="1">
        <a:spcBef>
          <a:spcPct val="20000"/>
        </a:spcBef>
        <a:spcAft>
          <a:spcPts val="600"/>
        </a:spcAft>
        <a:buClr>
          <a:srgbClr val="00ACDC"/>
        </a:buClr>
        <a:buFont typeface="Arial" pitchFamily="34" charset="0"/>
        <a:buNone/>
        <a:defRPr sz="2000" kern="1200">
          <a:solidFill>
            <a:schemeClr val="tx1"/>
          </a:solidFill>
          <a:latin typeface="+mn-lt"/>
          <a:ea typeface="+mn-ea"/>
          <a:cs typeface="+mn-cs"/>
        </a:defRPr>
      </a:lvl4pPr>
      <a:lvl5pPr marL="898525" indent="0" algn="l" defTabSz="914400" rtl="0" eaLnBrk="1" latinLnBrk="0" hangingPunct="1">
        <a:spcBef>
          <a:spcPct val="20000"/>
        </a:spcBef>
        <a:spcAft>
          <a:spcPts val="600"/>
        </a:spcAft>
        <a:buClr>
          <a:srgbClr val="00ACDC"/>
        </a:buClr>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hyperlink" Target="videos/part1/nodetrix.flv" TargetMode="Externa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cs/HCS2013/googlemaps/googlemaps.avi"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hyperlink" Target="../hcs/HCS2013/googlemaps/googlemaps.avi"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hyperlink" Target="videos/part1/Topology-Aware%20Navigation%20in%20Large%20Networks.flv"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videos/part1/videoNod2.avi"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2.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836712"/>
            <a:ext cx="7772400" cy="1470025"/>
          </a:xfrm>
        </p:spPr>
        <p:txBody>
          <a:bodyPr>
            <a:normAutofit/>
          </a:bodyPr>
          <a:lstStyle/>
          <a:p>
            <a:r>
              <a:rPr lang="en-US" dirty="0" smtClean="0"/>
              <a:t>Opening the Black Box of Interaction in Visualization</a:t>
            </a:r>
            <a:endParaRPr lang="en-US" dirty="0"/>
          </a:p>
        </p:txBody>
      </p:sp>
      <p:sp>
        <p:nvSpPr>
          <p:cNvPr id="4" name="Text Placeholder 12"/>
          <p:cNvSpPr txBox="1">
            <a:spLocks/>
          </p:cNvSpPr>
          <p:nvPr/>
        </p:nvSpPr>
        <p:spPr>
          <a:xfrm>
            <a:off x="107504" y="2703072"/>
            <a:ext cx="9036496" cy="648072"/>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rgbClr val="00ACDC"/>
              </a:buClr>
              <a:buSzTx/>
              <a:buFont typeface="Arial" pitchFamily="34" charset="0"/>
              <a:buNone/>
              <a:tabLst/>
              <a:defRPr sz="3200" kern="1200">
                <a:solidFill>
                  <a:schemeClr val="tx1"/>
                </a:solidFill>
                <a:latin typeface="+mn-lt"/>
                <a:ea typeface="+mn-ea"/>
                <a:cs typeface="+mn-cs"/>
              </a:defRPr>
            </a:lvl1pPr>
            <a:lvl2pPr marL="182563" indent="0" algn="l" defTabSz="360000" rtl="0" eaLnBrk="1" latinLnBrk="0" hangingPunct="1">
              <a:spcBef>
                <a:spcPct val="20000"/>
              </a:spcBef>
              <a:buClr>
                <a:srgbClr val="00ACDC"/>
              </a:buClr>
              <a:buFont typeface="Arial" pitchFamily="34" charset="0"/>
              <a:buNone/>
              <a:defRPr sz="2800" kern="1200">
                <a:solidFill>
                  <a:schemeClr val="tx1"/>
                </a:solidFill>
                <a:latin typeface="+mn-lt"/>
                <a:ea typeface="+mn-ea"/>
                <a:cs typeface="+mn-cs"/>
              </a:defRPr>
            </a:lvl2pPr>
            <a:lvl3pPr marL="358775" indent="0" algn="l" defTabSz="914400" rtl="0" eaLnBrk="1" latinLnBrk="0" hangingPunct="1">
              <a:spcBef>
                <a:spcPct val="20000"/>
              </a:spcBef>
              <a:buClr>
                <a:srgbClr val="00ACDC"/>
              </a:buClr>
              <a:buFont typeface="Arial" pitchFamily="34" charset="0"/>
              <a:buNone/>
              <a:defRPr sz="2400" kern="1200">
                <a:solidFill>
                  <a:schemeClr val="tx1"/>
                </a:solidFill>
                <a:latin typeface="+mn-lt"/>
                <a:ea typeface="+mn-ea"/>
                <a:cs typeface="+mn-cs"/>
              </a:defRPr>
            </a:lvl3pPr>
            <a:lvl4pPr marL="715963" indent="0" algn="l" defTabSz="914400" rtl="0" eaLnBrk="1" latinLnBrk="0" hangingPunct="1">
              <a:spcBef>
                <a:spcPct val="20000"/>
              </a:spcBef>
              <a:buClr>
                <a:srgbClr val="00ACDC"/>
              </a:buClr>
              <a:buFont typeface="Arial" pitchFamily="34" charset="0"/>
              <a:buNone/>
              <a:defRPr sz="2000" kern="1200">
                <a:solidFill>
                  <a:schemeClr val="tx1"/>
                </a:solidFill>
                <a:latin typeface="+mn-lt"/>
                <a:ea typeface="+mn-ea"/>
                <a:cs typeface="+mn-cs"/>
              </a:defRPr>
            </a:lvl4pPr>
            <a:lvl5pPr marL="898525" indent="0" algn="l" defTabSz="914400" rtl="0" eaLnBrk="1" latinLnBrk="0" hangingPunct="1">
              <a:spcBef>
                <a:spcPct val="20000"/>
              </a:spcBef>
              <a:buClr>
                <a:srgbClr val="00ACDC"/>
              </a:buClr>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Hans-Jörg Schulz</a:t>
            </a:r>
            <a:r>
              <a:rPr lang="en-US" sz="2800" baseline="30000" dirty="0" smtClean="0"/>
              <a:t>1</a:t>
            </a:r>
            <a:r>
              <a:rPr lang="en-US" sz="2800" dirty="0" smtClean="0"/>
              <a:t>, Tatiana v. Landesberger</a:t>
            </a:r>
            <a:r>
              <a:rPr lang="en-US" sz="2800" baseline="30000" dirty="0" smtClean="0"/>
              <a:t>2</a:t>
            </a:r>
            <a:r>
              <a:rPr lang="en-US" sz="2800" dirty="0" smtClean="0"/>
              <a:t>, </a:t>
            </a:r>
            <a:r>
              <a:rPr lang="en-US" sz="2800" dirty="0" err="1" smtClean="0"/>
              <a:t>Dominikus</a:t>
            </a:r>
            <a:r>
              <a:rPr lang="en-US" sz="2800" dirty="0" smtClean="0"/>
              <a:t> Baur</a:t>
            </a:r>
            <a:r>
              <a:rPr lang="en-US" sz="2800" baseline="30000" dirty="0" smtClean="0"/>
              <a:t>3</a:t>
            </a:r>
            <a:endParaRPr lang="en-US" baseline="30000" dirty="0"/>
          </a:p>
        </p:txBody>
      </p:sp>
      <p:sp>
        <p:nvSpPr>
          <p:cNvPr id="5" name="TextBox 4"/>
          <p:cNvSpPr txBox="1"/>
          <p:nvPr/>
        </p:nvSpPr>
        <p:spPr>
          <a:xfrm>
            <a:off x="1907704" y="5799416"/>
            <a:ext cx="4015202" cy="923330"/>
          </a:xfrm>
          <a:prstGeom prst="rect">
            <a:avLst/>
          </a:prstGeom>
          <a:noFill/>
        </p:spPr>
        <p:txBody>
          <a:bodyPr wrap="none" rtlCol="0">
            <a:spAutoFit/>
          </a:bodyPr>
          <a:lstStyle/>
          <a:p>
            <a:pPr marL="457200" indent="-457200">
              <a:buFont typeface="+mj-lt"/>
              <a:buAutoNum type="arabicPeriod"/>
              <a:tabLst>
                <a:tab pos="182563" algn="l"/>
              </a:tabLst>
            </a:pPr>
            <a:r>
              <a:rPr lang="en-US" baseline="0" dirty="0" err="1" smtClean="0"/>
              <a:t>Fraunhofer</a:t>
            </a:r>
            <a:r>
              <a:rPr lang="en-US" baseline="0" dirty="0" smtClean="0"/>
              <a:t> IGD, Rostock, Germany </a:t>
            </a:r>
          </a:p>
          <a:p>
            <a:pPr marL="457200" indent="-457200">
              <a:buFont typeface="+mj-lt"/>
              <a:buAutoNum type="arabicPeriod"/>
              <a:tabLst>
                <a:tab pos="182563" algn="l"/>
              </a:tabLst>
            </a:pPr>
            <a:r>
              <a:rPr lang="de-DE" dirty="0" smtClean="0"/>
              <a:t>TU Darmstadt, Darmstadt, Germany</a:t>
            </a:r>
          </a:p>
          <a:p>
            <a:pPr marL="457200" indent="-457200">
              <a:buFont typeface="+mj-lt"/>
              <a:buAutoNum type="arabicPeriod"/>
              <a:tabLst>
                <a:tab pos="182563" algn="l"/>
              </a:tabLst>
            </a:pPr>
            <a:r>
              <a:rPr lang="de-DE" baseline="0" dirty="0" smtClean="0"/>
              <a:t>Dominikus</a:t>
            </a:r>
            <a:r>
              <a:rPr lang="de-DE" dirty="0" smtClean="0"/>
              <a:t> Baur </a:t>
            </a:r>
            <a:r>
              <a:rPr lang="de-DE" dirty="0" err="1" smtClean="0"/>
              <a:t>Interfacery</a:t>
            </a:r>
            <a:endParaRPr lang="en-US" baseline="0" dirty="0"/>
          </a:p>
        </p:txBody>
      </p:sp>
      <p:sp>
        <p:nvSpPr>
          <p:cNvPr id="6" name="Text Placeholder 12"/>
          <p:cNvSpPr txBox="1">
            <a:spLocks/>
          </p:cNvSpPr>
          <p:nvPr/>
        </p:nvSpPr>
        <p:spPr>
          <a:xfrm>
            <a:off x="179512" y="3351144"/>
            <a:ext cx="8064822" cy="648072"/>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rgbClr val="00ACDC"/>
              </a:buClr>
              <a:buSzTx/>
              <a:buFont typeface="Arial" pitchFamily="34" charset="0"/>
              <a:buNone/>
              <a:tabLst/>
              <a:defRPr sz="3200" kern="1200">
                <a:solidFill>
                  <a:schemeClr val="tx1"/>
                </a:solidFill>
                <a:latin typeface="+mn-lt"/>
                <a:ea typeface="+mn-ea"/>
                <a:cs typeface="+mn-cs"/>
              </a:defRPr>
            </a:lvl1pPr>
            <a:lvl2pPr marL="182563" indent="0" algn="l" defTabSz="360000" rtl="0" eaLnBrk="1" latinLnBrk="0" hangingPunct="1">
              <a:spcBef>
                <a:spcPct val="20000"/>
              </a:spcBef>
              <a:buClr>
                <a:srgbClr val="00ACDC"/>
              </a:buClr>
              <a:buFont typeface="Arial" pitchFamily="34" charset="0"/>
              <a:buNone/>
              <a:defRPr sz="2800" kern="1200">
                <a:solidFill>
                  <a:schemeClr val="tx1"/>
                </a:solidFill>
                <a:latin typeface="+mn-lt"/>
                <a:ea typeface="+mn-ea"/>
                <a:cs typeface="+mn-cs"/>
              </a:defRPr>
            </a:lvl2pPr>
            <a:lvl3pPr marL="358775" indent="0" algn="l" defTabSz="914400" rtl="0" eaLnBrk="1" latinLnBrk="0" hangingPunct="1">
              <a:spcBef>
                <a:spcPct val="20000"/>
              </a:spcBef>
              <a:buClr>
                <a:srgbClr val="00ACDC"/>
              </a:buClr>
              <a:buFont typeface="Arial" pitchFamily="34" charset="0"/>
              <a:buNone/>
              <a:defRPr sz="2400" kern="1200">
                <a:solidFill>
                  <a:schemeClr val="tx1"/>
                </a:solidFill>
                <a:latin typeface="+mn-lt"/>
                <a:ea typeface="+mn-ea"/>
                <a:cs typeface="+mn-cs"/>
              </a:defRPr>
            </a:lvl3pPr>
            <a:lvl4pPr marL="715963" indent="0" algn="l" defTabSz="914400" rtl="0" eaLnBrk="1" latinLnBrk="0" hangingPunct="1">
              <a:spcBef>
                <a:spcPct val="20000"/>
              </a:spcBef>
              <a:buClr>
                <a:srgbClr val="00ACDC"/>
              </a:buClr>
              <a:buFont typeface="Arial" pitchFamily="34" charset="0"/>
              <a:buNone/>
              <a:defRPr sz="2000" kern="1200">
                <a:solidFill>
                  <a:schemeClr val="tx1"/>
                </a:solidFill>
                <a:latin typeface="+mn-lt"/>
                <a:ea typeface="+mn-ea"/>
                <a:cs typeface="+mn-cs"/>
              </a:defRPr>
            </a:lvl4pPr>
            <a:lvl5pPr marL="898525" indent="0" algn="l" defTabSz="914400" rtl="0" eaLnBrk="1" latinLnBrk="0" hangingPunct="1">
              <a:spcBef>
                <a:spcPct val="20000"/>
              </a:spcBef>
              <a:buClr>
                <a:srgbClr val="00ACDC"/>
              </a:buClr>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accent1"/>
                </a:solidFill>
              </a:rPr>
              <a:t>VIS Tutorial 2014</a:t>
            </a:r>
            <a:endParaRPr lang="en-US" dirty="0"/>
          </a:p>
        </p:txBody>
      </p:sp>
      <p:pic>
        <p:nvPicPr>
          <p:cNvPr id="3" name="Picture 2" descr="https://upload.wikimedia.org/wikipedia/de/thumb/archive/2/24/20131029181216%21TU_Darmstadt_Logo.svg/500px-TU_Darmstadt_Logo.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3225" y="4365104"/>
            <a:ext cx="3168352" cy="12990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59715" y="4725144"/>
            <a:ext cx="645091" cy="640982"/>
          </a:xfrm>
          <a:prstGeom prst="rect">
            <a:avLst/>
          </a:prstGeom>
        </p:spPr>
      </p:pic>
      <p:sp>
        <p:nvSpPr>
          <p:cNvPr id="9" name="TextBox 8"/>
          <p:cNvSpPr txBox="1"/>
          <p:nvPr/>
        </p:nvSpPr>
        <p:spPr>
          <a:xfrm>
            <a:off x="6205301" y="4751887"/>
            <a:ext cx="3119227" cy="584775"/>
          </a:xfrm>
          <a:prstGeom prst="rect">
            <a:avLst/>
          </a:prstGeom>
          <a:noFill/>
        </p:spPr>
        <p:txBody>
          <a:bodyPr wrap="square" rtlCol="0">
            <a:spAutoFit/>
          </a:bodyPr>
          <a:lstStyle/>
          <a:p>
            <a:r>
              <a:rPr lang="de-DE" sz="3200" dirty="0" smtClean="0"/>
              <a:t>D       .MINIK.US</a:t>
            </a:r>
            <a:endParaRPr lang="en-US" sz="3200" dirty="0"/>
          </a:p>
        </p:txBody>
      </p:sp>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64" y="4625174"/>
            <a:ext cx="3060192" cy="838200"/>
          </a:xfrm>
          <a:prstGeom prst="rect">
            <a:avLst/>
          </a:prstGeom>
        </p:spPr>
      </p:pic>
    </p:spTree>
    <p:extLst>
      <p:ext uri="{BB962C8B-B14F-4D97-AF65-F5344CB8AC3E}">
        <p14:creationId xmlns:p14="http://schemas.microsoft.com/office/powerpoint/2010/main" val="1568518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6Ws of Interaction</a:t>
            </a:r>
            <a:endParaRPr lang="en-US" dirty="0"/>
          </a:p>
        </p:txBody>
      </p:sp>
      <p:sp>
        <p:nvSpPr>
          <p:cNvPr id="3" name="Footer Placeholder 2"/>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4" name="Slide Number Placeholder 3"/>
          <p:cNvSpPr>
            <a:spLocks noGrp="1"/>
          </p:cNvSpPr>
          <p:nvPr>
            <p:ph type="sldNum" sz="quarter" idx="12"/>
          </p:nvPr>
        </p:nvSpPr>
        <p:spPr/>
        <p:txBody>
          <a:bodyPr/>
          <a:lstStyle/>
          <a:p>
            <a:fld id="{30742C3F-4840-460C-ADF2-7005A7FA8881}" type="slidenum">
              <a:rPr lang="en-US" smtClean="0"/>
              <a:pPr/>
              <a:t>10</a:t>
            </a:fld>
            <a:endParaRPr lang="en-US" dirty="0"/>
          </a:p>
        </p:txBody>
      </p:sp>
      <p:sp>
        <p:nvSpPr>
          <p:cNvPr id="5" name="Content Placeholder 2"/>
          <p:cNvSpPr txBox="1">
            <a:spLocks/>
          </p:cNvSpPr>
          <p:nvPr/>
        </p:nvSpPr>
        <p:spPr>
          <a:xfrm>
            <a:off x="457200" y="1600201"/>
            <a:ext cx="8229600" cy="4861846"/>
          </a:xfrm>
          <a:prstGeom prst="rect">
            <a:avLst/>
          </a:prstGeom>
        </p:spPr>
        <p:txBody>
          <a:bodyPr>
            <a:normAutofit fontScale="55000" lnSpcReduction="20000"/>
          </a:bodyPr>
          <a:lstStyle/>
          <a:p>
            <a:pPr>
              <a:spcBef>
                <a:spcPct val="20000"/>
              </a:spcBef>
              <a:spcAft>
                <a:spcPts val="600"/>
              </a:spcAft>
              <a:buClr>
                <a:srgbClr val="00ACDC"/>
              </a:buClr>
            </a:pPr>
            <a:r>
              <a:rPr kumimoji="0" lang="en-US" sz="44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HY </a:t>
            </a:r>
            <a:r>
              <a:rPr kumimoji="0" lang="en-US" sz="3200" i="0" u="none" strike="noStrike" kern="1200" cap="none" spc="0" normalizeH="0" baseline="0" noProof="0" dirty="0" smtClean="0">
                <a:ln>
                  <a:noFill/>
                </a:ln>
                <a:solidFill>
                  <a:schemeClr val="tx1"/>
                </a:solidFill>
                <a:effectLst/>
                <a:uLnTx/>
                <a:uFillTx/>
                <a:latin typeface="+mn-lt"/>
                <a:ea typeface="+mn-ea"/>
                <a:cs typeface="+mn-cs"/>
              </a:rPr>
              <a:t>do we interact?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i="0" u="none" strike="noStrike" kern="1200" cap="none" spc="0" normalizeH="0" baseline="0" noProof="0" dirty="0" smtClean="0">
                <a:ln>
                  <a:noFill/>
                </a:ln>
                <a:solidFill>
                  <a:schemeClr val="tx1"/>
                </a:solidFill>
                <a:effectLst/>
                <a:uLnTx/>
                <a:uFillTx/>
                <a:latin typeface="+mn-lt"/>
                <a:ea typeface="+mn-ea"/>
                <a:cs typeface="+mn-cs"/>
              </a:rPr>
              <a:t>What is the goal?</a:t>
            </a:r>
          </a:p>
          <a:p>
            <a:pPr lvl="0">
              <a:spcBef>
                <a:spcPct val="20000"/>
              </a:spcBef>
              <a:spcAft>
                <a:spcPts val="600"/>
              </a:spcAft>
              <a:buClr>
                <a:srgbClr val="00ACDC"/>
              </a:buClr>
              <a:defRPr/>
            </a:pPr>
            <a:r>
              <a:rPr lang="en-US" sz="4400" b="1" dirty="0" smtClean="0"/>
              <a:t>W</a:t>
            </a:r>
            <a:r>
              <a:rPr lang="en-US" sz="3200" b="1" dirty="0" smtClean="0"/>
              <a:t>HAT </a:t>
            </a:r>
            <a:r>
              <a:rPr lang="en-US" sz="3200" dirty="0" smtClean="0"/>
              <a:t>is the purpose?</a:t>
            </a:r>
          </a:p>
          <a:p>
            <a:pPr lvl="0">
              <a:spcBef>
                <a:spcPct val="20000"/>
              </a:spcBef>
              <a:spcAft>
                <a:spcPts val="600"/>
              </a:spcAft>
              <a:buClr>
                <a:srgbClr val="00ACDC"/>
              </a:buClr>
              <a:defRPr/>
            </a:pPr>
            <a:r>
              <a:rPr lang="en-US" sz="3200" b="1" dirty="0" smtClean="0"/>
              <a:t>	</a:t>
            </a:r>
            <a:r>
              <a:rPr lang="en-US" sz="3200" dirty="0" smtClean="0"/>
              <a:t>What</a:t>
            </a:r>
            <a:r>
              <a:rPr lang="en-US" sz="3200" dirty="0" smtClean="0">
                <a:sym typeface="Wingdings" pitchFamily="2" charset="2"/>
              </a:rPr>
              <a:t> is the intended effect of interaction?</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a:t>
            </a:r>
            <a:r>
              <a:rPr kumimoji="0" lang="en-US" sz="44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i="0" u="none" strike="noStrike" kern="1200" cap="none" spc="0" normalizeH="0" baseline="0" noProof="0" dirty="0" smtClean="0">
                <a:ln>
                  <a:noFill/>
                </a:ln>
                <a:solidFill>
                  <a:schemeClr val="tx1"/>
                </a:solidFill>
                <a:effectLst/>
                <a:uLnTx/>
                <a:uFillTx/>
                <a:latin typeface="+mn-lt"/>
                <a:ea typeface="+mn-ea"/>
                <a:cs typeface="+mn-cs"/>
              </a:rPr>
              <a:t>do</a:t>
            </a:r>
            <a:r>
              <a:rPr kumimoji="0" lang="en-US" sz="3200" i="0" u="none" strike="noStrike" kern="1200" cap="none" spc="0" normalizeH="0" noProof="0" dirty="0" smtClean="0">
                <a:ln>
                  <a:noFill/>
                </a:ln>
                <a:solidFill>
                  <a:schemeClr val="tx1"/>
                </a:solidFill>
                <a:effectLst/>
                <a:uLnTx/>
                <a:uFillTx/>
                <a:latin typeface="+mn-lt"/>
                <a:ea typeface="+mn-ea"/>
                <a:cs typeface="+mn-cs"/>
              </a:rPr>
              <a:t> we interact</a:t>
            </a:r>
            <a:r>
              <a:rPr lang="en-US" sz="3200" dirty="0" smtClean="0"/>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Which means do we use/have at disposal?</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44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interacts?</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Who are the users interacting? What is their background?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38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HEN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do we interact?</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When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is</a:t>
            </a:r>
            <a:r>
              <a:rPr kumimoji="0" lang="en-US" sz="3200" b="0" i="0" u="none" strike="noStrike" kern="1200" cap="none" spc="0" normalizeH="0" noProof="0" dirty="0" smtClean="0">
                <a:ln>
                  <a:noFill/>
                </a:ln>
                <a:solidFill>
                  <a:schemeClr val="tx1"/>
                </a:solidFill>
                <a:effectLst/>
                <a:uLnTx/>
                <a:uFillTx/>
                <a:latin typeface="+mn-lt"/>
                <a:ea typeface="+mn-ea"/>
                <a:cs typeface="+mn-cs"/>
              </a:rPr>
              <a:t> interaction needed?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38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HERE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interaction </a:t>
            </a:r>
            <a:r>
              <a:rPr lang="en-US" sz="3200" dirty="0" smtClean="0"/>
              <a:t>used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Where</a:t>
            </a:r>
            <a:r>
              <a:rPr lang="en-US" sz="3200" noProof="0" dirty="0" smtClean="0"/>
              <a:t> 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sers interact?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7452320" y="4365104"/>
            <a:ext cx="1691680" cy="830997"/>
          </a:xfrm>
          <a:prstGeom prst="rect">
            <a:avLst/>
          </a:prstGeom>
          <a:noFill/>
        </p:spPr>
        <p:txBody>
          <a:bodyPr wrap="square" rtlCol="0">
            <a:spAutoFit/>
          </a:bodyPr>
          <a:lstStyle/>
          <a:p>
            <a:r>
              <a:rPr lang="en-US" sz="2400" dirty="0" smtClean="0">
                <a:solidFill>
                  <a:schemeClr val="accent6">
                    <a:lumMod val="75000"/>
                  </a:schemeClr>
                </a:solidFill>
              </a:rPr>
              <a:t>Context of interaction</a:t>
            </a:r>
            <a:endParaRPr lang="en-US" sz="2400" dirty="0">
              <a:solidFill>
                <a:schemeClr val="accent6">
                  <a:lumMod val="75000"/>
                </a:schemeClr>
              </a:solidFill>
            </a:endParaRPr>
          </a:p>
        </p:txBody>
      </p:sp>
      <p:sp>
        <p:nvSpPr>
          <p:cNvPr id="11" name="TextBox 10"/>
          <p:cNvSpPr txBox="1"/>
          <p:nvPr/>
        </p:nvSpPr>
        <p:spPr>
          <a:xfrm>
            <a:off x="7452320" y="2276872"/>
            <a:ext cx="1691680" cy="830997"/>
          </a:xfrm>
          <a:prstGeom prst="rect">
            <a:avLst/>
          </a:prstGeom>
          <a:noFill/>
        </p:spPr>
        <p:txBody>
          <a:bodyPr wrap="square" rtlCol="0">
            <a:spAutoFit/>
          </a:bodyPr>
          <a:lstStyle/>
          <a:p>
            <a:r>
              <a:rPr lang="en-US" sz="2400" dirty="0" smtClean="0">
                <a:solidFill>
                  <a:srgbClr val="00A950"/>
                </a:solidFill>
              </a:rPr>
              <a:t>Effects and means</a:t>
            </a:r>
            <a:endParaRPr lang="en-US" sz="2400" dirty="0">
              <a:solidFill>
                <a:srgbClr val="00A950"/>
              </a:solidFill>
            </a:endParaRPr>
          </a:p>
        </p:txBody>
      </p:sp>
      <p:sp>
        <p:nvSpPr>
          <p:cNvPr id="12" name="Rectangle 11"/>
          <p:cNvSpPr/>
          <p:nvPr/>
        </p:nvSpPr>
        <p:spPr>
          <a:xfrm>
            <a:off x="481186" y="1594099"/>
            <a:ext cx="6552728" cy="2308611"/>
          </a:xfrm>
          <a:prstGeom prst="rect">
            <a:avLst/>
          </a:prstGeom>
          <a:ln w="28575">
            <a:solidFill>
              <a:srgbClr val="00A9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C000"/>
              </a:solidFill>
            </a:endParaRPr>
          </a:p>
        </p:txBody>
      </p:sp>
      <p:sp>
        <p:nvSpPr>
          <p:cNvPr id="13" name="Rectangle 12"/>
          <p:cNvSpPr/>
          <p:nvPr/>
        </p:nvSpPr>
        <p:spPr>
          <a:xfrm>
            <a:off x="6804248" y="3861047"/>
            <a:ext cx="263302" cy="2273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p:cNvSpPr/>
          <p:nvPr/>
        </p:nvSpPr>
        <p:spPr>
          <a:xfrm>
            <a:off x="6876256" y="3861047"/>
            <a:ext cx="432048" cy="2308612"/>
          </a:xfrm>
          <a:prstGeom prst="rightBrace">
            <a:avLst/>
          </a:prstGeom>
          <a:solidFill>
            <a:schemeClr val="bg1"/>
          </a:solidFill>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C000"/>
              </a:solidFill>
            </a:endParaRPr>
          </a:p>
        </p:txBody>
      </p:sp>
      <p:sp>
        <p:nvSpPr>
          <p:cNvPr id="14" name="TextBox 13"/>
          <p:cNvSpPr txBox="1"/>
          <p:nvPr/>
        </p:nvSpPr>
        <p:spPr>
          <a:xfrm>
            <a:off x="7164288" y="5661248"/>
            <a:ext cx="1979712" cy="830997"/>
          </a:xfrm>
          <a:prstGeom prst="rect">
            <a:avLst/>
          </a:prstGeom>
          <a:noFill/>
        </p:spPr>
        <p:txBody>
          <a:bodyPr wrap="square" rtlCol="0">
            <a:spAutoFit/>
          </a:bodyPr>
          <a:lstStyle/>
          <a:p>
            <a:r>
              <a:rPr lang="en-US" sz="1600" dirty="0" smtClean="0"/>
              <a:t>[adapted &amp; merged </a:t>
            </a:r>
            <a:br>
              <a:rPr lang="en-US" sz="1600" dirty="0" smtClean="0"/>
            </a:br>
            <a:r>
              <a:rPr lang="en-US" sz="1600" dirty="0" smtClean="0"/>
              <a:t>Roth13, Jansen et al 13]</a:t>
            </a:r>
            <a:endParaRPr lang="en-US" sz="1600" dirty="0"/>
          </a:p>
        </p:txBody>
      </p:sp>
      <p:sp>
        <p:nvSpPr>
          <p:cNvPr id="10" name="Right Brace 9"/>
          <p:cNvSpPr/>
          <p:nvPr/>
        </p:nvSpPr>
        <p:spPr>
          <a:xfrm>
            <a:off x="6986153" y="1600201"/>
            <a:ext cx="432048" cy="2260847"/>
          </a:xfrm>
          <a:prstGeom prst="rightBrace">
            <a:avLst/>
          </a:prstGeom>
          <a:solidFill>
            <a:schemeClr val="bg1"/>
          </a:solidFill>
          <a:ln w="28575">
            <a:solidFill>
              <a:srgbClr val="00A9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1">
                  <a:lumMod val="75000"/>
                </a:schemeClr>
              </a:solidFill>
            </a:endParaRPr>
          </a:p>
        </p:txBody>
      </p:sp>
    </p:spTree>
    <p:extLst>
      <p:ext uri="{BB962C8B-B14F-4D97-AF65-F5344CB8AC3E}">
        <p14:creationId xmlns:p14="http://schemas.microsoft.com/office/powerpoint/2010/main" val="14268125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support</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100</a:t>
            </a:fld>
            <a:endParaRPr lang="en-US" dirty="0"/>
          </a:p>
        </p:txBody>
      </p:sp>
      <p:cxnSp>
        <p:nvCxnSpPr>
          <p:cNvPr id="6" name="Straight Arrow Connector 5"/>
          <p:cNvCxnSpPr/>
          <p:nvPr/>
        </p:nvCxnSpPr>
        <p:spPr>
          <a:xfrm>
            <a:off x="1331640" y="4797152"/>
            <a:ext cx="66247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3608" y="4869160"/>
            <a:ext cx="1584176" cy="461665"/>
          </a:xfrm>
          <a:prstGeom prst="rect">
            <a:avLst/>
          </a:prstGeom>
          <a:noFill/>
        </p:spPr>
        <p:txBody>
          <a:bodyPr wrap="square" rtlCol="0">
            <a:spAutoFit/>
          </a:bodyPr>
          <a:lstStyle/>
          <a:p>
            <a:r>
              <a:rPr lang="en-US" sz="2400" dirty="0" smtClean="0"/>
              <a:t>“manual”</a:t>
            </a:r>
            <a:endParaRPr lang="de-DE" sz="2400" dirty="0"/>
          </a:p>
        </p:txBody>
      </p:sp>
      <p:sp>
        <p:nvSpPr>
          <p:cNvPr id="8" name="Rectangle 7"/>
          <p:cNvSpPr/>
          <p:nvPr/>
        </p:nvSpPr>
        <p:spPr>
          <a:xfrm>
            <a:off x="2555776" y="4005064"/>
            <a:ext cx="1502206" cy="400110"/>
          </a:xfrm>
          <a:prstGeom prst="rect">
            <a:avLst/>
          </a:prstGeom>
        </p:spPr>
        <p:txBody>
          <a:bodyPr wrap="none">
            <a:spAutoFit/>
          </a:bodyPr>
          <a:lstStyle/>
          <a:p>
            <a:r>
              <a:rPr lang="en-US" sz="2000" dirty="0" smtClean="0">
                <a:solidFill>
                  <a:srgbClr val="00ACDC"/>
                </a:solidFill>
              </a:rPr>
              <a:t>“supported”</a:t>
            </a:r>
            <a:endParaRPr lang="de-DE" sz="2000" dirty="0">
              <a:solidFill>
                <a:srgbClr val="00ACDC"/>
              </a:solidFill>
            </a:endParaRPr>
          </a:p>
        </p:txBody>
      </p:sp>
      <p:sp>
        <p:nvSpPr>
          <p:cNvPr id="9" name="Rectangle 8"/>
          <p:cNvSpPr/>
          <p:nvPr/>
        </p:nvSpPr>
        <p:spPr>
          <a:xfrm>
            <a:off x="5935851" y="3870309"/>
            <a:ext cx="1028102" cy="400110"/>
          </a:xfrm>
          <a:prstGeom prst="rect">
            <a:avLst/>
          </a:prstGeom>
        </p:spPr>
        <p:txBody>
          <a:bodyPr wrap="none">
            <a:spAutoFit/>
          </a:bodyPr>
          <a:lstStyle/>
          <a:p>
            <a:r>
              <a:rPr lang="en-US" sz="2000" b="1" dirty="0" smtClean="0">
                <a:solidFill>
                  <a:srgbClr val="00ACDC"/>
                </a:solidFill>
              </a:rPr>
              <a:t>“smart”</a:t>
            </a:r>
            <a:endParaRPr lang="de-DE" sz="2000" b="1" dirty="0">
              <a:solidFill>
                <a:srgbClr val="00ACDC"/>
              </a:solidFill>
            </a:endParaRPr>
          </a:p>
        </p:txBody>
      </p:sp>
      <p:sp>
        <p:nvSpPr>
          <p:cNvPr id="11" name="Rectangle 10"/>
          <p:cNvSpPr/>
          <p:nvPr/>
        </p:nvSpPr>
        <p:spPr>
          <a:xfrm>
            <a:off x="3923928" y="3284984"/>
            <a:ext cx="1359668" cy="369332"/>
          </a:xfrm>
          <a:prstGeom prst="rect">
            <a:avLst/>
          </a:prstGeom>
        </p:spPr>
        <p:txBody>
          <a:bodyPr wrap="none">
            <a:spAutoFit/>
          </a:bodyPr>
          <a:lstStyle/>
          <a:p>
            <a:r>
              <a:rPr lang="en-US" dirty="0" smtClean="0">
                <a:solidFill>
                  <a:srgbClr val="00ACDC"/>
                </a:solidFill>
              </a:rPr>
              <a:t>“DOI-based”</a:t>
            </a:r>
            <a:endParaRPr lang="de-DE" dirty="0">
              <a:solidFill>
                <a:srgbClr val="00ACDC"/>
              </a:solidFill>
            </a:endParaRPr>
          </a:p>
        </p:txBody>
      </p:sp>
      <p:sp>
        <p:nvSpPr>
          <p:cNvPr id="12" name="TextBox 11"/>
          <p:cNvSpPr txBox="1"/>
          <p:nvPr/>
        </p:nvSpPr>
        <p:spPr>
          <a:xfrm>
            <a:off x="7092280" y="5029158"/>
            <a:ext cx="1728192" cy="461665"/>
          </a:xfrm>
          <a:prstGeom prst="rect">
            <a:avLst/>
          </a:prstGeom>
          <a:noFill/>
        </p:spPr>
        <p:txBody>
          <a:bodyPr wrap="square" rtlCol="0">
            <a:spAutoFit/>
          </a:bodyPr>
          <a:lstStyle/>
          <a:p>
            <a:r>
              <a:rPr lang="en-US" sz="2400" dirty="0" smtClean="0"/>
              <a:t>“automatic”</a:t>
            </a:r>
            <a:endParaRPr lang="de-DE" sz="2400" dirty="0"/>
          </a:p>
        </p:txBody>
      </p:sp>
      <p:sp>
        <p:nvSpPr>
          <p:cNvPr id="13" name="TextBox 12"/>
          <p:cNvSpPr txBox="1"/>
          <p:nvPr/>
        </p:nvSpPr>
        <p:spPr>
          <a:xfrm>
            <a:off x="7308304" y="3393256"/>
            <a:ext cx="1872208"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Fast</a:t>
            </a:r>
          </a:p>
          <a:p>
            <a:pPr marL="342900" indent="-342900">
              <a:buFont typeface="Arial" panose="020B0604020202020204" pitchFamily="34" charset="0"/>
              <a:buChar char="•"/>
            </a:pPr>
            <a:r>
              <a:rPr lang="en-US" sz="2000" dirty="0" smtClean="0"/>
              <a:t>No cognitive burden</a:t>
            </a:r>
          </a:p>
          <a:p>
            <a:pPr marL="342900" indent="-342900">
              <a:buFont typeface="Arial" panose="020B0604020202020204" pitchFamily="34" charset="0"/>
              <a:buChar char="•"/>
            </a:pPr>
            <a:r>
              <a:rPr lang="en-US" sz="2000" dirty="0" smtClean="0"/>
              <a:t>No control</a:t>
            </a:r>
            <a:endParaRPr lang="de-DE" sz="2000" dirty="0"/>
          </a:p>
        </p:txBody>
      </p:sp>
      <p:sp>
        <p:nvSpPr>
          <p:cNvPr id="14" name="TextBox 13"/>
          <p:cNvSpPr txBox="1"/>
          <p:nvPr/>
        </p:nvSpPr>
        <p:spPr>
          <a:xfrm>
            <a:off x="0" y="3415352"/>
            <a:ext cx="255577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Slow/cumbersome</a:t>
            </a:r>
          </a:p>
          <a:p>
            <a:pPr marL="342900" indent="-342900">
              <a:buFont typeface="Arial" panose="020B0604020202020204" pitchFamily="34" charset="0"/>
              <a:buChar char="•"/>
            </a:pPr>
            <a:r>
              <a:rPr lang="en-US" sz="2000" dirty="0" smtClean="0"/>
              <a:t>High cognitive burden</a:t>
            </a:r>
          </a:p>
          <a:p>
            <a:pPr marL="342900" indent="-342900">
              <a:buFont typeface="Arial" panose="020B0604020202020204" pitchFamily="34" charset="0"/>
              <a:buChar char="•"/>
            </a:pPr>
            <a:r>
              <a:rPr lang="en-US" sz="2000" dirty="0" smtClean="0"/>
              <a:t>Full control</a:t>
            </a:r>
            <a:endParaRPr lang="de-DE" sz="2000" dirty="0"/>
          </a:p>
        </p:txBody>
      </p:sp>
      <p:sp>
        <p:nvSpPr>
          <p:cNvPr id="3" name="TextBox 2"/>
          <p:cNvSpPr txBox="1"/>
          <p:nvPr/>
        </p:nvSpPr>
        <p:spPr>
          <a:xfrm>
            <a:off x="5768747" y="1476048"/>
            <a:ext cx="3487102" cy="1200329"/>
          </a:xfrm>
          <a:prstGeom prst="rect">
            <a:avLst/>
          </a:prstGeom>
          <a:noFill/>
        </p:spPr>
        <p:txBody>
          <a:bodyPr wrap="square" rtlCol="0">
            <a:spAutoFit/>
          </a:bodyPr>
          <a:lstStyle/>
          <a:p>
            <a:r>
              <a:rPr lang="en-US" sz="2400" b="1" dirty="0" smtClean="0">
                <a:solidFill>
                  <a:srgbClr val="00ACDC"/>
                </a:solidFill>
              </a:rPr>
              <a:t>Smart</a:t>
            </a:r>
          </a:p>
          <a:p>
            <a:pPr marL="285750" indent="-285750">
              <a:buFont typeface="Arial" panose="020B0604020202020204" pitchFamily="34" charset="0"/>
              <a:buChar char="•"/>
            </a:pPr>
            <a:r>
              <a:rPr lang="en-US" sz="2400" dirty="0" smtClean="0">
                <a:solidFill>
                  <a:srgbClr val="00ACDC"/>
                </a:solidFill>
              </a:rPr>
              <a:t>Tableau</a:t>
            </a:r>
            <a:br>
              <a:rPr lang="en-US" sz="2400" dirty="0" smtClean="0">
                <a:solidFill>
                  <a:srgbClr val="00ACDC"/>
                </a:solidFill>
              </a:rPr>
            </a:br>
            <a:r>
              <a:rPr lang="en-US" sz="2400" dirty="0" smtClean="0">
                <a:solidFill>
                  <a:srgbClr val="00ACDC"/>
                </a:solidFill>
              </a:rPr>
              <a:t>“show me”</a:t>
            </a:r>
          </a:p>
        </p:txBody>
      </p:sp>
      <p:sp>
        <p:nvSpPr>
          <p:cNvPr id="17" name="Rectangle 16"/>
          <p:cNvSpPr/>
          <p:nvPr/>
        </p:nvSpPr>
        <p:spPr>
          <a:xfrm>
            <a:off x="3851920" y="4293096"/>
            <a:ext cx="1630959" cy="400110"/>
          </a:xfrm>
          <a:prstGeom prst="rect">
            <a:avLst/>
          </a:prstGeom>
        </p:spPr>
        <p:txBody>
          <a:bodyPr wrap="none">
            <a:spAutoFit/>
          </a:bodyPr>
          <a:lstStyle/>
          <a:p>
            <a:r>
              <a:rPr lang="en-US" sz="2000" dirty="0" smtClean="0">
                <a:solidFill>
                  <a:srgbClr val="00ACDC"/>
                </a:solidFill>
              </a:rPr>
              <a:t>“data-driven”</a:t>
            </a:r>
            <a:endParaRPr lang="de-DE" sz="2000" dirty="0">
              <a:solidFill>
                <a:srgbClr val="00ACDC"/>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28569"/>
            <a:ext cx="302895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99252" y="4205232"/>
            <a:ext cx="2886014" cy="369332"/>
          </a:xfrm>
          <a:prstGeom prst="rect">
            <a:avLst/>
          </a:prstGeom>
          <a:solidFill>
            <a:schemeClr val="bg1"/>
          </a:solidFill>
        </p:spPr>
        <p:txBody>
          <a:bodyPr wrap="square" rtlCol="0">
            <a:spAutoFit/>
          </a:bodyPr>
          <a:lstStyle/>
          <a:p>
            <a:r>
              <a:rPr lang="en-US" dirty="0" smtClean="0"/>
              <a:t>[</a:t>
            </a:r>
            <a:r>
              <a:rPr lang="en-US" dirty="0" err="1" smtClean="0"/>
              <a:t>Heer</a:t>
            </a:r>
            <a:r>
              <a:rPr lang="en-US" dirty="0" smtClean="0"/>
              <a:t> et al 08]</a:t>
            </a:r>
            <a:endParaRPr lang="de-DE" dirty="0"/>
          </a:p>
        </p:txBody>
      </p:sp>
    </p:spTree>
    <p:extLst>
      <p:ext uri="{BB962C8B-B14F-4D97-AF65-F5344CB8AC3E}">
        <p14:creationId xmlns:p14="http://schemas.microsoft.com/office/powerpoint/2010/main" val="9290123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support</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101</a:t>
            </a:fld>
            <a:endParaRPr lang="en-US" dirty="0"/>
          </a:p>
        </p:txBody>
      </p:sp>
      <p:cxnSp>
        <p:nvCxnSpPr>
          <p:cNvPr id="6" name="Straight Arrow Connector 5"/>
          <p:cNvCxnSpPr/>
          <p:nvPr/>
        </p:nvCxnSpPr>
        <p:spPr>
          <a:xfrm>
            <a:off x="1331640" y="4797152"/>
            <a:ext cx="66247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3608" y="4869160"/>
            <a:ext cx="1584176" cy="461665"/>
          </a:xfrm>
          <a:prstGeom prst="rect">
            <a:avLst/>
          </a:prstGeom>
          <a:noFill/>
        </p:spPr>
        <p:txBody>
          <a:bodyPr wrap="square" rtlCol="0">
            <a:spAutoFit/>
          </a:bodyPr>
          <a:lstStyle/>
          <a:p>
            <a:r>
              <a:rPr lang="en-US" sz="2400" dirty="0" smtClean="0"/>
              <a:t>“manual”</a:t>
            </a:r>
            <a:endParaRPr lang="de-DE" sz="2400" dirty="0"/>
          </a:p>
        </p:txBody>
      </p:sp>
      <p:sp>
        <p:nvSpPr>
          <p:cNvPr id="8" name="Rectangle 7"/>
          <p:cNvSpPr/>
          <p:nvPr/>
        </p:nvSpPr>
        <p:spPr>
          <a:xfrm>
            <a:off x="2555776" y="4005064"/>
            <a:ext cx="1502206" cy="400110"/>
          </a:xfrm>
          <a:prstGeom prst="rect">
            <a:avLst/>
          </a:prstGeom>
        </p:spPr>
        <p:txBody>
          <a:bodyPr wrap="none">
            <a:spAutoFit/>
          </a:bodyPr>
          <a:lstStyle/>
          <a:p>
            <a:r>
              <a:rPr lang="en-US" sz="2000" dirty="0" smtClean="0">
                <a:solidFill>
                  <a:srgbClr val="00ACDC"/>
                </a:solidFill>
              </a:rPr>
              <a:t>“supported”</a:t>
            </a:r>
            <a:endParaRPr lang="de-DE" sz="2000" dirty="0">
              <a:solidFill>
                <a:srgbClr val="00ACDC"/>
              </a:solidFill>
            </a:endParaRPr>
          </a:p>
        </p:txBody>
      </p:sp>
      <p:sp>
        <p:nvSpPr>
          <p:cNvPr id="9" name="Rectangle 8"/>
          <p:cNvSpPr/>
          <p:nvPr/>
        </p:nvSpPr>
        <p:spPr>
          <a:xfrm>
            <a:off x="5935851" y="3870309"/>
            <a:ext cx="921534" cy="369332"/>
          </a:xfrm>
          <a:prstGeom prst="rect">
            <a:avLst/>
          </a:prstGeom>
        </p:spPr>
        <p:txBody>
          <a:bodyPr wrap="none">
            <a:spAutoFit/>
          </a:bodyPr>
          <a:lstStyle/>
          <a:p>
            <a:r>
              <a:rPr lang="en-US" dirty="0" smtClean="0">
                <a:solidFill>
                  <a:srgbClr val="00ACDC"/>
                </a:solidFill>
              </a:rPr>
              <a:t>“smart”</a:t>
            </a:r>
            <a:endParaRPr lang="de-DE" dirty="0">
              <a:solidFill>
                <a:srgbClr val="00ACDC"/>
              </a:solidFill>
            </a:endParaRPr>
          </a:p>
        </p:txBody>
      </p:sp>
      <p:sp>
        <p:nvSpPr>
          <p:cNvPr id="10" name="Rectangle 9"/>
          <p:cNvSpPr/>
          <p:nvPr/>
        </p:nvSpPr>
        <p:spPr>
          <a:xfrm>
            <a:off x="3851920" y="4293096"/>
            <a:ext cx="1630959" cy="400110"/>
          </a:xfrm>
          <a:prstGeom prst="rect">
            <a:avLst/>
          </a:prstGeom>
        </p:spPr>
        <p:txBody>
          <a:bodyPr wrap="none">
            <a:spAutoFit/>
          </a:bodyPr>
          <a:lstStyle/>
          <a:p>
            <a:r>
              <a:rPr lang="en-US" sz="2000" dirty="0" smtClean="0">
                <a:solidFill>
                  <a:srgbClr val="00ACDC"/>
                </a:solidFill>
              </a:rPr>
              <a:t>“data-driven”</a:t>
            </a:r>
            <a:endParaRPr lang="de-DE" sz="2000" dirty="0">
              <a:solidFill>
                <a:srgbClr val="00ACDC"/>
              </a:solidFill>
            </a:endParaRPr>
          </a:p>
        </p:txBody>
      </p:sp>
      <p:sp>
        <p:nvSpPr>
          <p:cNvPr id="11" name="Rectangle 10"/>
          <p:cNvSpPr/>
          <p:nvPr/>
        </p:nvSpPr>
        <p:spPr>
          <a:xfrm>
            <a:off x="3923928" y="3284984"/>
            <a:ext cx="1359668" cy="646331"/>
          </a:xfrm>
          <a:prstGeom prst="rect">
            <a:avLst/>
          </a:prstGeom>
        </p:spPr>
        <p:txBody>
          <a:bodyPr wrap="none">
            <a:spAutoFit/>
          </a:bodyPr>
          <a:lstStyle/>
          <a:p>
            <a:r>
              <a:rPr lang="en-US" dirty="0" smtClean="0">
                <a:solidFill>
                  <a:srgbClr val="00ACDC"/>
                </a:solidFill>
              </a:rPr>
              <a:t>“DOI-based”</a:t>
            </a:r>
          </a:p>
          <a:p>
            <a:endParaRPr lang="de-DE" dirty="0">
              <a:solidFill>
                <a:srgbClr val="00ACDC"/>
              </a:solidFill>
            </a:endParaRPr>
          </a:p>
        </p:txBody>
      </p:sp>
      <p:sp>
        <p:nvSpPr>
          <p:cNvPr id="12" name="TextBox 11"/>
          <p:cNvSpPr txBox="1"/>
          <p:nvPr/>
        </p:nvSpPr>
        <p:spPr>
          <a:xfrm>
            <a:off x="7092280" y="5029158"/>
            <a:ext cx="1728192" cy="461665"/>
          </a:xfrm>
          <a:prstGeom prst="rect">
            <a:avLst/>
          </a:prstGeom>
          <a:noFill/>
        </p:spPr>
        <p:txBody>
          <a:bodyPr wrap="square" rtlCol="0">
            <a:spAutoFit/>
          </a:bodyPr>
          <a:lstStyle/>
          <a:p>
            <a:r>
              <a:rPr lang="en-US" sz="2400" b="1" dirty="0" smtClean="0"/>
              <a:t>“automatic”</a:t>
            </a:r>
            <a:endParaRPr lang="de-DE" sz="2400" b="1" dirty="0"/>
          </a:p>
        </p:txBody>
      </p:sp>
      <p:sp>
        <p:nvSpPr>
          <p:cNvPr id="13" name="TextBox 12"/>
          <p:cNvSpPr txBox="1"/>
          <p:nvPr/>
        </p:nvSpPr>
        <p:spPr>
          <a:xfrm>
            <a:off x="7308304" y="3393256"/>
            <a:ext cx="1872208"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Fast</a:t>
            </a:r>
          </a:p>
          <a:p>
            <a:pPr marL="342900" indent="-342900">
              <a:buFont typeface="Arial" panose="020B0604020202020204" pitchFamily="34" charset="0"/>
              <a:buChar char="•"/>
            </a:pPr>
            <a:r>
              <a:rPr lang="en-US" sz="2000" dirty="0" smtClean="0"/>
              <a:t>No cognitive burden</a:t>
            </a:r>
          </a:p>
          <a:p>
            <a:pPr marL="342900" indent="-342900">
              <a:buFont typeface="Arial" panose="020B0604020202020204" pitchFamily="34" charset="0"/>
              <a:buChar char="•"/>
            </a:pPr>
            <a:r>
              <a:rPr lang="en-US" sz="2000" dirty="0" smtClean="0"/>
              <a:t>No control</a:t>
            </a:r>
            <a:endParaRPr lang="de-DE" sz="2000" dirty="0"/>
          </a:p>
        </p:txBody>
      </p:sp>
      <p:sp>
        <p:nvSpPr>
          <p:cNvPr id="14" name="TextBox 13"/>
          <p:cNvSpPr txBox="1"/>
          <p:nvPr/>
        </p:nvSpPr>
        <p:spPr>
          <a:xfrm>
            <a:off x="0" y="3415352"/>
            <a:ext cx="255577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Slow/cumbersome</a:t>
            </a:r>
          </a:p>
          <a:p>
            <a:pPr marL="342900" indent="-342900">
              <a:buFont typeface="Arial" panose="020B0604020202020204" pitchFamily="34" charset="0"/>
              <a:buChar char="•"/>
            </a:pPr>
            <a:r>
              <a:rPr lang="en-US" sz="2000" dirty="0" smtClean="0"/>
              <a:t>High cognitive burden</a:t>
            </a:r>
          </a:p>
          <a:p>
            <a:pPr marL="342900" indent="-342900">
              <a:buFont typeface="Arial" panose="020B0604020202020204" pitchFamily="34" charset="0"/>
              <a:buChar char="•"/>
            </a:pPr>
            <a:r>
              <a:rPr lang="en-US" sz="2000" dirty="0" smtClean="0"/>
              <a:t>Full control</a:t>
            </a:r>
            <a:endParaRPr lang="de-DE" sz="2000" dirty="0"/>
          </a:p>
        </p:txBody>
      </p:sp>
      <p:sp>
        <p:nvSpPr>
          <p:cNvPr id="15" name="TextBox 14"/>
          <p:cNvSpPr txBox="1"/>
          <p:nvPr/>
        </p:nvSpPr>
        <p:spPr>
          <a:xfrm>
            <a:off x="6857384" y="1556792"/>
            <a:ext cx="4339351" cy="954107"/>
          </a:xfrm>
          <a:prstGeom prst="rect">
            <a:avLst/>
          </a:prstGeom>
          <a:noFill/>
        </p:spPr>
        <p:txBody>
          <a:bodyPr wrap="square" rtlCol="0">
            <a:spAutoFit/>
          </a:bodyPr>
          <a:lstStyle/>
          <a:p>
            <a:r>
              <a:rPr lang="en-US" sz="2800" dirty="0" smtClean="0"/>
              <a:t>Automatic</a:t>
            </a:r>
          </a:p>
          <a:p>
            <a:pPr marL="285750" indent="-285750">
              <a:buFont typeface="Arial" panose="020B0604020202020204" pitchFamily="34" charset="0"/>
              <a:buChar char="•"/>
            </a:pPr>
            <a:r>
              <a:rPr lang="en-US" sz="2800" dirty="0" err="1" smtClean="0">
                <a:hlinkClick r:id="rId2" action="ppaction://hlinkfile"/>
              </a:rPr>
              <a:t>NodeTrix</a:t>
            </a:r>
            <a:endParaRPr lang="de-DE" sz="2800" dirty="0"/>
          </a:p>
        </p:txBody>
      </p:sp>
      <p:sp>
        <p:nvSpPr>
          <p:cNvPr id="16" name="TextBox 15"/>
          <p:cNvSpPr txBox="1"/>
          <p:nvPr/>
        </p:nvSpPr>
        <p:spPr>
          <a:xfrm>
            <a:off x="1835696" y="1556792"/>
            <a:ext cx="4464496" cy="584775"/>
          </a:xfrm>
          <a:prstGeom prst="rect">
            <a:avLst/>
          </a:prstGeom>
          <a:noFill/>
        </p:spPr>
        <p:txBody>
          <a:bodyPr wrap="square" rtlCol="0">
            <a:spAutoFit/>
          </a:bodyPr>
          <a:lstStyle/>
          <a:p>
            <a:r>
              <a:rPr lang="en-US" sz="3200" dirty="0" smtClean="0"/>
              <a:t>Video 09: automatic</a:t>
            </a:r>
            <a:endParaRPr lang="de-DE" sz="3200" dirty="0"/>
          </a:p>
        </p:txBody>
      </p:sp>
    </p:spTree>
    <p:extLst>
      <p:ext uri="{BB962C8B-B14F-4D97-AF65-F5344CB8AC3E}">
        <p14:creationId xmlns:p14="http://schemas.microsoft.com/office/powerpoint/2010/main" val="18570857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Summary</a:t>
            </a:r>
            <a:br>
              <a:rPr lang="en-US" dirty="0" smtClean="0"/>
            </a:br>
            <a:endParaRPr lang="en-US" dirty="0"/>
          </a:p>
        </p:txBody>
      </p:sp>
      <p:sp>
        <p:nvSpPr>
          <p:cNvPr id="7" name="Text Placeholder 6"/>
          <p:cNvSpPr>
            <a:spLocks noGrp="1"/>
          </p:cNvSpPr>
          <p:nvPr>
            <p:ph type="body" idx="1"/>
          </p:nvPr>
        </p:nvSpPr>
        <p:spPr/>
        <p:txBody>
          <a:bodyPr/>
          <a:lstStyle/>
          <a:p>
            <a:r>
              <a:rPr lang="en-US" dirty="0" smtClean="0"/>
              <a:t>Part 1: Interaction actions</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102</a:t>
            </a:fld>
            <a:endParaRPr lang="en-US" dirty="0"/>
          </a:p>
        </p:txBody>
      </p:sp>
      <p:sp>
        <p:nvSpPr>
          <p:cNvPr id="8" name="Picture Placeholder 7"/>
          <p:cNvSpPr>
            <a:spLocks noGrp="1"/>
          </p:cNvSpPr>
          <p:nvPr>
            <p:ph type="pic" sz="quarter" idx="13"/>
          </p:nvPr>
        </p:nvSpPr>
        <p:spPr/>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Summary</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103</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5576" y="1052736"/>
            <a:ext cx="732601" cy="1876698"/>
          </a:xfrm>
          <a:prstGeom prst="rect">
            <a:avLst/>
          </a:prstGeom>
          <a:noFill/>
        </p:spPr>
        <p:txBody>
          <a:bodyPr wrap="square" rtlCol="0">
            <a:spAutoFit/>
          </a:bodyPr>
          <a:lstStyle/>
          <a:p>
            <a:r>
              <a:rPr lang="en-US" sz="8800" dirty="0">
                <a:solidFill>
                  <a:srgbClr val="00A650"/>
                </a:solidFill>
                <a:sym typeface="Webdings" panose="05030102010509060703" pitchFamily="18" charset="2"/>
              </a:rPr>
              <a:t></a:t>
            </a:r>
            <a:endParaRPr lang="en-US" sz="8800" dirty="0">
              <a:solidFill>
                <a:srgbClr val="00A650"/>
              </a:solidFill>
            </a:endParaRPr>
          </a:p>
        </p:txBody>
      </p:sp>
      <p:grpSp>
        <p:nvGrpSpPr>
          <p:cNvPr id="9" name="Group 8"/>
          <p:cNvGrpSpPr/>
          <p:nvPr/>
        </p:nvGrpSpPr>
        <p:grpSpPr>
          <a:xfrm>
            <a:off x="3563888" y="2276872"/>
            <a:ext cx="5832648" cy="3263483"/>
            <a:chOff x="313369" y="1608414"/>
            <a:chExt cx="8363087" cy="4082846"/>
          </a:xfrm>
        </p:grpSpPr>
        <p:sp>
          <p:nvSpPr>
            <p:cNvPr id="10" name="Oval 9"/>
            <p:cNvSpPr/>
            <p:nvPr/>
          </p:nvSpPr>
          <p:spPr>
            <a:xfrm>
              <a:off x="427382" y="2189042"/>
              <a:ext cx="4680520" cy="31121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 name="TextBox 11"/>
            <p:cNvSpPr txBox="1"/>
            <p:nvPr/>
          </p:nvSpPr>
          <p:spPr>
            <a:xfrm>
              <a:off x="899592" y="2679303"/>
              <a:ext cx="3816425" cy="423555"/>
            </a:xfrm>
            <a:prstGeom prst="rect">
              <a:avLst/>
            </a:prstGeom>
            <a:noFill/>
          </p:spPr>
          <p:txBody>
            <a:bodyPr wrap="square" rtlCol="0">
              <a:spAutoFit/>
            </a:bodyPr>
            <a:lstStyle/>
            <a:p>
              <a:pPr algn="ctr"/>
              <a:r>
                <a:rPr lang="en-US" sz="1600" b="1" dirty="0" smtClean="0">
                  <a:solidFill>
                    <a:srgbClr val="00A650"/>
                  </a:solidFill>
                </a:rPr>
                <a:t>1. Information Visualization</a:t>
              </a:r>
              <a:endParaRPr lang="de-DE" sz="1600" b="1" dirty="0">
                <a:solidFill>
                  <a:srgbClr val="00A650"/>
                </a:solidFill>
              </a:endParaRPr>
            </a:p>
          </p:txBody>
        </p:sp>
        <p:sp>
          <p:nvSpPr>
            <p:cNvPr id="13" name="TextBox 12"/>
            <p:cNvSpPr txBox="1"/>
            <p:nvPr/>
          </p:nvSpPr>
          <p:spPr>
            <a:xfrm>
              <a:off x="755575" y="3501008"/>
              <a:ext cx="1656183" cy="346545"/>
            </a:xfrm>
            <a:prstGeom prst="rect">
              <a:avLst/>
            </a:prstGeom>
            <a:noFill/>
          </p:spPr>
          <p:txBody>
            <a:bodyPr wrap="square" rtlCol="0">
              <a:spAutoFit/>
            </a:bodyPr>
            <a:lstStyle/>
            <a:p>
              <a:r>
                <a:rPr lang="en-US" sz="1200" dirty="0" smtClean="0"/>
                <a:t>[Pike et al 09]</a:t>
              </a:r>
              <a:endParaRPr lang="de-DE" sz="1200" dirty="0"/>
            </a:p>
          </p:txBody>
        </p:sp>
        <p:sp>
          <p:nvSpPr>
            <p:cNvPr id="15" name="TextBox 14"/>
            <p:cNvSpPr txBox="1"/>
            <p:nvPr/>
          </p:nvSpPr>
          <p:spPr>
            <a:xfrm>
              <a:off x="1886884" y="4055904"/>
              <a:ext cx="1944216" cy="346545"/>
            </a:xfrm>
            <a:prstGeom prst="rect">
              <a:avLst/>
            </a:prstGeom>
            <a:noFill/>
          </p:spPr>
          <p:txBody>
            <a:bodyPr wrap="square" rtlCol="0">
              <a:spAutoFit/>
            </a:bodyPr>
            <a:lstStyle/>
            <a:p>
              <a:r>
                <a:rPr lang="en-US" sz="1200" dirty="0" smtClean="0"/>
                <a:t>[</a:t>
              </a:r>
              <a:r>
                <a:rPr lang="en-US" sz="1200" dirty="0" err="1" smtClean="0"/>
                <a:t>Wybrow</a:t>
              </a:r>
              <a:r>
                <a:rPr lang="en-US" sz="1200" dirty="0" smtClean="0"/>
                <a:t> et al 14]</a:t>
              </a:r>
              <a:endParaRPr lang="de-DE" sz="1200" dirty="0"/>
            </a:p>
          </p:txBody>
        </p:sp>
        <p:sp>
          <p:nvSpPr>
            <p:cNvPr id="16" name="TextBox 15"/>
            <p:cNvSpPr txBox="1"/>
            <p:nvPr/>
          </p:nvSpPr>
          <p:spPr>
            <a:xfrm>
              <a:off x="2310664" y="3112711"/>
              <a:ext cx="2452429" cy="346545"/>
            </a:xfrm>
            <a:prstGeom prst="rect">
              <a:avLst/>
            </a:prstGeom>
            <a:noFill/>
          </p:spPr>
          <p:txBody>
            <a:bodyPr wrap="square" rtlCol="0">
              <a:spAutoFit/>
            </a:bodyPr>
            <a:lstStyle/>
            <a:p>
              <a:r>
                <a:rPr lang="en-US" sz="1200" dirty="0" smtClean="0"/>
                <a:t>[Parsons &amp; </a:t>
              </a:r>
              <a:r>
                <a:rPr lang="en-US" sz="1200" dirty="0" err="1" smtClean="0"/>
                <a:t>Sedig</a:t>
              </a:r>
              <a:r>
                <a:rPr lang="en-US" sz="1200" dirty="0" smtClean="0"/>
                <a:t> 14]</a:t>
              </a:r>
              <a:endParaRPr lang="de-DE" sz="1200" dirty="0"/>
            </a:p>
          </p:txBody>
        </p:sp>
        <p:sp>
          <p:nvSpPr>
            <p:cNvPr id="17" name="Rectangle 16"/>
            <p:cNvSpPr/>
            <p:nvPr/>
          </p:nvSpPr>
          <p:spPr>
            <a:xfrm>
              <a:off x="817873" y="4425237"/>
              <a:ext cx="2297899" cy="346545"/>
            </a:xfrm>
            <a:prstGeom prst="rect">
              <a:avLst/>
            </a:prstGeom>
          </p:spPr>
          <p:txBody>
            <a:bodyPr wrap="none">
              <a:spAutoFit/>
            </a:bodyPr>
            <a:lstStyle/>
            <a:p>
              <a:r>
                <a:rPr lang="de-DE" sz="1200" dirty="0" smtClean="0"/>
                <a:t>[Jansen, Dragicevic 13]</a:t>
              </a:r>
              <a:endParaRPr lang="de-DE" sz="1200" dirty="0"/>
            </a:p>
          </p:txBody>
        </p:sp>
        <p:sp>
          <p:nvSpPr>
            <p:cNvPr id="18" name="TextBox 17"/>
            <p:cNvSpPr txBox="1"/>
            <p:nvPr/>
          </p:nvSpPr>
          <p:spPr>
            <a:xfrm>
              <a:off x="720673" y="4055904"/>
              <a:ext cx="1036277" cy="346545"/>
            </a:xfrm>
            <a:prstGeom prst="rect">
              <a:avLst/>
            </a:prstGeom>
            <a:noFill/>
          </p:spPr>
          <p:txBody>
            <a:bodyPr wrap="square" rtlCol="0">
              <a:spAutoFit/>
            </a:bodyPr>
            <a:lstStyle/>
            <a:p>
              <a:r>
                <a:rPr lang="en-US" sz="1200" dirty="0" smtClean="0"/>
                <a:t>[Roth13]</a:t>
              </a:r>
              <a:endParaRPr lang="de-DE" sz="1200" dirty="0"/>
            </a:p>
          </p:txBody>
        </p:sp>
        <p:sp>
          <p:nvSpPr>
            <p:cNvPr id="19" name="TextBox 18"/>
            <p:cNvSpPr txBox="1"/>
            <p:nvPr/>
          </p:nvSpPr>
          <p:spPr>
            <a:xfrm>
              <a:off x="539552" y="2344452"/>
              <a:ext cx="4320480" cy="346545"/>
            </a:xfrm>
            <a:prstGeom prst="rect">
              <a:avLst/>
            </a:prstGeom>
            <a:noFill/>
          </p:spPr>
          <p:txBody>
            <a:bodyPr wrap="square" rtlCol="0">
              <a:spAutoFit/>
            </a:bodyPr>
            <a:lstStyle/>
            <a:p>
              <a:pPr algn="ctr"/>
              <a:r>
                <a:rPr lang="en-US" sz="1200" dirty="0" smtClean="0"/>
                <a:t>[</a:t>
              </a:r>
              <a:r>
                <a:rPr lang="en-US" sz="1200" dirty="0" err="1" smtClean="0"/>
                <a:t>Shneiderman</a:t>
              </a:r>
              <a:r>
                <a:rPr lang="en-US" sz="1200" dirty="0" smtClean="0"/>
                <a:t> 96]</a:t>
              </a:r>
              <a:endParaRPr lang="de-DE" sz="1200" dirty="0"/>
            </a:p>
          </p:txBody>
        </p:sp>
        <p:sp>
          <p:nvSpPr>
            <p:cNvPr id="20" name="TextBox 19"/>
            <p:cNvSpPr txBox="1"/>
            <p:nvPr/>
          </p:nvSpPr>
          <p:spPr>
            <a:xfrm>
              <a:off x="1238813" y="3093441"/>
              <a:ext cx="1296145" cy="346545"/>
            </a:xfrm>
            <a:prstGeom prst="rect">
              <a:avLst/>
            </a:prstGeom>
            <a:noFill/>
          </p:spPr>
          <p:txBody>
            <a:bodyPr wrap="square" rtlCol="0">
              <a:spAutoFit/>
            </a:bodyPr>
            <a:lstStyle/>
            <a:p>
              <a:r>
                <a:rPr lang="en-US" sz="1200" dirty="0" smtClean="0"/>
                <a:t>[Keim02]</a:t>
              </a:r>
              <a:endParaRPr lang="de-DE" sz="1200" dirty="0"/>
            </a:p>
          </p:txBody>
        </p:sp>
        <p:sp>
          <p:nvSpPr>
            <p:cNvPr id="21" name="TextBox 20"/>
            <p:cNvSpPr txBox="1"/>
            <p:nvPr/>
          </p:nvSpPr>
          <p:spPr>
            <a:xfrm>
              <a:off x="2625705" y="3417976"/>
              <a:ext cx="1586255" cy="346545"/>
            </a:xfrm>
            <a:prstGeom prst="rect">
              <a:avLst/>
            </a:prstGeom>
            <a:noFill/>
          </p:spPr>
          <p:txBody>
            <a:bodyPr wrap="square" rtlCol="0">
              <a:spAutoFit/>
            </a:bodyPr>
            <a:lstStyle/>
            <a:p>
              <a:r>
                <a:rPr lang="en-US" sz="1200" dirty="0" smtClean="0"/>
                <a:t>[Dix &amp; Ellis98]</a:t>
              </a:r>
              <a:endParaRPr lang="de-DE" sz="1200" dirty="0"/>
            </a:p>
          </p:txBody>
        </p:sp>
        <p:sp>
          <p:nvSpPr>
            <p:cNvPr id="22" name="TextBox 21"/>
            <p:cNvSpPr txBox="1"/>
            <p:nvPr/>
          </p:nvSpPr>
          <p:spPr>
            <a:xfrm>
              <a:off x="3941467" y="3429001"/>
              <a:ext cx="1296145" cy="346545"/>
            </a:xfrm>
            <a:prstGeom prst="rect">
              <a:avLst/>
            </a:prstGeom>
            <a:noFill/>
          </p:spPr>
          <p:txBody>
            <a:bodyPr wrap="square" rtlCol="0">
              <a:spAutoFit/>
            </a:bodyPr>
            <a:lstStyle/>
            <a:p>
              <a:r>
                <a:rPr lang="en-US" sz="1200" dirty="0" smtClean="0"/>
                <a:t>[Spence07]</a:t>
              </a:r>
              <a:endParaRPr lang="de-DE" sz="1200" dirty="0"/>
            </a:p>
          </p:txBody>
        </p:sp>
        <p:sp>
          <p:nvSpPr>
            <p:cNvPr id="23" name="TextBox 22"/>
            <p:cNvSpPr txBox="1"/>
            <p:nvPr/>
          </p:nvSpPr>
          <p:spPr>
            <a:xfrm>
              <a:off x="2987824" y="4291649"/>
              <a:ext cx="1907286" cy="346545"/>
            </a:xfrm>
            <a:prstGeom prst="rect">
              <a:avLst/>
            </a:prstGeom>
            <a:noFill/>
          </p:spPr>
          <p:txBody>
            <a:bodyPr wrap="square" rtlCol="0">
              <a:spAutoFit/>
            </a:bodyPr>
            <a:lstStyle/>
            <a:p>
              <a:r>
                <a:rPr lang="en-US" sz="1200" dirty="0" smtClean="0"/>
                <a:t>[Zhou &amp; Fesner98]</a:t>
              </a:r>
              <a:endParaRPr lang="de-DE" sz="1200" dirty="0"/>
            </a:p>
          </p:txBody>
        </p:sp>
        <p:sp>
          <p:nvSpPr>
            <p:cNvPr id="24" name="TextBox 23"/>
            <p:cNvSpPr txBox="1"/>
            <p:nvPr/>
          </p:nvSpPr>
          <p:spPr>
            <a:xfrm>
              <a:off x="2051720" y="4713288"/>
              <a:ext cx="1419805" cy="462060"/>
            </a:xfrm>
            <a:prstGeom prst="rect">
              <a:avLst/>
            </a:prstGeom>
            <a:noFill/>
          </p:spPr>
          <p:txBody>
            <a:bodyPr wrap="square" rtlCol="0">
              <a:spAutoFit/>
            </a:bodyPr>
            <a:lstStyle/>
            <a:p>
              <a:pPr algn="ctr"/>
              <a:r>
                <a:rPr lang="en-US" dirty="0" smtClean="0"/>
                <a:t>[…]</a:t>
              </a:r>
              <a:endParaRPr lang="de-DE" dirty="0"/>
            </a:p>
          </p:txBody>
        </p:sp>
        <p:sp>
          <p:nvSpPr>
            <p:cNvPr id="25" name="TextBox 24"/>
            <p:cNvSpPr txBox="1"/>
            <p:nvPr/>
          </p:nvSpPr>
          <p:spPr>
            <a:xfrm>
              <a:off x="2339232" y="3686573"/>
              <a:ext cx="1648314" cy="346545"/>
            </a:xfrm>
            <a:prstGeom prst="rect">
              <a:avLst/>
            </a:prstGeom>
            <a:noFill/>
          </p:spPr>
          <p:txBody>
            <a:bodyPr wrap="square" rtlCol="0">
              <a:spAutoFit/>
            </a:bodyPr>
            <a:lstStyle/>
            <a:p>
              <a:r>
                <a:rPr lang="en-US" sz="1200" dirty="0" smtClean="0"/>
                <a:t>[Yi et al. 07]</a:t>
              </a:r>
              <a:endParaRPr lang="de-DE" sz="1200" dirty="0"/>
            </a:p>
          </p:txBody>
        </p:sp>
        <p:sp>
          <p:nvSpPr>
            <p:cNvPr id="26" name="Oval 25"/>
            <p:cNvSpPr/>
            <p:nvPr/>
          </p:nvSpPr>
          <p:spPr>
            <a:xfrm rot="21007602">
              <a:off x="313369" y="1638465"/>
              <a:ext cx="7348355" cy="23528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TextBox 26"/>
            <p:cNvSpPr txBox="1"/>
            <p:nvPr/>
          </p:nvSpPr>
          <p:spPr>
            <a:xfrm>
              <a:off x="3636416" y="1608414"/>
              <a:ext cx="4287833" cy="423555"/>
            </a:xfrm>
            <a:prstGeom prst="rect">
              <a:avLst/>
            </a:prstGeom>
            <a:noFill/>
          </p:spPr>
          <p:txBody>
            <a:bodyPr wrap="square" rtlCol="0">
              <a:spAutoFit/>
            </a:bodyPr>
            <a:lstStyle/>
            <a:p>
              <a:pPr algn="ctr"/>
              <a:r>
                <a:rPr lang="en-US" sz="1600" b="1" dirty="0" smtClean="0">
                  <a:solidFill>
                    <a:srgbClr val="00A650"/>
                  </a:solidFill>
                </a:rPr>
                <a:t>2. Visual Data Mining</a:t>
              </a:r>
              <a:endParaRPr lang="de-DE" sz="1600" b="1" dirty="0">
                <a:solidFill>
                  <a:srgbClr val="00A650"/>
                </a:solidFill>
              </a:endParaRPr>
            </a:p>
          </p:txBody>
        </p:sp>
        <p:sp>
          <p:nvSpPr>
            <p:cNvPr id="28" name="TextBox 27"/>
            <p:cNvSpPr txBox="1"/>
            <p:nvPr/>
          </p:nvSpPr>
          <p:spPr>
            <a:xfrm>
              <a:off x="5237610" y="2198509"/>
              <a:ext cx="3438846" cy="346545"/>
            </a:xfrm>
            <a:prstGeom prst="rect">
              <a:avLst/>
            </a:prstGeom>
            <a:noFill/>
          </p:spPr>
          <p:txBody>
            <a:bodyPr wrap="square" rtlCol="0">
              <a:spAutoFit/>
            </a:bodyPr>
            <a:lstStyle/>
            <a:p>
              <a:r>
                <a:rPr lang="en-US" sz="1200" dirty="0" smtClean="0"/>
                <a:t>[</a:t>
              </a:r>
              <a:r>
                <a:rPr lang="en-US" sz="1200" dirty="0" err="1" smtClean="0"/>
                <a:t>Bertini</a:t>
              </a:r>
              <a:r>
                <a:rPr lang="en-US" sz="1200" dirty="0" smtClean="0"/>
                <a:t> &amp; </a:t>
              </a:r>
              <a:r>
                <a:rPr lang="en-US" sz="1200" dirty="0" err="1" smtClean="0"/>
                <a:t>Lalanne</a:t>
              </a:r>
              <a:r>
                <a:rPr lang="en-US" sz="1200" dirty="0" smtClean="0"/>
                <a:t> 09]</a:t>
              </a:r>
              <a:endParaRPr lang="de-DE" sz="1200" dirty="0"/>
            </a:p>
          </p:txBody>
        </p:sp>
        <p:sp>
          <p:nvSpPr>
            <p:cNvPr id="29" name="TextBox 28"/>
            <p:cNvSpPr txBox="1"/>
            <p:nvPr/>
          </p:nvSpPr>
          <p:spPr>
            <a:xfrm>
              <a:off x="5616045" y="2589491"/>
              <a:ext cx="1419805" cy="462060"/>
            </a:xfrm>
            <a:prstGeom prst="rect">
              <a:avLst/>
            </a:prstGeom>
            <a:noFill/>
          </p:spPr>
          <p:txBody>
            <a:bodyPr wrap="square" rtlCol="0">
              <a:spAutoFit/>
            </a:bodyPr>
            <a:lstStyle/>
            <a:p>
              <a:pPr algn="ctr"/>
              <a:r>
                <a:rPr lang="en-US" dirty="0" smtClean="0"/>
                <a:t>[…]</a:t>
              </a:r>
              <a:endParaRPr lang="de-DE" dirty="0"/>
            </a:p>
          </p:txBody>
        </p:sp>
        <p:sp>
          <p:nvSpPr>
            <p:cNvPr id="30" name="TextBox 29"/>
            <p:cNvSpPr txBox="1"/>
            <p:nvPr/>
          </p:nvSpPr>
          <p:spPr>
            <a:xfrm>
              <a:off x="4283967" y="3798332"/>
              <a:ext cx="4287833" cy="423555"/>
            </a:xfrm>
            <a:prstGeom prst="rect">
              <a:avLst/>
            </a:prstGeom>
            <a:noFill/>
          </p:spPr>
          <p:txBody>
            <a:bodyPr wrap="square" rtlCol="0">
              <a:spAutoFit/>
            </a:bodyPr>
            <a:lstStyle/>
            <a:p>
              <a:pPr algn="ctr"/>
              <a:r>
                <a:rPr lang="en-US" sz="1600" b="1" dirty="0" smtClean="0">
                  <a:solidFill>
                    <a:srgbClr val="00A650"/>
                  </a:solidFill>
                </a:rPr>
                <a:t>3. Reasoning</a:t>
              </a:r>
              <a:endParaRPr lang="de-DE" sz="1600" b="1" dirty="0">
                <a:solidFill>
                  <a:srgbClr val="00A650"/>
                </a:solidFill>
              </a:endParaRPr>
            </a:p>
          </p:txBody>
        </p:sp>
        <p:sp>
          <p:nvSpPr>
            <p:cNvPr id="31" name="Rectangle 30"/>
            <p:cNvSpPr/>
            <p:nvPr/>
          </p:nvSpPr>
          <p:spPr>
            <a:xfrm>
              <a:off x="5061017" y="4302143"/>
              <a:ext cx="2498876" cy="346545"/>
            </a:xfrm>
            <a:prstGeom prst="rect">
              <a:avLst/>
            </a:prstGeom>
          </p:spPr>
          <p:txBody>
            <a:bodyPr wrap="none">
              <a:spAutoFit/>
            </a:bodyPr>
            <a:lstStyle/>
            <a:p>
              <a:r>
                <a:rPr lang="de-DE" sz="1200" dirty="0" smtClean="0"/>
                <a:t>[Heer &amp; Shneiderman12]</a:t>
              </a:r>
              <a:endParaRPr lang="de-DE" sz="1200" dirty="0"/>
            </a:p>
          </p:txBody>
        </p:sp>
        <p:sp>
          <p:nvSpPr>
            <p:cNvPr id="32" name="Rectangle 31"/>
            <p:cNvSpPr/>
            <p:nvPr/>
          </p:nvSpPr>
          <p:spPr>
            <a:xfrm>
              <a:off x="4643421" y="4693202"/>
              <a:ext cx="1793251" cy="346545"/>
            </a:xfrm>
            <a:prstGeom prst="rect">
              <a:avLst/>
            </a:prstGeom>
          </p:spPr>
          <p:txBody>
            <a:bodyPr wrap="none">
              <a:spAutoFit/>
            </a:bodyPr>
            <a:lstStyle/>
            <a:p>
              <a:r>
                <a:rPr lang="de-DE" sz="1200" dirty="0" smtClean="0"/>
                <a:t>[Gotz &amp; Zhou 08]</a:t>
              </a:r>
              <a:endParaRPr lang="de-DE" sz="1200" dirty="0"/>
            </a:p>
          </p:txBody>
        </p:sp>
        <p:sp>
          <p:nvSpPr>
            <p:cNvPr id="33" name="Rectangle 32"/>
            <p:cNvSpPr/>
            <p:nvPr/>
          </p:nvSpPr>
          <p:spPr>
            <a:xfrm>
              <a:off x="5868145" y="4985649"/>
              <a:ext cx="2314356" cy="346545"/>
            </a:xfrm>
            <a:prstGeom prst="rect">
              <a:avLst/>
            </a:prstGeom>
          </p:spPr>
          <p:txBody>
            <a:bodyPr wrap="none">
              <a:spAutoFit/>
            </a:bodyPr>
            <a:lstStyle/>
            <a:p>
              <a:r>
                <a:rPr lang="de-DE" sz="1200" dirty="0" smtClean="0"/>
                <a:t>[Kerren</a:t>
              </a:r>
              <a:r>
                <a:rPr lang="de-DE" sz="1200" dirty="0"/>
                <a:t> </a:t>
              </a:r>
              <a:r>
                <a:rPr lang="de-DE" sz="1200" dirty="0" smtClean="0"/>
                <a:t>&amp; Schreiber12]</a:t>
              </a:r>
              <a:endParaRPr lang="de-DE" sz="1200" dirty="0"/>
            </a:p>
          </p:txBody>
        </p:sp>
        <p:sp>
          <p:nvSpPr>
            <p:cNvPr id="34" name="TextBox 33"/>
            <p:cNvSpPr txBox="1"/>
            <p:nvPr/>
          </p:nvSpPr>
          <p:spPr>
            <a:xfrm>
              <a:off x="6104525" y="5229200"/>
              <a:ext cx="1419805" cy="462060"/>
            </a:xfrm>
            <a:prstGeom prst="rect">
              <a:avLst/>
            </a:prstGeom>
            <a:noFill/>
          </p:spPr>
          <p:txBody>
            <a:bodyPr wrap="square" rtlCol="0">
              <a:spAutoFit/>
            </a:bodyPr>
            <a:lstStyle/>
            <a:p>
              <a:pPr algn="ctr"/>
              <a:r>
                <a:rPr lang="en-US" dirty="0" smtClean="0"/>
                <a:t>[…]</a:t>
              </a:r>
              <a:endParaRPr lang="de-DE" dirty="0"/>
            </a:p>
          </p:txBody>
        </p:sp>
      </p:grpSp>
      <p:sp>
        <p:nvSpPr>
          <p:cNvPr id="35" name="Oval 34"/>
          <p:cNvSpPr/>
          <p:nvPr/>
        </p:nvSpPr>
        <p:spPr>
          <a:xfrm rot="1071098">
            <a:off x="3506199" y="3351877"/>
            <a:ext cx="5654119" cy="19210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Left-Right Arrow 2"/>
          <p:cNvSpPr/>
          <p:nvPr/>
        </p:nvSpPr>
        <p:spPr>
          <a:xfrm>
            <a:off x="2011821" y="3511561"/>
            <a:ext cx="1604551" cy="894458"/>
          </a:xfrm>
          <a:prstGeom prst="leftRightArrow">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04373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2060848"/>
            <a:ext cx="6081935" cy="2088232"/>
          </a:xfrm>
        </p:spPr>
        <p:txBody>
          <a:bodyPr>
            <a:noAutofit/>
          </a:bodyPr>
          <a:lstStyle/>
          <a:p>
            <a:pPr algn="ctr"/>
            <a:r>
              <a:rPr lang="en-US" sz="5400" dirty="0" smtClean="0"/>
              <a:t>Thank you</a:t>
            </a:r>
            <a:br>
              <a:rPr lang="en-US" sz="5400" dirty="0" smtClean="0"/>
            </a:br>
            <a:r>
              <a:rPr lang="en-US" sz="5400" dirty="0" smtClean="0"/>
              <a:t>   </a:t>
            </a:r>
            <a:br>
              <a:rPr lang="en-US" sz="5400" dirty="0" smtClean="0"/>
            </a:br>
            <a:r>
              <a:rPr lang="en-US" sz="5400" dirty="0" smtClean="0"/>
              <a:t>Q&amp;A</a:t>
            </a:r>
            <a:endParaRPr lang="de-DE" sz="5400" dirty="0"/>
          </a:p>
        </p:txBody>
      </p:sp>
      <p:sp>
        <p:nvSpPr>
          <p:cNvPr id="7" name="Text Placeholder 6"/>
          <p:cNvSpPr>
            <a:spLocks noGrp="1"/>
          </p:cNvSpPr>
          <p:nvPr>
            <p:ph type="body" idx="1"/>
          </p:nvPr>
        </p:nvSpPr>
        <p:spPr/>
        <p:txBody>
          <a:bodyPr/>
          <a:lstStyle/>
          <a:p>
            <a:endParaRPr lang="de-DE"/>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104</a:t>
            </a:fld>
            <a:endParaRPr lang="en-US" dirty="0"/>
          </a:p>
        </p:txBody>
      </p:sp>
      <p:sp>
        <p:nvSpPr>
          <p:cNvPr id="8" name="Picture Placeholder 7"/>
          <p:cNvSpPr>
            <a:spLocks noGrp="1"/>
          </p:cNvSpPr>
          <p:nvPr>
            <p:ph type="pic" sz="quarter" idx="13"/>
          </p:nvPr>
        </p:nvSpPr>
        <p:spPr/>
      </p:sp>
    </p:spTree>
    <p:extLst>
      <p:ext uri="{BB962C8B-B14F-4D97-AF65-F5344CB8AC3E}">
        <p14:creationId xmlns:p14="http://schemas.microsoft.com/office/powerpoint/2010/main" val="42418751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5741807" y="1772816"/>
            <a:ext cx="3347370" cy="312191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accent1">
                    <a:lumMod val="75000"/>
                  </a:schemeClr>
                </a:solidFill>
              </a:rPr>
              <a:t>Next: Interaction </a:t>
            </a:r>
            <a:r>
              <a:rPr lang="en-US" dirty="0">
                <a:solidFill>
                  <a:schemeClr val="accent1">
                    <a:lumMod val="75000"/>
                  </a:schemeClr>
                </a:solidFill>
              </a:rPr>
              <a:t>architecture</a:t>
            </a:r>
          </a:p>
        </p:txBody>
      </p:sp>
      <p:sp>
        <p:nvSpPr>
          <p:cNvPr id="5" name="Slide Number Placeholder 4"/>
          <p:cNvSpPr>
            <a:spLocks noGrp="1"/>
          </p:cNvSpPr>
          <p:nvPr>
            <p:ph type="sldNum" sz="quarter" idx="12"/>
          </p:nvPr>
        </p:nvSpPr>
        <p:spPr/>
        <p:txBody>
          <a:bodyPr/>
          <a:lstStyle/>
          <a:p>
            <a:fld id="{30742C3F-4840-460C-ADF2-7005A7FA8881}" type="slidenum">
              <a:rPr lang="en-US" smtClean="0"/>
              <a:pPr/>
              <a:t>105</a:t>
            </a:fld>
            <a:endParaRPr lang="en-US" dirty="0"/>
          </a:p>
        </p:txBody>
      </p:sp>
      <p:sp>
        <p:nvSpPr>
          <p:cNvPr id="9" name="Footer Placeholder 3"/>
          <p:cNvSpPr>
            <a:spLocks noGrp="1"/>
          </p:cNvSpPr>
          <p:nvPr>
            <p:ph type="ftr" sz="quarter" idx="4294967295"/>
          </p:nvPr>
        </p:nvSpPr>
        <p:spPr>
          <a:xfrm>
            <a:off x="467544" y="6356352"/>
            <a:ext cx="7848872" cy="365125"/>
          </a:xfrm>
          <a:prstGeom prst="rect">
            <a:avLst/>
          </a:prstGeom>
        </p:spPr>
        <p:txBody>
          <a:bodyPr/>
          <a:lstStyle/>
          <a:p>
            <a:pPr lvl="0" algn="ctr"/>
            <a:r>
              <a:rPr lang="en-US" sz="1200" dirty="0" smtClean="0">
                <a:solidFill>
                  <a:prstClr val="black">
                    <a:tint val="75000"/>
                  </a:prstClr>
                </a:solidFill>
              </a:rPr>
              <a:t>Vis Tutorial: Opening the Black Box of Interaction in Visualization – H.-J. Schulz, T. v. </a:t>
            </a:r>
            <a:r>
              <a:rPr lang="en-US" sz="1200" dirty="0" err="1" smtClean="0">
                <a:solidFill>
                  <a:prstClr val="black">
                    <a:tint val="75000"/>
                  </a:prstClr>
                </a:solidFill>
              </a:rPr>
              <a:t>Landesberger</a:t>
            </a:r>
            <a:r>
              <a:rPr lang="en-US" sz="1200" dirty="0" smtClean="0">
                <a:solidFill>
                  <a:prstClr val="black">
                    <a:tint val="75000"/>
                  </a:prstClr>
                </a:solidFill>
              </a:rPr>
              <a:t>, D. </a:t>
            </a:r>
            <a:r>
              <a:rPr lang="en-US" sz="1200" dirty="0" err="1" smtClean="0">
                <a:solidFill>
                  <a:prstClr val="black">
                    <a:tint val="75000"/>
                  </a:prstClr>
                </a:solidFill>
              </a:rPr>
              <a:t>Baur</a:t>
            </a:r>
            <a:endParaRPr lang="en-US" sz="1200" dirty="0" smtClean="0">
              <a:solidFill>
                <a:prstClr val="black">
                  <a:tint val="75000"/>
                </a:prstClr>
              </a:solidFill>
            </a:endParaRPr>
          </a:p>
        </p:txBody>
      </p:sp>
      <p:sp>
        <p:nvSpPr>
          <p:cNvPr id="8" name="TextBox 7"/>
          <p:cNvSpPr txBox="1"/>
          <p:nvPr/>
        </p:nvSpPr>
        <p:spPr>
          <a:xfrm>
            <a:off x="7144444" y="2213849"/>
            <a:ext cx="2324100" cy="2554545"/>
          </a:xfrm>
          <a:prstGeom prst="rect">
            <a:avLst/>
          </a:prstGeom>
          <a:noFill/>
        </p:spPr>
        <p:txBody>
          <a:bodyPr wrap="square" rtlCol="0">
            <a:spAutoFit/>
          </a:bodyPr>
          <a:lstStyle/>
          <a:p>
            <a:r>
              <a:rPr lang="en-US" sz="16000" dirty="0" smtClean="0">
                <a:sym typeface="Wingdings"/>
              </a:rPr>
              <a:t></a:t>
            </a:r>
            <a:endParaRPr lang="en-US" sz="16000" dirty="0"/>
          </a:p>
        </p:txBody>
      </p:sp>
      <p:sp>
        <p:nvSpPr>
          <p:cNvPr id="10" name="TextBox 9"/>
          <p:cNvSpPr txBox="1"/>
          <p:nvPr/>
        </p:nvSpPr>
        <p:spPr>
          <a:xfrm>
            <a:off x="-612576" y="1963560"/>
            <a:ext cx="640080" cy="2554545"/>
          </a:xfrm>
          <a:prstGeom prst="rect">
            <a:avLst/>
          </a:prstGeom>
          <a:noFill/>
        </p:spPr>
        <p:txBody>
          <a:bodyPr wrap="square" rtlCol="0">
            <a:spAutoFit/>
          </a:bodyPr>
          <a:lstStyle/>
          <a:p>
            <a:r>
              <a:rPr lang="en-US" sz="16000" dirty="0">
                <a:sym typeface="Webdings" panose="05030102010509060703" pitchFamily="18" charset="2"/>
              </a:rPr>
              <a:t></a:t>
            </a:r>
            <a:endParaRPr lang="en-US" sz="16000" dirty="0"/>
          </a:p>
        </p:txBody>
      </p:sp>
      <p:cxnSp>
        <p:nvCxnSpPr>
          <p:cNvPr id="6" name="Straight Arrow Connector 5"/>
          <p:cNvCxnSpPr/>
          <p:nvPr/>
        </p:nvCxnSpPr>
        <p:spPr>
          <a:xfrm>
            <a:off x="1043608" y="2998862"/>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71600" y="3646934"/>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868144" y="3654009"/>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5008" y="4941168"/>
            <a:ext cx="2520280" cy="923330"/>
          </a:xfrm>
          <a:prstGeom prst="rect">
            <a:avLst/>
          </a:prstGeom>
          <a:noFill/>
        </p:spPr>
        <p:txBody>
          <a:bodyPr wrap="square" rtlCol="0">
            <a:spAutoFit/>
          </a:bodyPr>
          <a:lstStyle/>
          <a:p>
            <a:r>
              <a:rPr lang="en-US" b="1" dirty="0" smtClean="0"/>
              <a:t>Activities: </a:t>
            </a:r>
            <a:r>
              <a:rPr lang="en-US" dirty="0" smtClean="0"/>
              <a:t>What the user does to trigger a change in the computer (</a:t>
            </a:r>
            <a:r>
              <a:rPr lang="en-US" i="1" dirty="0" smtClean="0"/>
              <a:t>Action</a:t>
            </a:r>
            <a:r>
              <a:rPr lang="en-US" dirty="0" smtClean="0"/>
              <a:t>)</a:t>
            </a:r>
            <a:endParaRPr lang="en-US" dirty="0"/>
          </a:p>
        </p:txBody>
      </p:sp>
      <p:sp>
        <p:nvSpPr>
          <p:cNvPr id="19" name="TextBox 18"/>
          <p:cNvSpPr txBox="1"/>
          <p:nvPr/>
        </p:nvSpPr>
        <p:spPr>
          <a:xfrm>
            <a:off x="2958899" y="4941168"/>
            <a:ext cx="3088757" cy="923330"/>
          </a:xfrm>
          <a:prstGeom prst="rect">
            <a:avLst/>
          </a:prstGeom>
          <a:noFill/>
        </p:spPr>
        <p:txBody>
          <a:bodyPr wrap="square" rtlCol="0">
            <a:spAutoFit/>
          </a:bodyPr>
          <a:lstStyle/>
          <a:p>
            <a:r>
              <a:rPr lang="en-US" b="1" dirty="0" smtClean="0"/>
              <a:t>Metaphor: </a:t>
            </a:r>
            <a:r>
              <a:rPr lang="en-US" dirty="0" smtClean="0"/>
              <a:t>What the user thinks the computer is doing and vice versa (</a:t>
            </a:r>
            <a:r>
              <a:rPr lang="en-US" i="1" dirty="0" smtClean="0"/>
              <a:t>Understanding</a:t>
            </a:r>
            <a:r>
              <a:rPr lang="en-US" dirty="0" smtClean="0"/>
              <a:t>)</a:t>
            </a:r>
            <a:endParaRPr lang="en-US" dirty="0"/>
          </a:p>
        </p:txBody>
      </p:sp>
      <p:sp>
        <p:nvSpPr>
          <p:cNvPr id="20" name="TextBox 19"/>
          <p:cNvSpPr txBox="1"/>
          <p:nvPr/>
        </p:nvSpPr>
        <p:spPr>
          <a:xfrm>
            <a:off x="6300426" y="4941168"/>
            <a:ext cx="2843574" cy="923330"/>
          </a:xfrm>
          <a:prstGeom prst="rect">
            <a:avLst/>
          </a:prstGeom>
          <a:noFill/>
          <a:ln>
            <a:noFill/>
          </a:ln>
        </p:spPr>
        <p:txBody>
          <a:bodyPr wrap="square" rtlCol="0">
            <a:spAutoFit/>
          </a:bodyPr>
          <a:lstStyle/>
          <a:p>
            <a:r>
              <a:rPr lang="en-US" b="1" dirty="0" smtClean="0">
                <a:solidFill>
                  <a:srgbClr val="00A950"/>
                </a:solidFill>
              </a:rPr>
              <a:t>Architecture: </a:t>
            </a:r>
            <a:r>
              <a:rPr lang="en-US" dirty="0" smtClean="0">
                <a:solidFill>
                  <a:srgbClr val="00A950"/>
                </a:solidFill>
              </a:rPr>
              <a:t>What the computer actually does</a:t>
            </a:r>
            <a:br>
              <a:rPr lang="en-US" dirty="0" smtClean="0">
                <a:solidFill>
                  <a:srgbClr val="00A950"/>
                </a:solidFill>
              </a:rPr>
            </a:br>
            <a:r>
              <a:rPr lang="en-US" dirty="0" smtClean="0">
                <a:solidFill>
                  <a:srgbClr val="00A950"/>
                </a:solidFill>
              </a:rPr>
              <a:t>(</a:t>
            </a:r>
            <a:r>
              <a:rPr lang="en-US" i="1" dirty="0" smtClean="0">
                <a:solidFill>
                  <a:srgbClr val="00A950"/>
                </a:solidFill>
              </a:rPr>
              <a:t>Reaction</a:t>
            </a:r>
            <a:r>
              <a:rPr lang="en-US" dirty="0" smtClean="0">
                <a:solidFill>
                  <a:srgbClr val="00A950"/>
                </a:solidFill>
              </a:rPr>
              <a:t>)</a:t>
            </a:r>
            <a:endParaRPr lang="en-US" dirty="0">
              <a:solidFill>
                <a:srgbClr val="00A950"/>
              </a:solidFill>
            </a:endParaRPr>
          </a:p>
        </p:txBody>
      </p:sp>
      <p:grpSp>
        <p:nvGrpSpPr>
          <p:cNvPr id="3" name="Group 28"/>
          <p:cNvGrpSpPr/>
          <p:nvPr/>
        </p:nvGrpSpPr>
        <p:grpSpPr>
          <a:xfrm>
            <a:off x="2520774" y="1747249"/>
            <a:ext cx="2105911" cy="1631216"/>
            <a:chOff x="3203999" y="1833141"/>
            <a:chExt cx="2105911" cy="1631216"/>
          </a:xfrm>
        </p:grpSpPr>
        <p:sp>
          <p:nvSpPr>
            <p:cNvPr id="16" name="Cloud Callout 15"/>
            <p:cNvSpPr/>
            <p:nvPr/>
          </p:nvSpPr>
          <p:spPr>
            <a:xfrm>
              <a:off x="3203999" y="1868850"/>
              <a:ext cx="2105911" cy="154791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656414 w 2103184"/>
                <a:gd name="connsiteY0" fmla="*/ 1740639 h 1547235"/>
                <a:gd name="connsiteX1" fmla="*/ 613435 w 2103184"/>
                <a:gd name="connsiteY1" fmla="*/ 1783618 h 1547235"/>
                <a:gd name="connsiteX2" fmla="*/ 570456 w 2103184"/>
                <a:gd name="connsiteY2" fmla="*/ 1740639 h 1547235"/>
                <a:gd name="connsiteX3" fmla="*/ 613435 w 2103184"/>
                <a:gd name="connsiteY3" fmla="*/ 1697660 h 1547235"/>
                <a:gd name="connsiteX4" fmla="*/ 656414 w 2103184"/>
                <a:gd name="connsiteY4" fmla="*/ 1740639 h 1547235"/>
                <a:gd name="connsiteX0" fmla="*/ 722774 w 2103184"/>
                <a:gd name="connsiteY0" fmla="*/ 1689037 h 1547235"/>
                <a:gd name="connsiteX1" fmla="*/ 636816 w 2103184"/>
                <a:gd name="connsiteY1" fmla="*/ 1774995 h 1547235"/>
                <a:gd name="connsiteX2" fmla="*/ 550858 w 2103184"/>
                <a:gd name="connsiteY2" fmla="*/ 1689037 h 1547235"/>
                <a:gd name="connsiteX3" fmla="*/ 636816 w 2103184"/>
                <a:gd name="connsiteY3" fmla="*/ 1603079 h 1547235"/>
                <a:gd name="connsiteX4" fmla="*/ 722774 w 2103184"/>
                <a:gd name="connsiteY4" fmla="*/ 1689037 h 1547235"/>
                <a:gd name="connsiteX0" fmla="*/ 824609 w 2103184"/>
                <a:gd name="connsiteY0" fmla="*/ 1559139 h 1547235"/>
                <a:gd name="connsiteX1" fmla="*/ 695673 w 2103184"/>
                <a:gd name="connsiteY1" fmla="*/ 1688075 h 1547235"/>
                <a:gd name="connsiteX2" fmla="*/ 566737 w 2103184"/>
                <a:gd name="connsiteY2" fmla="*/ 1559139 h 1547235"/>
                <a:gd name="connsiteX3" fmla="*/ 695673 w 2103184"/>
                <a:gd name="connsiteY3" fmla="*/ 1430203 h 1547235"/>
                <a:gd name="connsiteX4" fmla="*/ 824609 w 2103184"/>
                <a:gd name="connsiteY4" fmla="*/ 1559139 h 1547235"/>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568490 w 2105911"/>
                <a:gd name="connsiteY2" fmla="*/ 1554089 h 1778568"/>
                <a:gd name="connsiteX3" fmla="*/ 697426 w 2105911"/>
                <a:gd name="connsiteY3"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638569 w 2105911"/>
                <a:gd name="connsiteY3" fmla="*/ 1598029 h 1779762"/>
                <a:gd name="connsiteX4" fmla="*/ 724527 w 2105911"/>
                <a:gd name="connsiteY4"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724527 w 2105911"/>
                <a:gd name="connsiteY3"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724527 w 2105911"/>
                <a:gd name="connsiteY3"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552611 w 2105911"/>
                <a:gd name="connsiteY1" fmla="*/ 1683987 h 1778568"/>
                <a:gd name="connsiteX2" fmla="*/ 724527 w 2105911"/>
                <a:gd name="connsiteY2"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697426 w 2105911"/>
                <a:gd name="connsiteY0" fmla="*/ 1425153 h 2324863"/>
                <a:gd name="connsiteX1" fmla="*/ 899649 w 2105911"/>
                <a:gd name="connsiteY1" fmla="*/ 2324863 h 2324863"/>
                <a:gd name="connsiteX2" fmla="*/ 697426 w 2105911"/>
                <a:gd name="connsiteY2"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7465"/>
                <a:gd name="connsiteX1" fmla="*/ 5659 w 43256"/>
                <a:gd name="connsiteY1" fmla="*/ 6766 h 67465"/>
                <a:gd name="connsiteX2" fmla="*/ 14041 w 43256"/>
                <a:gd name="connsiteY2" fmla="*/ 5061 h 67465"/>
                <a:gd name="connsiteX3" fmla="*/ 22492 w 43256"/>
                <a:gd name="connsiteY3" fmla="*/ 3291 h 67465"/>
                <a:gd name="connsiteX4" fmla="*/ 25785 w 43256"/>
                <a:gd name="connsiteY4" fmla="*/ 59 h 67465"/>
                <a:gd name="connsiteX5" fmla="*/ 29869 w 43256"/>
                <a:gd name="connsiteY5" fmla="*/ 2340 h 67465"/>
                <a:gd name="connsiteX6" fmla="*/ 35499 w 43256"/>
                <a:gd name="connsiteY6" fmla="*/ 549 h 67465"/>
                <a:gd name="connsiteX7" fmla="*/ 38354 w 43256"/>
                <a:gd name="connsiteY7" fmla="*/ 5435 h 67465"/>
                <a:gd name="connsiteX8" fmla="*/ 42018 w 43256"/>
                <a:gd name="connsiteY8" fmla="*/ 10177 h 67465"/>
                <a:gd name="connsiteX9" fmla="*/ 41854 w 43256"/>
                <a:gd name="connsiteY9" fmla="*/ 15319 h 67465"/>
                <a:gd name="connsiteX10" fmla="*/ 43052 w 43256"/>
                <a:gd name="connsiteY10" fmla="*/ 23181 h 67465"/>
                <a:gd name="connsiteX11" fmla="*/ 37440 w 43256"/>
                <a:gd name="connsiteY11" fmla="*/ 30063 h 67465"/>
                <a:gd name="connsiteX12" fmla="*/ 35431 w 43256"/>
                <a:gd name="connsiteY12" fmla="*/ 35960 h 67465"/>
                <a:gd name="connsiteX13" fmla="*/ 28591 w 43256"/>
                <a:gd name="connsiteY13" fmla="*/ 36674 h 67465"/>
                <a:gd name="connsiteX14" fmla="*/ 23703 w 43256"/>
                <a:gd name="connsiteY14" fmla="*/ 42965 h 67465"/>
                <a:gd name="connsiteX15" fmla="*/ 16516 w 43256"/>
                <a:gd name="connsiteY15" fmla="*/ 39125 h 67465"/>
                <a:gd name="connsiteX16" fmla="*/ 5840 w 43256"/>
                <a:gd name="connsiteY16" fmla="*/ 35331 h 67465"/>
                <a:gd name="connsiteX17" fmla="*/ 1146 w 43256"/>
                <a:gd name="connsiteY17" fmla="*/ 31109 h 67465"/>
                <a:gd name="connsiteX18" fmla="*/ 2149 w 43256"/>
                <a:gd name="connsiteY18" fmla="*/ 25410 h 67465"/>
                <a:gd name="connsiteX19" fmla="*/ 31 w 43256"/>
                <a:gd name="connsiteY19" fmla="*/ 19563 h 67465"/>
                <a:gd name="connsiteX20" fmla="*/ 3899 w 43256"/>
                <a:gd name="connsiteY20" fmla="*/ 14366 h 67465"/>
                <a:gd name="connsiteX21" fmla="*/ 3936 w 43256"/>
                <a:gd name="connsiteY21" fmla="*/ 14229 h 67465"/>
                <a:gd name="connsiteX0" fmla="*/ 572209 w 2105911"/>
                <a:gd name="connsiteY0" fmla="*/ 1735589 h 2416303"/>
                <a:gd name="connsiteX1" fmla="*/ 615188 w 2105911"/>
                <a:gd name="connsiteY1" fmla="*/ 1778568 h 2416303"/>
                <a:gd name="connsiteX2" fmla="*/ 572209 w 2105911"/>
                <a:gd name="connsiteY2" fmla="*/ 1735589 h 2416303"/>
                <a:gd name="connsiteX0" fmla="*/ 724527 w 2105911"/>
                <a:gd name="connsiteY0" fmla="*/ 1683987 h 2416303"/>
                <a:gd name="connsiteX1" fmla="*/ 552611 w 2105911"/>
                <a:gd name="connsiteY1" fmla="*/ 1683987 h 2416303"/>
                <a:gd name="connsiteX2" fmla="*/ 724527 w 2105911"/>
                <a:gd name="connsiteY2" fmla="*/ 1683987 h 2416303"/>
                <a:gd name="connsiteX0" fmla="*/ 899649 w 2105911"/>
                <a:gd name="connsiteY0" fmla="*/ 2324863 h 2416303"/>
                <a:gd name="connsiteX1" fmla="*/ 697426 w 2105911"/>
                <a:gd name="connsiteY1" fmla="*/ 1425153 h 2416303"/>
                <a:gd name="connsiteX2" fmla="*/ 991089 w 2105911"/>
                <a:gd name="connsiteY2" fmla="*/ 2416303 h 2416303"/>
                <a:gd name="connsiteX0" fmla="*/ 4729 w 43256"/>
                <a:gd name="connsiteY0" fmla="*/ 26036 h 67465"/>
                <a:gd name="connsiteX1" fmla="*/ 2196 w 43256"/>
                <a:gd name="connsiteY1" fmla="*/ 25239 h 67465"/>
                <a:gd name="connsiteX2" fmla="*/ 6964 w 43256"/>
                <a:gd name="connsiteY2" fmla="*/ 34758 h 67465"/>
                <a:gd name="connsiteX3" fmla="*/ 5856 w 43256"/>
                <a:gd name="connsiteY3" fmla="*/ 35139 h 67465"/>
                <a:gd name="connsiteX4" fmla="*/ 16514 w 43256"/>
                <a:gd name="connsiteY4" fmla="*/ 38949 h 67465"/>
                <a:gd name="connsiteX5" fmla="*/ 15846 w 43256"/>
                <a:gd name="connsiteY5" fmla="*/ 37209 h 67465"/>
                <a:gd name="connsiteX6" fmla="*/ 28863 w 43256"/>
                <a:gd name="connsiteY6" fmla="*/ 34610 h 67465"/>
                <a:gd name="connsiteX7" fmla="*/ 28596 w 43256"/>
                <a:gd name="connsiteY7" fmla="*/ 36519 h 67465"/>
                <a:gd name="connsiteX8" fmla="*/ 34165 w 43256"/>
                <a:gd name="connsiteY8" fmla="*/ 22813 h 67465"/>
                <a:gd name="connsiteX9" fmla="*/ 37416 w 43256"/>
                <a:gd name="connsiteY9" fmla="*/ 29949 h 67465"/>
                <a:gd name="connsiteX10" fmla="*/ 41834 w 43256"/>
                <a:gd name="connsiteY10" fmla="*/ 15213 h 67465"/>
                <a:gd name="connsiteX11" fmla="*/ 40386 w 43256"/>
                <a:gd name="connsiteY11" fmla="*/ 17889 h 67465"/>
                <a:gd name="connsiteX12" fmla="*/ 38360 w 43256"/>
                <a:gd name="connsiteY12" fmla="*/ 5285 h 67465"/>
                <a:gd name="connsiteX13" fmla="*/ 38436 w 43256"/>
                <a:gd name="connsiteY13" fmla="*/ 6549 h 67465"/>
                <a:gd name="connsiteX14" fmla="*/ 29114 w 43256"/>
                <a:gd name="connsiteY14" fmla="*/ 3811 h 67465"/>
                <a:gd name="connsiteX15" fmla="*/ 29856 w 43256"/>
                <a:gd name="connsiteY15" fmla="*/ 2199 h 67465"/>
                <a:gd name="connsiteX16" fmla="*/ 22177 w 43256"/>
                <a:gd name="connsiteY16" fmla="*/ 4579 h 67465"/>
                <a:gd name="connsiteX17" fmla="*/ 22536 w 43256"/>
                <a:gd name="connsiteY17" fmla="*/ 3189 h 67465"/>
                <a:gd name="connsiteX18" fmla="*/ 14036 w 43256"/>
                <a:gd name="connsiteY18" fmla="*/ 5051 h 67465"/>
                <a:gd name="connsiteX19" fmla="*/ 15336 w 43256"/>
                <a:gd name="connsiteY19" fmla="*/ 6399 h 67465"/>
                <a:gd name="connsiteX20" fmla="*/ 4163 w 43256"/>
                <a:gd name="connsiteY20" fmla="*/ 15648 h 67465"/>
                <a:gd name="connsiteX21" fmla="*/ 3936 w 43256"/>
                <a:gd name="connsiteY21" fmla="*/ 14229 h 67465"/>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2" fmla="*/ 1131766 w 2105911"/>
                <a:gd name="connsiteY2" fmla="*/ 2231665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2" fmla="*/ 1013949 w 2105911"/>
                <a:gd name="connsiteY2" fmla="*/ 2034717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1013949 w 2105911"/>
                <a:gd name="connsiteY0" fmla="*/ 2034717 h 2126157"/>
                <a:gd name="connsiteX1" fmla="*/ 697426 w 2105911"/>
                <a:gd name="connsiteY1" fmla="*/ 1425153 h 2126157"/>
                <a:gd name="connsiteX2" fmla="*/ 1105389 w 2105911"/>
                <a:gd name="connsiteY2"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2" fmla="*/ 327528 w 2105911"/>
                <a:gd name="connsiteY2" fmla="*/ 1924896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615188 w 2105911"/>
                <a:gd name="connsiteY1" fmla="*/ 1778568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878957 w 2105911"/>
                <a:gd name="connsiteY1" fmla="*/ 1989583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2" fmla="*/ 970397 w 2105911"/>
                <a:gd name="connsiteY2" fmla="*/ 2081023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2" fmla="*/ 460034 w 2105911"/>
                <a:gd name="connsiteY2" fmla="*/ 1521868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460034 w 2105911"/>
                <a:gd name="connsiteY1" fmla="*/ 1521868 h 2217597"/>
                <a:gd name="connsiteX2" fmla="*/ 1196829 w 2105911"/>
                <a:gd name="connsiteY2"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87712 w 2105911"/>
                <a:gd name="connsiteY1" fmla="*/ 1674451 h 2217597"/>
                <a:gd name="connsiteX2" fmla="*/ 202932 w 2105911"/>
                <a:gd name="connsiteY2"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183335 w 2105911"/>
                <a:gd name="connsiteY0" fmla="*/ 16048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43750 w 2105911"/>
                <a:gd name="connsiteY1" fmla="*/ 1700828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97566 w 2105911"/>
                <a:gd name="connsiteY1" fmla="*/ 1735997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79981 w 2105911"/>
                <a:gd name="connsiteY1" fmla="*/ 1744789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2" fmla="*/ 743750 w 2105911"/>
                <a:gd name="connsiteY2" fmla="*/ 1700828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18435 w 2105911"/>
                <a:gd name="connsiteY1" fmla="*/ 1815128 h 2217597"/>
                <a:gd name="connsiteX2" fmla="*/ 320749 w 2105911"/>
                <a:gd name="connsiteY2"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804326 w 2105911"/>
                <a:gd name="connsiteY1" fmla="*/ 1818237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287705 w 2105911"/>
                <a:gd name="connsiteY0" fmla="*/ 1264511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27911 w 2105911"/>
                <a:gd name="connsiteY1" fmla="*/ 1341087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464180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297126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105911" h="1547916">
                  <a:moveTo>
                    <a:pt x="787712" y="1401889"/>
                  </a:moveTo>
                  <a:lnTo>
                    <a:pt x="795534" y="1369829"/>
                  </a:lnTo>
                </a:path>
                <a:path w="2105911" h="1547916">
                  <a:moveTo>
                    <a:pt x="1405467" y="1323502"/>
                  </a:moveTo>
                  <a:cubicBezTo>
                    <a:pt x="1556557" y="1235579"/>
                    <a:pt x="1232859" y="1244372"/>
                    <a:pt x="1392741" y="1297126"/>
                  </a:cubicBezTo>
                </a:path>
                <a:path w="2105911" h="1547916">
                  <a:moveTo>
                    <a:pt x="287705" y="1264511"/>
                  </a:moveTo>
                  <a:lnTo>
                    <a:pt x="291221" y="1294405"/>
                  </a:lnTo>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554" y="34915"/>
                    <a:pt x="28416" y="35537"/>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7"/>
            <p:cNvGrpSpPr/>
            <p:nvPr/>
          </p:nvGrpSpPr>
          <p:grpSpPr>
            <a:xfrm>
              <a:off x="3540905" y="1833141"/>
              <a:ext cx="1161455" cy="1631216"/>
              <a:chOff x="2800678" y="1325076"/>
              <a:chExt cx="1161455" cy="1631216"/>
            </a:xfrm>
          </p:grpSpPr>
          <p:pic>
            <p:nvPicPr>
              <p:cNvPr id="1026" name="Picture 2" descr="http://jbcomputerrepairs.com/sites/default/files/computers-gears.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71623" y="1755564"/>
                <a:ext cx="374899" cy="4037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800678" y="1325076"/>
                <a:ext cx="1161455" cy="1631216"/>
              </a:xfrm>
              <a:prstGeom prst="rect">
                <a:avLst/>
              </a:prstGeom>
              <a:noFill/>
            </p:spPr>
            <p:txBody>
              <a:bodyPr wrap="square" rtlCol="0">
                <a:spAutoFit/>
              </a:bodyPr>
              <a:lstStyle/>
              <a:p>
                <a:r>
                  <a:rPr lang="en-US" sz="10000" dirty="0" smtClean="0">
                    <a:sym typeface="Wingdings"/>
                  </a:rPr>
                  <a:t></a:t>
                </a:r>
                <a:endParaRPr lang="en-US" sz="10000" dirty="0"/>
              </a:p>
            </p:txBody>
          </p:sp>
        </p:grpSp>
      </p:grpSp>
      <p:cxnSp>
        <p:nvCxnSpPr>
          <p:cNvPr id="12" name="Straight Arrow Connector 11"/>
          <p:cNvCxnSpPr/>
          <p:nvPr/>
        </p:nvCxnSpPr>
        <p:spPr>
          <a:xfrm>
            <a:off x="5940152" y="3005937"/>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31"/>
          <p:cNvGrpSpPr/>
          <p:nvPr/>
        </p:nvGrpSpPr>
        <p:grpSpPr>
          <a:xfrm>
            <a:off x="3635896" y="2982542"/>
            <a:ext cx="2105911" cy="1631216"/>
            <a:chOff x="5466388" y="1299354"/>
            <a:chExt cx="2105911" cy="1631216"/>
          </a:xfrm>
        </p:grpSpPr>
        <p:sp>
          <p:nvSpPr>
            <p:cNvPr id="30" name="Cloud Callout 15"/>
            <p:cNvSpPr/>
            <p:nvPr/>
          </p:nvSpPr>
          <p:spPr>
            <a:xfrm>
              <a:off x="5466388" y="1354393"/>
              <a:ext cx="2105911" cy="154791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656414 w 2103184"/>
                <a:gd name="connsiteY0" fmla="*/ 1740639 h 1547235"/>
                <a:gd name="connsiteX1" fmla="*/ 613435 w 2103184"/>
                <a:gd name="connsiteY1" fmla="*/ 1783618 h 1547235"/>
                <a:gd name="connsiteX2" fmla="*/ 570456 w 2103184"/>
                <a:gd name="connsiteY2" fmla="*/ 1740639 h 1547235"/>
                <a:gd name="connsiteX3" fmla="*/ 613435 w 2103184"/>
                <a:gd name="connsiteY3" fmla="*/ 1697660 h 1547235"/>
                <a:gd name="connsiteX4" fmla="*/ 656414 w 2103184"/>
                <a:gd name="connsiteY4" fmla="*/ 1740639 h 1547235"/>
                <a:gd name="connsiteX0" fmla="*/ 722774 w 2103184"/>
                <a:gd name="connsiteY0" fmla="*/ 1689037 h 1547235"/>
                <a:gd name="connsiteX1" fmla="*/ 636816 w 2103184"/>
                <a:gd name="connsiteY1" fmla="*/ 1774995 h 1547235"/>
                <a:gd name="connsiteX2" fmla="*/ 550858 w 2103184"/>
                <a:gd name="connsiteY2" fmla="*/ 1689037 h 1547235"/>
                <a:gd name="connsiteX3" fmla="*/ 636816 w 2103184"/>
                <a:gd name="connsiteY3" fmla="*/ 1603079 h 1547235"/>
                <a:gd name="connsiteX4" fmla="*/ 722774 w 2103184"/>
                <a:gd name="connsiteY4" fmla="*/ 1689037 h 1547235"/>
                <a:gd name="connsiteX0" fmla="*/ 824609 w 2103184"/>
                <a:gd name="connsiteY0" fmla="*/ 1559139 h 1547235"/>
                <a:gd name="connsiteX1" fmla="*/ 695673 w 2103184"/>
                <a:gd name="connsiteY1" fmla="*/ 1688075 h 1547235"/>
                <a:gd name="connsiteX2" fmla="*/ 566737 w 2103184"/>
                <a:gd name="connsiteY2" fmla="*/ 1559139 h 1547235"/>
                <a:gd name="connsiteX3" fmla="*/ 695673 w 2103184"/>
                <a:gd name="connsiteY3" fmla="*/ 1430203 h 1547235"/>
                <a:gd name="connsiteX4" fmla="*/ 824609 w 2103184"/>
                <a:gd name="connsiteY4" fmla="*/ 1559139 h 1547235"/>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568490 w 2105911"/>
                <a:gd name="connsiteY2" fmla="*/ 1554089 h 1778568"/>
                <a:gd name="connsiteX3" fmla="*/ 697426 w 2105911"/>
                <a:gd name="connsiteY3"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638569 w 2105911"/>
                <a:gd name="connsiteY3" fmla="*/ 1598029 h 1779762"/>
                <a:gd name="connsiteX4" fmla="*/ 724527 w 2105911"/>
                <a:gd name="connsiteY4"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724527 w 2105911"/>
                <a:gd name="connsiteY3"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724527 w 2105911"/>
                <a:gd name="connsiteY3"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552611 w 2105911"/>
                <a:gd name="connsiteY1" fmla="*/ 1683987 h 1778568"/>
                <a:gd name="connsiteX2" fmla="*/ 724527 w 2105911"/>
                <a:gd name="connsiteY2"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697426 w 2105911"/>
                <a:gd name="connsiteY0" fmla="*/ 1425153 h 2324863"/>
                <a:gd name="connsiteX1" fmla="*/ 899649 w 2105911"/>
                <a:gd name="connsiteY1" fmla="*/ 2324863 h 2324863"/>
                <a:gd name="connsiteX2" fmla="*/ 697426 w 2105911"/>
                <a:gd name="connsiteY2"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7465"/>
                <a:gd name="connsiteX1" fmla="*/ 5659 w 43256"/>
                <a:gd name="connsiteY1" fmla="*/ 6766 h 67465"/>
                <a:gd name="connsiteX2" fmla="*/ 14041 w 43256"/>
                <a:gd name="connsiteY2" fmla="*/ 5061 h 67465"/>
                <a:gd name="connsiteX3" fmla="*/ 22492 w 43256"/>
                <a:gd name="connsiteY3" fmla="*/ 3291 h 67465"/>
                <a:gd name="connsiteX4" fmla="*/ 25785 w 43256"/>
                <a:gd name="connsiteY4" fmla="*/ 59 h 67465"/>
                <a:gd name="connsiteX5" fmla="*/ 29869 w 43256"/>
                <a:gd name="connsiteY5" fmla="*/ 2340 h 67465"/>
                <a:gd name="connsiteX6" fmla="*/ 35499 w 43256"/>
                <a:gd name="connsiteY6" fmla="*/ 549 h 67465"/>
                <a:gd name="connsiteX7" fmla="*/ 38354 w 43256"/>
                <a:gd name="connsiteY7" fmla="*/ 5435 h 67465"/>
                <a:gd name="connsiteX8" fmla="*/ 42018 w 43256"/>
                <a:gd name="connsiteY8" fmla="*/ 10177 h 67465"/>
                <a:gd name="connsiteX9" fmla="*/ 41854 w 43256"/>
                <a:gd name="connsiteY9" fmla="*/ 15319 h 67465"/>
                <a:gd name="connsiteX10" fmla="*/ 43052 w 43256"/>
                <a:gd name="connsiteY10" fmla="*/ 23181 h 67465"/>
                <a:gd name="connsiteX11" fmla="*/ 37440 w 43256"/>
                <a:gd name="connsiteY11" fmla="*/ 30063 h 67465"/>
                <a:gd name="connsiteX12" fmla="*/ 35431 w 43256"/>
                <a:gd name="connsiteY12" fmla="*/ 35960 h 67465"/>
                <a:gd name="connsiteX13" fmla="*/ 28591 w 43256"/>
                <a:gd name="connsiteY13" fmla="*/ 36674 h 67465"/>
                <a:gd name="connsiteX14" fmla="*/ 23703 w 43256"/>
                <a:gd name="connsiteY14" fmla="*/ 42965 h 67465"/>
                <a:gd name="connsiteX15" fmla="*/ 16516 w 43256"/>
                <a:gd name="connsiteY15" fmla="*/ 39125 h 67465"/>
                <a:gd name="connsiteX16" fmla="*/ 5840 w 43256"/>
                <a:gd name="connsiteY16" fmla="*/ 35331 h 67465"/>
                <a:gd name="connsiteX17" fmla="*/ 1146 w 43256"/>
                <a:gd name="connsiteY17" fmla="*/ 31109 h 67465"/>
                <a:gd name="connsiteX18" fmla="*/ 2149 w 43256"/>
                <a:gd name="connsiteY18" fmla="*/ 25410 h 67465"/>
                <a:gd name="connsiteX19" fmla="*/ 31 w 43256"/>
                <a:gd name="connsiteY19" fmla="*/ 19563 h 67465"/>
                <a:gd name="connsiteX20" fmla="*/ 3899 w 43256"/>
                <a:gd name="connsiteY20" fmla="*/ 14366 h 67465"/>
                <a:gd name="connsiteX21" fmla="*/ 3936 w 43256"/>
                <a:gd name="connsiteY21" fmla="*/ 14229 h 67465"/>
                <a:gd name="connsiteX0" fmla="*/ 572209 w 2105911"/>
                <a:gd name="connsiteY0" fmla="*/ 1735589 h 2416303"/>
                <a:gd name="connsiteX1" fmla="*/ 615188 w 2105911"/>
                <a:gd name="connsiteY1" fmla="*/ 1778568 h 2416303"/>
                <a:gd name="connsiteX2" fmla="*/ 572209 w 2105911"/>
                <a:gd name="connsiteY2" fmla="*/ 1735589 h 2416303"/>
                <a:gd name="connsiteX0" fmla="*/ 724527 w 2105911"/>
                <a:gd name="connsiteY0" fmla="*/ 1683987 h 2416303"/>
                <a:gd name="connsiteX1" fmla="*/ 552611 w 2105911"/>
                <a:gd name="connsiteY1" fmla="*/ 1683987 h 2416303"/>
                <a:gd name="connsiteX2" fmla="*/ 724527 w 2105911"/>
                <a:gd name="connsiteY2" fmla="*/ 1683987 h 2416303"/>
                <a:gd name="connsiteX0" fmla="*/ 899649 w 2105911"/>
                <a:gd name="connsiteY0" fmla="*/ 2324863 h 2416303"/>
                <a:gd name="connsiteX1" fmla="*/ 697426 w 2105911"/>
                <a:gd name="connsiteY1" fmla="*/ 1425153 h 2416303"/>
                <a:gd name="connsiteX2" fmla="*/ 991089 w 2105911"/>
                <a:gd name="connsiteY2" fmla="*/ 2416303 h 2416303"/>
                <a:gd name="connsiteX0" fmla="*/ 4729 w 43256"/>
                <a:gd name="connsiteY0" fmla="*/ 26036 h 67465"/>
                <a:gd name="connsiteX1" fmla="*/ 2196 w 43256"/>
                <a:gd name="connsiteY1" fmla="*/ 25239 h 67465"/>
                <a:gd name="connsiteX2" fmla="*/ 6964 w 43256"/>
                <a:gd name="connsiteY2" fmla="*/ 34758 h 67465"/>
                <a:gd name="connsiteX3" fmla="*/ 5856 w 43256"/>
                <a:gd name="connsiteY3" fmla="*/ 35139 h 67465"/>
                <a:gd name="connsiteX4" fmla="*/ 16514 w 43256"/>
                <a:gd name="connsiteY4" fmla="*/ 38949 h 67465"/>
                <a:gd name="connsiteX5" fmla="*/ 15846 w 43256"/>
                <a:gd name="connsiteY5" fmla="*/ 37209 h 67465"/>
                <a:gd name="connsiteX6" fmla="*/ 28863 w 43256"/>
                <a:gd name="connsiteY6" fmla="*/ 34610 h 67465"/>
                <a:gd name="connsiteX7" fmla="*/ 28596 w 43256"/>
                <a:gd name="connsiteY7" fmla="*/ 36519 h 67465"/>
                <a:gd name="connsiteX8" fmla="*/ 34165 w 43256"/>
                <a:gd name="connsiteY8" fmla="*/ 22813 h 67465"/>
                <a:gd name="connsiteX9" fmla="*/ 37416 w 43256"/>
                <a:gd name="connsiteY9" fmla="*/ 29949 h 67465"/>
                <a:gd name="connsiteX10" fmla="*/ 41834 w 43256"/>
                <a:gd name="connsiteY10" fmla="*/ 15213 h 67465"/>
                <a:gd name="connsiteX11" fmla="*/ 40386 w 43256"/>
                <a:gd name="connsiteY11" fmla="*/ 17889 h 67465"/>
                <a:gd name="connsiteX12" fmla="*/ 38360 w 43256"/>
                <a:gd name="connsiteY12" fmla="*/ 5285 h 67465"/>
                <a:gd name="connsiteX13" fmla="*/ 38436 w 43256"/>
                <a:gd name="connsiteY13" fmla="*/ 6549 h 67465"/>
                <a:gd name="connsiteX14" fmla="*/ 29114 w 43256"/>
                <a:gd name="connsiteY14" fmla="*/ 3811 h 67465"/>
                <a:gd name="connsiteX15" fmla="*/ 29856 w 43256"/>
                <a:gd name="connsiteY15" fmla="*/ 2199 h 67465"/>
                <a:gd name="connsiteX16" fmla="*/ 22177 w 43256"/>
                <a:gd name="connsiteY16" fmla="*/ 4579 h 67465"/>
                <a:gd name="connsiteX17" fmla="*/ 22536 w 43256"/>
                <a:gd name="connsiteY17" fmla="*/ 3189 h 67465"/>
                <a:gd name="connsiteX18" fmla="*/ 14036 w 43256"/>
                <a:gd name="connsiteY18" fmla="*/ 5051 h 67465"/>
                <a:gd name="connsiteX19" fmla="*/ 15336 w 43256"/>
                <a:gd name="connsiteY19" fmla="*/ 6399 h 67465"/>
                <a:gd name="connsiteX20" fmla="*/ 4163 w 43256"/>
                <a:gd name="connsiteY20" fmla="*/ 15648 h 67465"/>
                <a:gd name="connsiteX21" fmla="*/ 3936 w 43256"/>
                <a:gd name="connsiteY21" fmla="*/ 14229 h 67465"/>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2" fmla="*/ 1131766 w 2105911"/>
                <a:gd name="connsiteY2" fmla="*/ 2231665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2" fmla="*/ 1013949 w 2105911"/>
                <a:gd name="connsiteY2" fmla="*/ 2034717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1013949 w 2105911"/>
                <a:gd name="connsiteY0" fmla="*/ 2034717 h 2126157"/>
                <a:gd name="connsiteX1" fmla="*/ 697426 w 2105911"/>
                <a:gd name="connsiteY1" fmla="*/ 1425153 h 2126157"/>
                <a:gd name="connsiteX2" fmla="*/ 1105389 w 2105911"/>
                <a:gd name="connsiteY2"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2" fmla="*/ 327528 w 2105911"/>
                <a:gd name="connsiteY2" fmla="*/ 1924896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615188 w 2105911"/>
                <a:gd name="connsiteY1" fmla="*/ 1778568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878957 w 2105911"/>
                <a:gd name="connsiteY1" fmla="*/ 1989583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2" fmla="*/ 970397 w 2105911"/>
                <a:gd name="connsiteY2" fmla="*/ 2081023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2" fmla="*/ 460034 w 2105911"/>
                <a:gd name="connsiteY2" fmla="*/ 1521868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460034 w 2105911"/>
                <a:gd name="connsiteY1" fmla="*/ 1521868 h 2217597"/>
                <a:gd name="connsiteX2" fmla="*/ 1196829 w 2105911"/>
                <a:gd name="connsiteY2"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87712 w 2105911"/>
                <a:gd name="connsiteY1" fmla="*/ 1674451 h 2217597"/>
                <a:gd name="connsiteX2" fmla="*/ 202932 w 2105911"/>
                <a:gd name="connsiteY2"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183335 w 2105911"/>
                <a:gd name="connsiteY0" fmla="*/ 16048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43750 w 2105911"/>
                <a:gd name="connsiteY1" fmla="*/ 1700828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97566 w 2105911"/>
                <a:gd name="connsiteY1" fmla="*/ 1735997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79981 w 2105911"/>
                <a:gd name="connsiteY1" fmla="*/ 1744789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2" fmla="*/ 743750 w 2105911"/>
                <a:gd name="connsiteY2" fmla="*/ 1700828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18435 w 2105911"/>
                <a:gd name="connsiteY1" fmla="*/ 1815128 h 2217597"/>
                <a:gd name="connsiteX2" fmla="*/ 320749 w 2105911"/>
                <a:gd name="connsiteY2"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804326 w 2105911"/>
                <a:gd name="connsiteY1" fmla="*/ 1818237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287705 w 2105911"/>
                <a:gd name="connsiteY0" fmla="*/ 1264511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27911 w 2105911"/>
                <a:gd name="connsiteY1" fmla="*/ 1341087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464180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297126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105911" h="1547916">
                  <a:moveTo>
                    <a:pt x="787712" y="1401889"/>
                  </a:moveTo>
                  <a:lnTo>
                    <a:pt x="795534" y="1369829"/>
                  </a:lnTo>
                </a:path>
                <a:path w="2105911" h="1547916">
                  <a:moveTo>
                    <a:pt x="1405467" y="1323502"/>
                  </a:moveTo>
                  <a:cubicBezTo>
                    <a:pt x="1556557" y="1235579"/>
                    <a:pt x="1232859" y="1244372"/>
                    <a:pt x="1392741" y="1297126"/>
                  </a:cubicBezTo>
                </a:path>
                <a:path w="2105911" h="1547916">
                  <a:moveTo>
                    <a:pt x="287705" y="1264511"/>
                  </a:moveTo>
                  <a:lnTo>
                    <a:pt x="291221" y="1294405"/>
                  </a:lnTo>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554" y="34915"/>
                    <a:pt x="28416" y="35537"/>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795502" y="1299354"/>
              <a:ext cx="640080" cy="1631216"/>
            </a:xfrm>
            <a:prstGeom prst="rect">
              <a:avLst/>
            </a:prstGeom>
            <a:noFill/>
          </p:spPr>
          <p:txBody>
            <a:bodyPr wrap="square" rtlCol="0">
              <a:spAutoFit/>
            </a:bodyPr>
            <a:lstStyle/>
            <a:p>
              <a:r>
                <a:rPr lang="en-US" sz="10000" dirty="0">
                  <a:sym typeface="Webdings" panose="05030102010509060703" pitchFamily="18" charset="2"/>
                </a:rPr>
                <a:t></a:t>
              </a:r>
              <a:endParaRPr lang="en-US" sz="10000" dirty="0"/>
            </a:p>
          </p:txBody>
        </p:sp>
        <p:pic>
          <p:nvPicPr>
            <p:cNvPr id="26" name="Picture 2" descr="http://jbcomputerrepairs.com/sites/default/files/computers-gears.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a:ext>
              </a:extLst>
            </a:blip>
            <a:srcRect/>
            <a:stretch/>
          </p:blipFill>
          <p:spPr bwMode="auto">
            <a:xfrm rot="9804838">
              <a:off x="6330429" y="1835739"/>
              <a:ext cx="374899" cy="40373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6084168" y="1249596"/>
            <a:ext cx="2613088" cy="523220"/>
          </a:xfrm>
          <a:prstGeom prst="rect">
            <a:avLst/>
          </a:prstGeom>
        </p:spPr>
        <p:txBody>
          <a:bodyPr wrap="none">
            <a:spAutoFit/>
          </a:bodyPr>
          <a:lstStyle/>
          <a:p>
            <a:r>
              <a:rPr lang="en-US" sz="2800" dirty="0">
                <a:solidFill>
                  <a:schemeClr val="accent1">
                    <a:lumMod val="75000"/>
                  </a:schemeClr>
                </a:solidFill>
              </a:rPr>
              <a:t>Hans-J</a:t>
            </a:r>
            <a:r>
              <a:rPr lang="de-DE" sz="2800" dirty="0">
                <a:solidFill>
                  <a:schemeClr val="accent1">
                    <a:lumMod val="75000"/>
                  </a:schemeClr>
                </a:solidFill>
              </a:rPr>
              <a:t>örg Schulz</a:t>
            </a:r>
            <a:endParaRPr lang="en-US" sz="2800" dirty="0">
              <a:solidFill>
                <a:schemeClr val="accent1">
                  <a:lumMod val="75000"/>
                </a:schemeClr>
              </a:solidFill>
            </a:endParaRPr>
          </a:p>
        </p:txBody>
      </p:sp>
    </p:spTree>
    <p:extLst>
      <p:ext uri="{BB962C8B-B14F-4D97-AF65-F5344CB8AC3E}">
        <p14:creationId xmlns:p14="http://schemas.microsoft.com/office/powerpoint/2010/main" val="1166323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6Ws of Interaction</a:t>
            </a:r>
            <a:endParaRPr lang="en-US" dirty="0"/>
          </a:p>
        </p:txBody>
      </p:sp>
      <p:sp>
        <p:nvSpPr>
          <p:cNvPr id="3" name="Footer Placeholder 2"/>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4" name="Slide Number Placeholder 3"/>
          <p:cNvSpPr>
            <a:spLocks noGrp="1"/>
          </p:cNvSpPr>
          <p:nvPr>
            <p:ph type="sldNum" sz="quarter" idx="12"/>
          </p:nvPr>
        </p:nvSpPr>
        <p:spPr/>
        <p:txBody>
          <a:bodyPr/>
          <a:lstStyle/>
          <a:p>
            <a:fld id="{30742C3F-4840-460C-ADF2-7005A7FA8881}" type="slidenum">
              <a:rPr lang="en-US" smtClean="0"/>
              <a:pPr/>
              <a:t>11</a:t>
            </a:fld>
            <a:endParaRPr lang="en-US" dirty="0"/>
          </a:p>
        </p:txBody>
      </p:sp>
      <p:sp>
        <p:nvSpPr>
          <p:cNvPr id="5" name="Content Placeholder 2"/>
          <p:cNvSpPr txBox="1">
            <a:spLocks/>
          </p:cNvSpPr>
          <p:nvPr/>
        </p:nvSpPr>
        <p:spPr>
          <a:xfrm>
            <a:off x="457200" y="1600201"/>
            <a:ext cx="8229600" cy="4861846"/>
          </a:xfrm>
          <a:prstGeom prst="rect">
            <a:avLst/>
          </a:prstGeom>
        </p:spPr>
        <p:txBody>
          <a:bodyPr>
            <a:normAutofit fontScale="55000" lnSpcReduction="20000"/>
          </a:bodyPr>
          <a:lstStyle/>
          <a:p>
            <a:pPr>
              <a:spcBef>
                <a:spcPct val="20000"/>
              </a:spcBef>
              <a:spcAft>
                <a:spcPts val="600"/>
              </a:spcAft>
              <a:buClr>
                <a:srgbClr val="00ACDC"/>
              </a:buClr>
            </a:pPr>
            <a:r>
              <a:rPr kumimoji="0" lang="en-US" sz="44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HY </a:t>
            </a:r>
            <a:r>
              <a:rPr kumimoji="0" lang="en-US" sz="3200" i="0" u="none" strike="noStrike" kern="1200" cap="none" spc="0" normalizeH="0" baseline="0" noProof="0" dirty="0" smtClean="0">
                <a:ln>
                  <a:noFill/>
                </a:ln>
                <a:solidFill>
                  <a:schemeClr val="tx1"/>
                </a:solidFill>
                <a:effectLst/>
                <a:uLnTx/>
                <a:uFillTx/>
                <a:latin typeface="+mn-lt"/>
                <a:ea typeface="+mn-ea"/>
                <a:cs typeface="+mn-cs"/>
              </a:rPr>
              <a:t>do we interact?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i="0" u="none" strike="noStrike" kern="1200" cap="none" spc="0" normalizeH="0" baseline="0" noProof="0" dirty="0" smtClean="0">
                <a:ln>
                  <a:noFill/>
                </a:ln>
                <a:solidFill>
                  <a:schemeClr val="tx1"/>
                </a:solidFill>
                <a:effectLst/>
                <a:uLnTx/>
                <a:uFillTx/>
                <a:latin typeface="+mn-lt"/>
                <a:ea typeface="+mn-ea"/>
                <a:cs typeface="+mn-cs"/>
              </a:rPr>
              <a:t>What is the goal?</a:t>
            </a:r>
          </a:p>
          <a:p>
            <a:pPr lvl="0">
              <a:spcBef>
                <a:spcPct val="20000"/>
              </a:spcBef>
              <a:spcAft>
                <a:spcPts val="600"/>
              </a:spcAft>
              <a:buClr>
                <a:srgbClr val="00ACDC"/>
              </a:buClr>
              <a:defRPr/>
            </a:pPr>
            <a:r>
              <a:rPr lang="en-US" sz="4400" b="1" dirty="0" smtClean="0"/>
              <a:t>W</a:t>
            </a:r>
            <a:r>
              <a:rPr lang="en-US" sz="3200" b="1" dirty="0" smtClean="0"/>
              <a:t>HAT </a:t>
            </a:r>
            <a:r>
              <a:rPr lang="en-US" sz="3200" dirty="0" smtClean="0"/>
              <a:t>is the purpose?</a:t>
            </a:r>
          </a:p>
          <a:p>
            <a:pPr lvl="0">
              <a:spcBef>
                <a:spcPct val="20000"/>
              </a:spcBef>
              <a:spcAft>
                <a:spcPts val="600"/>
              </a:spcAft>
              <a:buClr>
                <a:srgbClr val="00ACDC"/>
              </a:buClr>
              <a:defRPr/>
            </a:pPr>
            <a:r>
              <a:rPr lang="en-US" sz="3200" b="1" dirty="0" smtClean="0"/>
              <a:t>	</a:t>
            </a:r>
            <a:r>
              <a:rPr lang="en-US" sz="3200" dirty="0" smtClean="0"/>
              <a:t>What</a:t>
            </a:r>
            <a:r>
              <a:rPr lang="en-US" sz="3200" dirty="0" smtClean="0">
                <a:sym typeface="Wingdings" pitchFamily="2" charset="2"/>
              </a:rPr>
              <a:t> is the intended effect of interaction?</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a:t>
            </a:r>
            <a:r>
              <a:rPr kumimoji="0" lang="en-US" sz="44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i="0" u="none" strike="noStrike" kern="1200" cap="none" spc="0" normalizeH="0" baseline="0" noProof="0" dirty="0" smtClean="0">
                <a:ln>
                  <a:noFill/>
                </a:ln>
                <a:solidFill>
                  <a:schemeClr val="tx1"/>
                </a:solidFill>
                <a:effectLst/>
                <a:uLnTx/>
                <a:uFillTx/>
                <a:latin typeface="+mn-lt"/>
                <a:ea typeface="+mn-ea"/>
                <a:cs typeface="+mn-cs"/>
              </a:rPr>
              <a:t>do</a:t>
            </a:r>
            <a:r>
              <a:rPr kumimoji="0" lang="en-US" sz="3200" i="0" u="none" strike="noStrike" kern="1200" cap="none" spc="0" normalizeH="0" noProof="0" dirty="0" smtClean="0">
                <a:ln>
                  <a:noFill/>
                </a:ln>
                <a:solidFill>
                  <a:schemeClr val="tx1"/>
                </a:solidFill>
                <a:effectLst/>
                <a:uLnTx/>
                <a:uFillTx/>
                <a:latin typeface="+mn-lt"/>
                <a:ea typeface="+mn-ea"/>
                <a:cs typeface="+mn-cs"/>
              </a:rPr>
              <a:t> we interact</a:t>
            </a:r>
            <a:r>
              <a:rPr lang="en-US" sz="3200" dirty="0" smtClean="0"/>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Which means do we use/have at disposal?</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44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interacts?</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Who are the users interacting? What is their background?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38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HEN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do we interact?</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When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is</a:t>
            </a:r>
            <a:r>
              <a:rPr kumimoji="0" lang="en-US" sz="3200" b="0" i="0" u="none" strike="noStrike" kern="1200" cap="none" spc="0" normalizeH="0" noProof="0" dirty="0" smtClean="0">
                <a:ln>
                  <a:noFill/>
                </a:ln>
                <a:solidFill>
                  <a:schemeClr val="tx1"/>
                </a:solidFill>
                <a:effectLst/>
                <a:uLnTx/>
                <a:uFillTx/>
                <a:latin typeface="+mn-lt"/>
                <a:ea typeface="+mn-ea"/>
                <a:cs typeface="+mn-cs"/>
              </a:rPr>
              <a:t> interaction needed?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38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HERE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interaction </a:t>
            </a:r>
            <a:r>
              <a:rPr lang="en-US" sz="3200" dirty="0" smtClean="0"/>
              <a:t>used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Where</a:t>
            </a:r>
            <a:r>
              <a:rPr lang="en-US" sz="3200" noProof="0" dirty="0" smtClean="0"/>
              <a:t> 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sers interact?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7452320" y="4365104"/>
            <a:ext cx="1691680" cy="830997"/>
          </a:xfrm>
          <a:prstGeom prst="rect">
            <a:avLst/>
          </a:prstGeom>
          <a:noFill/>
        </p:spPr>
        <p:txBody>
          <a:bodyPr wrap="square" rtlCol="0">
            <a:spAutoFit/>
          </a:bodyPr>
          <a:lstStyle/>
          <a:p>
            <a:r>
              <a:rPr lang="en-US" sz="2400" dirty="0" smtClean="0">
                <a:solidFill>
                  <a:schemeClr val="accent6">
                    <a:lumMod val="75000"/>
                  </a:schemeClr>
                </a:solidFill>
              </a:rPr>
              <a:t>Context of interaction</a:t>
            </a:r>
            <a:endParaRPr lang="en-US" sz="2400" dirty="0">
              <a:solidFill>
                <a:schemeClr val="accent6">
                  <a:lumMod val="75000"/>
                </a:schemeClr>
              </a:solidFill>
            </a:endParaRPr>
          </a:p>
        </p:txBody>
      </p:sp>
      <p:sp>
        <p:nvSpPr>
          <p:cNvPr id="10" name="Right Brace 9"/>
          <p:cNvSpPr/>
          <p:nvPr/>
        </p:nvSpPr>
        <p:spPr>
          <a:xfrm>
            <a:off x="6986153" y="1600201"/>
            <a:ext cx="432048" cy="2260847"/>
          </a:xfrm>
          <a:prstGeom prst="rightBrace">
            <a:avLst/>
          </a:prstGeom>
          <a:ln w="28575">
            <a:solidFill>
              <a:srgbClr val="00A9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1">
                  <a:lumMod val="75000"/>
                </a:schemeClr>
              </a:solidFill>
            </a:endParaRPr>
          </a:p>
        </p:txBody>
      </p:sp>
      <p:sp>
        <p:nvSpPr>
          <p:cNvPr id="11" name="TextBox 10"/>
          <p:cNvSpPr txBox="1"/>
          <p:nvPr/>
        </p:nvSpPr>
        <p:spPr>
          <a:xfrm>
            <a:off x="7452320" y="2276872"/>
            <a:ext cx="1691680" cy="830997"/>
          </a:xfrm>
          <a:prstGeom prst="rect">
            <a:avLst/>
          </a:prstGeom>
          <a:noFill/>
        </p:spPr>
        <p:txBody>
          <a:bodyPr wrap="square" rtlCol="0">
            <a:spAutoFit/>
          </a:bodyPr>
          <a:lstStyle/>
          <a:p>
            <a:r>
              <a:rPr lang="en-US" sz="2400" dirty="0" smtClean="0">
                <a:solidFill>
                  <a:srgbClr val="00A950"/>
                </a:solidFill>
              </a:rPr>
              <a:t>Effects and means</a:t>
            </a:r>
            <a:endParaRPr lang="en-US" sz="2400" dirty="0">
              <a:solidFill>
                <a:srgbClr val="00A950"/>
              </a:solidFill>
            </a:endParaRPr>
          </a:p>
        </p:txBody>
      </p:sp>
      <p:sp>
        <p:nvSpPr>
          <p:cNvPr id="12" name="Rectangle 11"/>
          <p:cNvSpPr/>
          <p:nvPr/>
        </p:nvSpPr>
        <p:spPr>
          <a:xfrm>
            <a:off x="395536" y="3861048"/>
            <a:ext cx="6552728" cy="2308611"/>
          </a:xfrm>
          <a:prstGeom prst="rec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C000"/>
              </a:solidFill>
            </a:endParaRPr>
          </a:p>
        </p:txBody>
      </p:sp>
      <p:sp>
        <p:nvSpPr>
          <p:cNvPr id="13" name="Rectangle 12"/>
          <p:cNvSpPr/>
          <p:nvPr/>
        </p:nvSpPr>
        <p:spPr>
          <a:xfrm>
            <a:off x="6804248" y="3861047"/>
            <a:ext cx="263302" cy="2273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p:cNvSpPr/>
          <p:nvPr/>
        </p:nvSpPr>
        <p:spPr>
          <a:xfrm>
            <a:off x="6876256" y="3861047"/>
            <a:ext cx="432048" cy="2308612"/>
          </a:xfrm>
          <a:prstGeom prst="rightBrace">
            <a:avLst/>
          </a:prstGeom>
          <a:solidFill>
            <a:schemeClr val="bg1"/>
          </a:solidFill>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C000"/>
              </a:solidFill>
            </a:endParaRPr>
          </a:p>
        </p:txBody>
      </p:sp>
      <p:sp>
        <p:nvSpPr>
          <p:cNvPr id="14" name="TextBox 13"/>
          <p:cNvSpPr txBox="1"/>
          <p:nvPr/>
        </p:nvSpPr>
        <p:spPr>
          <a:xfrm>
            <a:off x="7164288" y="5661248"/>
            <a:ext cx="1979712" cy="830997"/>
          </a:xfrm>
          <a:prstGeom prst="rect">
            <a:avLst/>
          </a:prstGeom>
          <a:noFill/>
        </p:spPr>
        <p:txBody>
          <a:bodyPr wrap="square" rtlCol="0">
            <a:spAutoFit/>
          </a:bodyPr>
          <a:lstStyle/>
          <a:p>
            <a:r>
              <a:rPr lang="en-US" sz="1600" dirty="0" smtClean="0"/>
              <a:t>[adapted &amp; merged </a:t>
            </a:r>
            <a:br>
              <a:rPr lang="en-US" sz="1600" dirty="0" smtClean="0"/>
            </a:br>
            <a:r>
              <a:rPr lang="en-US" sz="1600" dirty="0" smtClean="0"/>
              <a:t>Roth13, Jansen et al 13]</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6Ws of Interaction</a:t>
            </a:r>
            <a:endParaRPr lang="en-US" dirty="0"/>
          </a:p>
        </p:txBody>
      </p:sp>
      <p:sp>
        <p:nvSpPr>
          <p:cNvPr id="3" name="Footer Placeholder 2"/>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4" name="Slide Number Placeholder 3"/>
          <p:cNvSpPr>
            <a:spLocks noGrp="1"/>
          </p:cNvSpPr>
          <p:nvPr>
            <p:ph type="sldNum" sz="quarter" idx="12"/>
          </p:nvPr>
        </p:nvSpPr>
        <p:spPr/>
        <p:txBody>
          <a:bodyPr/>
          <a:lstStyle/>
          <a:p>
            <a:fld id="{30742C3F-4840-460C-ADF2-7005A7FA8881}" type="slidenum">
              <a:rPr lang="en-US" smtClean="0"/>
              <a:pPr/>
              <a:t>12</a:t>
            </a:fld>
            <a:endParaRPr lang="en-US" dirty="0"/>
          </a:p>
        </p:txBody>
      </p:sp>
      <p:sp>
        <p:nvSpPr>
          <p:cNvPr id="5" name="Content Placeholder 2"/>
          <p:cNvSpPr txBox="1">
            <a:spLocks/>
          </p:cNvSpPr>
          <p:nvPr/>
        </p:nvSpPr>
        <p:spPr>
          <a:xfrm>
            <a:off x="457200" y="1600201"/>
            <a:ext cx="8229600" cy="4525963"/>
          </a:xfrm>
          <a:prstGeom prst="rect">
            <a:avLst/>
          </a:prstGeom>
        </p:spPr>
        <p:txBody>
          <a:bodyPr>
            <a:normAutofit fontScale="55000" lnSpcReduction="20000"/>
          </a:bodyPr>
          <a:lstStyle/>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 </a:t>
            </a:r>
            <a:r>
              <a:rPr kumimoji="0" lang="en-US" sz="3200" i="0" u="none" strike="noStrike" kern="1200" cap="none" spc="0" normalizeH="0" baseline="0" noProof="0" dirty="0" smtClean="0">
                <a:ln>
                  <a:noFill/>
                </a:ln>
                <a:solidFill>
                  <a:schemeClr val="tx1"/>
                </a:solidFill>
                <a:effectLst/>
                <a:uLnTx/>
                <a:uFillTx/>
                <a:latin typeface="+mn-lt"/>
                <a:ea typeface="+mn-ea"/>
                <a:cs typeface="+mn-cs"/>
              </a:rPr>
              <a:t>do we interact?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i="0" u="none" strike="noStrike" kern="1200" cap="none" spc="0" normalizeH="0" baseline="0" noProof="0" dirty="0" smtClean="0">
                <a:ln>
                  <a:noFill/>
                </a:ln>
                <a:solidFill>
                  <a:schemeClr val="tx1"/>
                </a:solidFill>
                <a:effectLst/>
                <a:uLnTx/>
                <a:uFillTx/>
                <a:latin typeface="+mn-lt"/>
                <a:ea typeface="+mn-ea"/>
                <a:cs typeface="+mn-cs"/>
              </a:rPr>
              <a:t>What is the goal?</a:t>
            </a:r>
          </a:p>
          <a:p>
            <a:pPr lvl="0">
              <a:spcBef>
                <a:spcPct val="20000"/>
              </a:spcBef>
              <a:spcAft>
                <a:spcPts val="600"/>
              </a:spcAft>
              <a:buClr>
                <a:srgbClr val="00ACDC"/>
              </a:buClr>
              <a:defRPr/>
            </a:pPr>
            <a:r>
              <a:rPr lang="en-US" sz="3200" b="1" dirty="0" smtClean="0"/>
              <a:t>WHAT </a:t>
            </a:r>
            <a:r>
              <a:rPr lang="en-US" sz="3200" dirty="0" smtClean="0"/>
              <a:t>is the purpose?</a:t>
            </a:r>
          </a:p>
          <a:p>
            <a:pPr lvl="0">
              <a:spcBef>
                <a:spcPct val="20000"/>
              </a:spcBef>
              <a:spcAft>
                <a:spcPts val="600"/>
              </a:spcAft>
              <a:buClr>
                <a:srgbClr val="00ACDC"/>
              </a:buClr>
              <a:defRPr/>
            </a:pPr>
            <a:r>
              <a:rPr lang="en-US" sz="3200" b="1" dirty="0" smtClean="0"/>
              <a:t>	</a:t>
            </a:r>
            <a:r>
              <a:rPr lang="en-US" sz="3200" dirty="0" smtClean="0"/>
              <a:t>What</a:t>
            </a:r>
            <a:r>
              <a:rPr lang="en-US" sz="3200" dirty="0" smtClean="0">
                <a:sym typeface="Wingdings" pitchFamily="2" charset="2"/>
              </a:rPr>
              <a:t> is the intended effect of interaction?</a:t>
            </a:r>
            <a:endParaRPr lang="en-US" sz="3200" dirty="0" smtClean="0"/>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 </a:t>
            </a:r>
            <a:r>
              <a:rPr kumimoji="0" lang="en-US" sz="3200" i="0" u="none" strike="noStrike" kern="1200" cap="none" spc="0" normalizeH="0" baseline="0" noProof="0" dirty="0" smtClean="0">
                <a:ln>
                  <a:noFill/>
                </a:ln>
                <a:solidFill>
                  <a:schemeClr val="tx1"/>
                </a:solidFill>
                <a:effectLst/>
                <a:uLnTx/>
                <a:uFillTx/>
                <a:latin typeface="+mn-lt"/>
                <a:ea typeface="+mn-ea"/>
                <a:cs typeface="+mn-cs"/>
              </a:rPr>
              <a:t>do</a:t>
            </a:r>
            <a:r>
              <a:rPr kumimoji="0" lang="en-US" sz="3200" i="0" u="none" strike="noStrike" kern="1200" cap="none" spc="0" normalizeH="0" noProof="0" dirty="0" smtClean="0">
                <a:ln>
                  <a:noFill/>
                </a:ln>
                <a:solidFill>
                  <a:schemeClr val="tx1"/>
                </a:solidFill>
                <a:effectLst/>
                <a:uLnTx/>
                <a:uFillTx/>
                <a:latin typeface="+mn-lt"/>
                <a:ea typeface="+mn-ea"/>
                <a:cs typeface="+mn-cs"/>
              </a:rPr>
              <a:t> we interact</a:t>
            </a:r>
            <a:r>
              <a:rPr lang="en-US" sz="3200" dirty="0" smtClean="0"/>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Which means do we use/have at disposal?</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3200" b="1" i="0" u="none" strike="noStrike" kern="1200" cap="none" spc="0" normalizeH="0" baseline="0" noProof="0" dirty="0" smtClean="0">
                <a:ln>
                  <a:noFill/>
                </a:ln>
                <a:solidFill>
                  <a:schemeClr val="bg1">
                    <a:lumMod val="65000"/>
                  </a:schemeClr>
                </a:solidFill>
                <a:effectLst/>
                <a:uLnTx/>
                <a:uFillTx/>
                <a:latin typeface="+mn-lt"/>
                <a:ea typeface="+mn-ea"/>
                <a:cs typeface="+mn-cs"/>
              </a:rPr>
              <a:t>WHO</a:t>
            </a:r>
            <a:r>
              <a:rPr kumimoji="0" lang="en-US" sz="3200" b="0" i="0" u="none" strike="noStrike" kern="1200" cap="none" spc="0" normalizeH="0" baseline="0" noProof="0" dirty="0" smtClean="0">
                <a:ln>
                  <a:noFill/>
                </a:ln>
                <a:solidFill>
                  <a:schemeClr val="bg1">
                    <a:lumMod val="65000"/>
                  </a:schemeClr>
                </a:solidFill>
                <a:effectLst/>
                <a:uLnTx/>
                <a:uFillTx/>
                <a:latin typeface="+mn-lt"/>
                <a:ea typeface="+mn-ea"/>
                <a:cs typeface="+mn-cs"/>
              </a:rPr>
              <a:t> interacts?</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solidFill>
                  <a:schemeClr val="bg1">
                    <a:lumMod val="65000"/>
                  </a:schemeClr>
                </a:solidFill>
              </a:rPr>
              <a:t>	Who are the users interacting? What is their background?</a:t>
            </a:r>
            <a:endParaRPr kumimoji="0" lang="en-US" sz="32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3200" b="1" i="0" u="none" strike="noStrike" kern="1200" cap="none" spc="0" normalizeH="0" baseline="0" noProof="0" dirty="0" smtClean="0">
                <a:ln>
                  <a:noFill/>
                </a:ln>
                <a:solidFill>
                  <a:schemeClr val="bg1">
                    <a:lumMod val="65000"/>
                  </a:schemeClr>
                </a:solidFill>
                <a:effectLst/>
                <a:uLnTx/>
                <a:uFillTx/>
                <a:latin typeface="+mn-lt"/>
                <a:ea typeface="+mn-ea"/>
                <a:cs typeface="+mn-cs"/>
              </a:rPr>
              <a:t>WHEN</a:t>
            </a:r>
            <a:r>
              <a:rPr kumimoji="0" lang="en-US" sz="3200" b="0" i="0" u="none" strike="noStrike" kern="1200" cap="none" spc="0" normalizeH="0" baseline="0" noProof="0" dirty="0" smtClean="0">
                <a:ln>
                  <a:noFill/>
                </a:ln>
                <a:solidFill>
                  <a:schemeClr val="bg1">
                    <a:lumMod val="65000"/>
                  </a:schemeClr>
                </a:solidFill>
                <a:effectLst/>
                <a:uLnTx/>
                <a:uFillTx/>
                <a:latin typeface="+mn-lt"/>
                <a:ea typeface="+mn-ea"/>
                <a:cs typeface="+mn-cs"/>
              </a:rPr>
              <a:t> do we interact?</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solidFill>
                  <a:schemeClr val="bg1">
                    <a:lumMod val="65000"/>
                  </a:schemeClr>
                </a:solidFill>
              </a:rPr>
              <a:t>	When </a:t>
            </a:r>
            <a:r>
              <a:rPr kumimoji="0" lang="en-US" sz="3200" b="0" i="0" u="none" strike="noStrike" kern="1200" cap="none" spc="0" normalizeH="0" baseline="0" noProof="0" dirty="0" smtClean="0">
                <a:ln>
                  <a:noFill/>
                </a:ln>
                <a:solidFill>
                  <a:schemeClr val="bg1">
                    <a:lumMod val="65000"/>
                  </a:schemeClr>
                </a:solidFill>
                <a:effectLst/>
                <a:uLnTx/>
                <a:uFillTx/>
                <a:latin typeface="+mn-lt"/>
                <a:ea typeface="+mn-ea"/>
                <a:cs typeface="+mn-cs"/>
              </a:rPr>
              <a:t>is</a:t>
            </a:r>
            <a:r>
              <a:rPr kumimoji="0" lang="en-US" sz="3200" b="0" i="0" u="none" strike="noStrike" kern="1200" cap="none" spc="0" normalizeH="0" noProof="0" dirty="0" smtClean="0">
                <a:ln>
                  <a:noFill/>
                </a:ln>
                <a:solidFill>
                  <a:schemeClr val="bg1">
                    <a:lumMod val="65000"/>
                  </a:schemeClr>
                </a:solidFill>
                <a:effectLst/>
                <a:uLnTx/>
                <a:uFillTx/>
                <a:latin typeface="+mn-lt"/>
                <a:ea typeface="+mn-ea"/>
                <a:cs typeface="+mn-cs"/>
              </a:rPr>
              <a:t> interaction needed?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3200" b="1" i="0" u="none" strike="noStrike" kern="1200" cap="none" spc="0" normalizeH="0" baseline="0" noProof="0" dirty="0" smtClean="0">
                <a:ln>
                  <a:noFill/>
                </a:ln>
                <a:solidFill>
                  <a:schemeClr val="bg1">
                    <a:lumMod val="65000"/>
                  </a:schemeClr>
                </a:solidFill>
                <a:effectLst/>
                <a:uLnTx/>
                <a:uFillTx/>
                <a:latin typeface="+mn-lt"/>
                <a:ea typeface="+mn-ea"/>
                <a:cs typeface="+mn-cs"/>
              </a:rPr>
              <a:t>WHERE</a:t>
            </a:r>
            <a:r>
              <a:rPr kumimoji="0" lang="en-US" sz="3200" b="0" i="0" u="none" strike="noStrike" kern="1200" cap="none" spc="0" normalizeH="0" baseline="0" noProof="0" dirty="0" smtClean="0">
                <a:ln>
                  <a:noFill/>
                </a:ln>
                <a:solidFill>
                  <a:schemeClr val="bg1">
                    <a:lumMod val="65000"/>
                  </a:schemeClr>
                </a:solidFill>
                <a:effectLst/>
                <a:uLnTx/>
                <a:uFillTx/>
                <a:latin typeface="+mn-lt"/>
                <a:ea typeface="+mn-ea"/>
                <a:cs typeface="+mn-cs"/>
              </a:rPr>
              <a:t> is interaction </a:t>
            </a:r>
            <a:r>
              <a:rPr lang="en-US" sz="3200" dirty="0" smtClean="0">
                <a:solidFill>
                  <a:schemeClr val="bg1">
                    <a:lumMod val="65000"/>
                  </a:schemeClr>
                </a:solidFill>
              </a:rPr>
              <a:t>used</a:t>
            </a:r>
            <a:r>
              <a:rPr kumimoji="0" lang="en-US" sz="32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solidFill>
                  <a:schemeClr val="bg1">
                    <a:lumMod val="65000"/>
                  </a:schemeClr>
                </a:solidFill>
              </a:rPr>
              <a:t>	</a:t>
            </a:r>
            <a:r>
              <a:rPr kumimoji="0" lang="en-US" sz="3200" b="0" i="0" u="none" strike="noStrike" kern="1200" cap="none" spc="0" normalizeH="0" baseline="0" noProof="0" dirty="0" smtClean="0">
                <a:ln>
                  <a:noFill/>
                </a:ln>
                <a:solidFill>
                  <a:schemeClr val="bg1">
                    <a:lumMod val="65000"/>
                  </a:schemeClr>
                </a:solidFill>
                <a:effectLst/>
                <a:uLnTx/>
                <a:uFillTx/>
                <a:latin typeface="+mn-lt"/>
                <a:ea typeface="+mn-ea"/>
                <a:cs typeface="+mn-cs"/>
              </a:rPr>
              <a:t>Where</a:t>
            </a:r>
            <a:r>
              <a:rPr lang="en-US" sz="3200" noProof="0" dirty="0" smtClean="0">
                <a:solidFill>
                  <a:schemeClr val="bg1">
                    <a:lumMod val="65000"/>
                  </a:schemeClr>
                </a:solidFill>
              </a:rPr>
              <a:t> u</a:t>
            </a:r>
            <a:r>
              <a:rPr kumimoji="0" lang="en-US" sz="3200" b="0" i="0" u="none" strike="noStrike" kern="1200" cap="none" spc="0" normalizeH="0" baseline="0" noProof="0" dirty="0" smtClean="0">
                <a:ln>
                  <a:noFill/>
                </a:ln>
                <a:solidFill>
                  <a:schemeClr val="bg1">
                    <a:lumMod val="65000"/>
                  </a:schemeClr>
                </a:solidFill>
                <a:effectLst/>
                <a:uLnTx/>
                <a:uFillTx/>
                <a:latin typeface="+mn-lt"/>
                <a:ea typeface="+mn-ea"/>
                <a:cs typeface="+mn-cs"/>
              </a:rPr>
              <a:t>sers interact?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6516216" y="5877272"/>
            <a:ext cx="2952328" cy="646331"/>
          </a:xfrm>
          <a:prstGeom prst="rect">
            <a:avLst/>
          </a:prstGeom>
          <a:noFill/>
        </p:spPr>
        <p:txBody>
          <a:bodyPr wrap="square" rtlCol="0">
            <a:spAutoFit/>
          </a:bodyPr>
          <a:lstStyle/>
          <a:p>
            <a:r>
              <a:rPr lang="en-US" dirty="0" smtClean="0"/>
              <a:t>[adapted &amp; merged from Roth13, Jansen et al 13]</a:t>
            </a:r>
            <a:endParaRPr lang="en-US" dirty="0"/>
          </a:p>
        </p:txBody>
      </p:sp>
      <p:sp>
        <p:nvSpPr>
          <p:cNvPr id="7" name="Right Brace 6"/>
          <p:cNvSpPr/>
          <p:nvPr/>
        </p:nvSpPr>
        <p:spPr>
          <a:xfrm>
            <a:off x="6948264" y="3717032"/>
            <a:ext cx="432048" cy="1872208"/>
          </a:xfrm>
          <a:prstGeom prst="rightBrac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lumMod val="65000"/>
                </a:schemeClr>
              </a:solidFill>
            </a:endParaRPr>
          </a:p>
        </p:txBody>
      </p:sp>
      <p:sp>
        <p:nvSpPr>
          <p:cNvPr id="8" name="TextBox 7"/>
          <p:cNvSpPr txBox="1"/>
          <p:nvPr/>
        </p:nvSpPr>
        <p:spPr>
          <a:xfrm>
            <a:off x="7452320" y="4365104"/>
            <a:ext cx="1691680" cy="830997"/>
          </a:xfrm>
          <a:prstGeom prst="rect">
            <a:avLst/>
          </a:prstGeom>
          <a:noFill/>
          <a:ln>
            <a:noFill/>
          </a:ln>
        </p:spPr>
        <p:txBody>
          <a:bodyPr wrap="square" rtlCol="0">
            <a:spAutoFit/>
          </a:bodyPr>
          <a:lstStyle/>
          <a:p>
            <a:r>
              <a:rPr lang="en-US" sz="2400" dirty="0" smtClean="0">
                <a:solidFill>
                  <a:schemeClr val="bg1">
                    <a:lumMod val="65000"/>
                  </a:schemeClr>
                </a:solidFill>
              </a:rPr>
              <a:t>Context of interaction</a:t>
            </a:r>
            <a:endParaRPr lang="en-US" sz="2400" dirty="0">
              <a:solidFill>
                <a:schemeClr val="bg1">
                  <a:lumMod val="65000"/>
                </a:schemeClr>
              </a:solidFill>
            </a:endParaRPr>
          </a:p>
        </p:txBody>
      </p:sp>
      <p:sp>
        <p:nvSpPr>
          <p:cNvPr id="9" name="Right Brace 8"/>
          <p:cNvSpPr/>
          <p:nvPr/>
        </p:nvSpPr>
        <p:spPr>
          <a:xfrm>
            <a:off x="6948264" y="1628800"/>
            <a:ext cx="432048" cy="1872208"/>
          </a:xfrm>
          <a:prstGeom prst="rightBrace">
            <a:avLst/>
          </a:prstGeom>
          <a:ln w="28575">
            <a:solidFill>
              <a:srgbClr val="00A6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1">
                  <a:lumMod val="75000"/>
                </a:schemeClr>
              </a:solidFill>
            </a:endParaRPr>
          </a:p>
        </p:txBody>
      </p:sp>
      <p:sp>
        <p:nvSpPr>
          <p:cNvPr id="10" name="TextBox 9"/>
          <p:cNvSpPr txBox="1"/>
          <p:nvPr/>
        </p:nvSpPr>
        <p:spPr>
          <a:xfrm>
            <a:off x="7452320" y="2276872"/>
            <a:ext cx="1691680" cy="830997"/>
          </a:xfrm>
          <a:prstGeom prst="rect">
            <a:avLst/>
          </a:prstGeom>
          <a:noFill/>
        </p:spPr>
        <p:txBody>
          <a:bodyPr wrap="square" rtlCol="0">
            <a:spAutoFit/>
          </a:bodyPr>
          <a:lstStyle/>
          <a:p>
            <a:r>
              <a:rPr lang="en-US" sz="2400" dirty="0" smtClean="0">
                <a:solidFill>
                  <a:schemeClr val="accent1">
                    <a:lumMod val="75000"/>
                  </a:schemeClr>
                </a:solidFill>
              </a:rPr>
              <a:t>Effects and means</a:t>
            </a:r>
            <a:endParaRPr lang="en-US"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 View on Interaction</a:t>
            </a:r>
            <a:endParaRPr lang="en-US" dirty="0"/>
          </a:p>
        </p:txBody>
      </p:sp>
      <p:sp>
        <p:nvSpPr>
          <p:cNvPr id="3" name="Footer Placeholder 2"/>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4" name="Slide Number Placeholder 3"/>
          <p:cNvSpPr>
            <a:spLocks noGrp="1"/>
          </p:cNvSpPr>
          <p:nvPr>
            <p:ph type="sldNum" sz="quarter" idx="12"/>
          </p:nvPr>
        </p:nvSpPr>
        <p:spPr/>
        <p:txBody>
          <a:bodyPr/>
          <a:lstStyle/>
          <a:p>
            <a:fld id="{30742C3F-4840-460C-ADF2-7005A7FA8881}" type="slidenum">
              <a:rPr lang="en-US" smtClean="0"/>
              <a:pPr/>
              <a:t>13</a:t>
            </a:fld>
            <a:endParaRPr lang="en-US" dirty="0"/>
          </a:p>
        </p:txBody>
      </p:sp>
      <p:sp>
        <p:nvSpPr>
          <p:cNvPr id="5" name="Content Placeholder 2"/>
          <p:cNvSpPr txBox="1">
            <a:spLocks/>
          </p:cNvSpPr>
          <p:nvPr/>
        </p:nvSpPr>
        <p:spPr>
          <a:xfrm>
            <a:off x="457200" y="1600201"/>
            <a:ext cx="8229600"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 </a:t>
            </a:r>
            <a:r>
              <a:rPr kumimoji="0" lang="en-US" sz="3200" i="0" u="none" strike="noStrike" kern="1200" cap="none" spc="0" normalizeH="0" baseline="0" noProof="0" dirty="0" smtClean="0">
                <a:ln>
                  <a:noFill/>
                </a:ln>
                <a:solidFill>
                  <a:schemeClr val="tx1"/>
                </a:solidFill>
                <a:effectLst/>
                <a:uLnTx/>
                <a:uFillTx/>
                <a:latin typeface="+mn-lt"/>
                <a:ea typeface="+mn-ea"/>
                <a:cs typeface="+mn-cs"/>
              </a:rPr>
              <a:t>do we interact?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 </a:t>
            </a:r>
            <a:r>
              <a:rPr lang="en-US" sz="3200" dirty="0" smtClean="0"/>
              <a:t>is the purpose?</a:t>
            </a:r>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 </a:t>
            </a:r>
            <a:r>
              <a:rPr kumimoji="0" lang="en-US" sz="3200" i="0" u="none" strike="noStrike" kern="1200" cap="none" spc="0" normalizeH="0" baseline="0" noProof="0" dirty="0" smtClean="0">
                <a:ln>
                  <a:noFill/>
                </a:ln>
                <a:solidFill>
                  <a:schemeClr val="tx1"/>
                </a:solidFill>
                <a:effectLst/>
                <a:uLnTx/>
                <a:uFillTx/>
                <a:latin typeface="+mn-lt"/>
                <a:ea typeface="+mn-ea"/>
                <a:cs typeface="+mn-cs"/>
              </a:rPr>
              <a:t>do</a:t>
            </a:r>
            <a:r>
              <a:rPr kumimoji="0" lang="en-US" sz="3200" i="0" u="none" strike="noStrike" kern="1200" cap="none" spc="0" normalizeH="0" noProof="0" dirty="0" smtClean="0">
                <a:ln>
                  <a:noFill/>
                </a:ln>
                <a:solidFill>
                  <a:schemeClr val="tx1"/>
                </a:solidFill>
                <a:effectLst/>
                <a:uLnTx/>
                <a:uFillTx/>
                <a:latin typeface="+mn-lt"/>
                <a:ea typeface="+mn-ea"/>
                <a:cs typeface="+mn-cs"/>
              </a:rPr>
              <a:t> we interact</a:t>
            </a:r>
            <a:r>
              <a:rPr lang="en-US" sz="3200" dirty="0" smtClean="0"/>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2" name="Straight Arrow Connector 11"/>
          <p:cNvCxnSpPr/>
          <p:nvPr/>
        </p:nvCxnSpPr>
        <p:spPr>
          <a:xfrm>
            <a:off x="395536" y="213285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Norman’s Model of Interaction</a:t>
            </a:r>
            <a:endParaRPr lang="en-US" dirty="0"/>
          </a:p>
        </p:txBody>
      </p:sp>
      <p:sp>
        <p:nvSpPr>
          <p:cNvPr id="3" name="Footer Placeholder 2"/>
          <p:cNvSpPr>
            <a:spLocks noGrp="1"/>
          </p:cNvSpPr>
          <p:nvPr>
            <p:ph type="ftr" sz="quarter" idx="11"/>
          </p:nvPr>
        </p:nvSpPr>
        <p:spPr/>
        <p:txBody>
          <a:bodyPr/>
          <a:lstStyle/>
          <a:p>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4" name="Slide Number Placeholder 3"/>
          <p:cNvSpPr>
            <a:spLocks noGrp="1"/>
          </p:cNvSpPr>
          <p:nvPr>
            <p:ph type="sldNum" sz="quarter" idx="12"/>
          </p:nvPr>
        </p:nvSpPr>
        <p:spPr/>
        <p:txBody>
          <a:bodyPr/>
          <a:lstStyle/>
          <a:p>
            <a:fld id="{30742C3F-4840-460C-ADF2-7005A7FA8881}" type="slidenum">
              <a:rPr lang="en-US" smtClean="0"/>
              <a:pPr/>
              <a:t>14</a:t>
            </a:fld>
            <a:endParaRPr lang="en-US" dirty="0"/>
          </a:p>
        </p:txBody>
      </p:sp>
      <p:sp>
        <p:nvSpPr>
          <p:cNvPr id="5" name="Content Placeholder 2"/>
          <p:cNvSpPr txBox="1">
            <a:spLocks/>
          </p:cNvSpPr>
          <p:nvPr/>
        </p:nvSpPr>
        <p:spPr>
          <a:xfrm>
            <a:off x="457200" y="1816225"/>
            <a:ext cx="8229600" cy="4525963"/>
          </a:xfrm>
          <a:prstGeom prst="rect">
            <a:avLst/>
          </a:prstGeom>
        </p:spPr>
        <p:txBody>
          <a:bodyPr>
            <a:normAutofit/>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2" name="Straight Arrow Connector 11"/>
          <p:cNvCxnSpPr/>
          <p:nvPr/>
        </p:nvCxnSpPr>
        <p:spPr>
          <a:xfrm>
            <a:off x="467544" y="2636912"/>
            <a:ext cx="0" cy="2520280"/>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47864" y="1556792"/>
            <a:ext cx="3168352" cy="1569660"/>
          </a:xfrm>
          <a:prstGeom prst="rect">
            <a:avLst/>
          </a:prstGeom>
          <a:noFill/>
        </p:spPr>
        <p:txBody>
          <a:bodyPr wrap="square" rtlCol="0">
            <a:spAutoFit/>
          </a:bodyPr>
          <a:lstStyle/>
          <a:p>
            <a:r>
              <a:rPr lang="en-US" sz="9600" dirty="0" smtClean="0">
                <a:solidFill>
                  <a:schemeClr val="accent1">
                    <a:lumMod val="75000"/>
                  </a:schemeClr>
                </a:solidFill>
                <a:sym typeface="Webdings" panose="05030102010509060703" pitchFamily="18" charset="2"/>
              </a:rPr>
              <a:t> </a:t>
            </a:r>
            <a:endParaRPr lang="en-US" sz="9600" dirty="0">
              <a:solidFill>
                <a:schemeClr val="accent1">
                  <a:lumMod val="75000"/>
                </a:schemeClr>
              </a:solidFill>
            </a:endParaRPr>
          </a:p>
        </p:txBody>
      </p:sp>
      <p:cxnSp>
        <p:nvCxnSpPr>
          <p:cNvPr id="24" name="Straight Arrow Connector 23"/>
          <p:cNvCxnSpPr/>
          <p:nvPr/>
        </p:nvCxnSpPr>
        <p:spPr>
          <a:xfrm flipV="1">
            <a:off x="7884368" y="2636912"/>
            <a:ext cx="0" cy="252028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516216" y="5949280"/>
            <a:ext cx="1327608" cy="369332"/>
          </a:xfrm>
          <a:prstGeom prst="rect">
            <a:avLst/>
          </a:prstGeom>
        </p:spPr>
        <p:txBody>
          <a:bodyPr wrap="none">
            <a:spAutoFit/>
          </a:bodyPr>
          <a:lstStyle/>
          <a:p>
            <a:r>
              <a:rPr lang="en-US" dirty="0" smtClean="0"/>
              <a:t>[Norman88]</a:t>
            </a:r>
          </a:p>
        </p:txBody>
      </p:sp>
      <p:sp>
        <p:nvSpPr>
          <p:cNvPr id="14" name="Rectangle 13"/>
          <p:cNvSpPr/>
          <p:nvPr/>
        </p:nvSpPr>
        <p:spPr>
          <a:xfrm>
            <a:off x="611560" y="2715885"/>
            <a:ext cx="3096344" cy="2585323"/>
          </a:xfrm>
          <a:prstGeom prst="rect">
            <a:avLst/>
          </a:prstGeom>
        </p:spPr>
        <p:txBody>
          <a:bodyPr wrap="square">
            <a:spAutoFit/>
          </a:bodyPr>
          <a:lstStyle/>
          <a:p>
            <a:r>
              <a:rPr lang="en-US" dirty="0" smtClean="0"/>
              <a:t>1. Establish a goal  </a:t>
            </a:r>
            <a:br>
              <a:rPr lang="en-US" dirty="0" smtClean="0"/>
            </a:br>
            <a:r>
              <a:rPr lang="en-US" dirty="0" smtClean="0"/>
              <a:t>     </a:t>
            </a:r>
            <a:r>
              <a:rPr lang="en-US" dirty="0" smtClean="0">
                <a:solidFill>
                  <a:schemeClr val="tx1">
                    <a:lumMod val="50000"/>
                    <a:lumOff val="50000"/>
                  </a:schemeClr>
                </a:solidFill>
              </a:rPr>
              <a:t>(Why?)</a:t>
            </a:r>
          </a:p>
          <a:p>
            <a:endParaRPr lang="en-US" dirty="0" smtClean="0"/>
          </a:p>
          <a:p>
            <a:r>
              <a:rPr lang="en-US" dirty="0" smtClean="0"/>
              <a:t>2. Form intention/identify task            </a:t>
            </a:r>
            <a:br>
              <a:rPr lang="en-US" dirty="0" smtClean="0"/>
            </a:br>
            <a:r>
              <a:rPr lang="en-US" dirty="0" smtClean="0"/>
              <a:t>     </a:t>
            </a:r>
            <a:r>
              <a:rPr lang="en-US" dirty="0" smtClean="0">
                <a:solidFill>
                  <a:schemeClr val="tx1">
                    <a:lumMod val="50000"/>
                    <a:lumOff val="50000"/>
                  </a:schemeClr>
                </a:solidFill>
              </a:rPr>
              <a:t>(What?)</a:t>
            </a:r>
          </a:p>
          <a:p>
            <a:endParaRPr lang="en-US" dirty="0" smtClean="0"/>
          </a:p>
          <a:p>
            <a:r>
              <a:rPr lang="en-US" dirty="0" smtClean="0"/>
              <a:t>3. Specify action sequence </a:t>
            </a:r>
            <a:br>
              <a:rPr lang="en-US" dirty="0" smtClean="0"/>
            </a:br>
            <a:r>
              <a:rPr lang="en-US" dirty="0" smtClean="0">
                <a:solidFill>
                  <a:schemeClr val="tx1">
                    <a:lumMod val="50000"/>
                    <a:lumOff val="50000"/>
                  </a:schemeClr>
                </a:solidFill>
              </a:rPr>
              <a:t>    (How?)</a:t>
            </a:r>
          </a:p>
          <a:p>
            <a:endParaRPr lang="en-US" dirty="0" smtClean="0"/>
          </a:p>
        </p:txBody>
      </p:sp>
      <p:sp>
        <p:nvSpPr>
          <p:cNvPr id="15" name="TextBox 14"/>
          <p:cNvSpPr txBox="1"/>
          <p:nvPr/>
        </p:nvSpPr>
        <p:spPr>
          <a:xfrm>
            <a:off x="755576" y="2103239"/>
            <a:ext cx="3240360" cy="461665"/>
          </a:xfrm>
          <a:prstGeom prst="rect">
            <a:avLst/>
          </a:prstGeom>
          <a:noFill/>
        </p:spPr>
        <p:txBody>
          <a:bodyPr wrap="square" rtlCol="0">
            <a:spAutoFit/>
          </a:bodyPr>
          <a:lstStyle/>
          <a:p>
            <a:r>
              <a:rPr lang="en-US" sz="2400" b="1" dirty="0" smtClean="0">
                <a:solidFill>
                  <a:srgbClr val="00ACDC"/>
                </a:solidFill>
              </a:rPr>
              <a:t>EXECUTION</a:t>
            </a:r>
            <a:endParaRPr lang="en-US" sz="2400" b="1" dirty="0">
              <a:solidFill>
                <a:srgbClr val="00ACDC"/>
              </a:solidFill>
            </a:endParaRPr>
          </a:p>
        </p:txBody>
      </p:sp>
      <p:sp>
        <p:nvSpPr>
          <p:cNvPr id="16" name="TextBox 15"/>
          <p:cNvSpPr txBox="1"/>
          <p:nvPr/>
        </p:nvSpPr>
        <p:spPr>
          <a:xfrm>
            <a:off x="5724128" y="2708920"/>
            <a:ext cx="2088232" cy="2862322"/>
          </a:xfrm>
          <a:prstGeom prst="rect">
            <a:avLst/>
          </a:prstGeom>
          <a:noFill/>
        </p:spPr>
        <p:txBody>
          <a:bodyPr wrap="square" rtlCol="0">
            <a:spAutoFit/>
          </a:bodyPr>
          <a:lstStyle/>
          <a:p>
            <a:r>
              <a:rPr lang="en-US" dirty="0" smtClean="0">
                <a:solidFill>
                  <a:schemeClr val="tx1">
                    <a:lumMod val="95000"/>
                    <a:lumOff val="5000"/>
                  </a:schemeClr>
                </a:solidFill>
              </a:rPr>
              <a:t>7. Evaluate the </a:t>
            </a:r>
            <a:br>
              <a:rPr lang="en-US" dirty="0" smtClean="0">
                <a:solidFill>
                  <a:schemeClr val="tx1">
                    <a:lumMod val="95000"/>
                    <a:lumOff val="5000"/>
                  </a:schemeClr>
                </a:solidFill>
              </a:rPr>
            </a:br>
            <a:r>
              <a:rPr lang="en-US" dirty="0" smtClean="0">
                <a:solidFill>
                  <a:schemeClr val="tx1">
                    <a:lumMod val="95000"/>
                    <a:lumOff val="5000"/>
                  </a:schemeClr>
                </a:solidFill>
              </a:rPr>
              <a:t>    outcome</a:t>
            </a:r>
          </a:p>
          <a:p>
            <a:r>
              <a:rPr lang="en-US" dirty="0" smtClean="0">
                <a:solidFill>
                  <a:schemeClr val="tx1">
                    <a:lumMod val="95000"/>
                    <a:lumOff val="5000"/>
                  </a:schemeClr>
                </a:solidFill>
              </a:rPr>
              <a:t>        </a:t>
            </a:r>
            <a:r>
              <a:rPr lang="en-US" dirty="0" smtClean="0">
                <a:solidFill>
                  <a:schemeClr val="tx1">
                    <a:lumMod val="50000"/>
                    <a:lumOff val="50000"/>
                  </a:schemeClr>
                </a:solidFill>
              </a:rPr>
              <a:t>(Why?)</a:t>
            </a:r>
          </a:p>
          <a:p>
            <a:r>
              <a:rPr lang="en-US" dirty="0" smtClean="0">
                <a:solidFill>
                  <a:schemeClr val="tx1">
                    <a:lumMod val="95000"/>
                    <a:lumOff val="5000"/>
                  </a:schemeClr>
                </a:solidFill>
              </a:rPr>
              <a:t>6. Interpret the </a:t>
            </a:r>
            <a:br>
              <a:rPr lang="en-US" dirty="0" smtClean="0">
                <a:solidFill>
                  <a:schemeClr val="tx1">
                    <a:lumMod val="95000"/>
                    <a:lumOff val="5000"/>
                  </a:schemeClr>
                </a:solidFill>
              </a:rPr>
            </a:br>
            <a:r>
              <a:rPr lang="en-US" dirty="0" smtClean="0">
                <a:solidFill>
                  <a:schemeClr val="tx1">
                    <a:lumMod val="95000"/>
                    <a:lumOff val="5000"/>
                  </a:schemeClr>
                </a:solidFill>
              </a:rPr>
              <a:t>    system’s state</a:t>
            </a:r>
          </a:p>
          <a:p>
            <a:r>
              <a:rPr lang="en-US" dirty="0" smtClean="0">
                <a:solidFill>
                  <a:schemeClr val="tx1">
                    <a:lumMod val="95000"/>
                    <a:lumOff val="5000"/>
                  </a:schemeClr>
                </a:solidFill>
              </a:rPr>
              <a:t>        </a:t>
            </a:r>
            <a:r>
              <a:rPr lang="en-US" dirty="0" smtClean="0">
                <a:solidFill>
                  <a:schemeClr val="tx1">
                    <a:lumMod val="50000"/>
                    <a:lumOff val="50000"/>
                  </a:schemeClr>
                </a:solidFill>
              </a:rPr>
              <a:t>(What?)</a:t>
            </a:r>
          </a:p>
          <a:p>
            <a:r>
              <a:rPr lang="en-US" dirty="0" smtClean="0">
                <a:solidFill>
                  <a:schemeClr val="tx1">
                    <a:lumMod val="95000"/>
                    <a:lumOff val="5000"/>
                  </a:schemeClr>
                </a:solidFill>
              </a:rPr>
              <a:t>5. Perceive the state </a:t>
            </a:r>
            <a:br>
              <a:rPr lang="en-US" dirty="0" smtClean="0">
                <a:solidFill>
                  <a:schemeClr val="tx1">
                    <a:lumMod val="95000"/>
                    <a:lumOff val="5000"/>
                  </a:schemeClr>
                </a:solidFill>
              </a:rPr>
            </a:br>
            <a:r>
              <a:rPr lang="en-US" dirty="0" smtClean="0">
                <a:solidFill>
                  <a:schemeClr val="tx1">
                    <a:lumMod val="95000"/>
                    <a:lumOff val="5000"/>
                  </a:schemeClr>
                </a:solidFill>
              </a:rPr>
              <a:t>     of the system</a:t>
            </a:r>
            <a:br>
              <a:rPr lang="en-US" dirty="0" smtClean="0">
                <a:solidFill>
                  <a:schemeClr val="tx1">
                    <a:lumMod val="95000"/>
                    <a:lumOff val="5000"/>
                  </a:schemeClr>
                </a:solidFill>
              </a:rPr>
            </a:br>
            <a:r>
              <a:rPr lang="en-US" dirty="0" smtClean="0">
                <a:solidFill>
                  <a:schemeClr val="tx1">
                    <a:lumMod val="50000"/>
                    <a:lumOff val="50000"/>
                  </a:schemeClr>
                </a:solidFill>
              </a:rPr>
              <a:t>        (How?)</a:t>
            </a:r>
            <a:endParaRPr lang="en-US" dirty="0" smtClean="0">
              <a:solidFill>
                <a:schemeClr val="tx1">
                  <a:lumMod val="95000"/>
                  <a:lumOff val="5000"/>
                </a:schemeClr>
              </a:solidFill>
            </a:endParaRPr>
          </a:p>
          <a:p>
            <a:r>
              <a:rPr lang="en-US" dirty="0" smtClean="0">
                <a:solidFill>
                  <a:schemeClr val="tx1">
                    <a:lumMod val="95000"/>
                    <a:lumOff val="5000"/>
                  </a:schemeClr>
                </a:solidFill>
              </a:rPr>
              <a:t>	</a:t>
            </a:r>
            <a:endParaRPr lang="en-US" dirty="0">
              <a:solidFill>
                <a:schemeClr val="tx1">
                  <a:lumMod val="95000"/>
                  <a:lumOff val="5000"/>
                </a:schemeClr>
              </a:solidFill>
            </a:endParaRPr>
          </a:p>
        </p:txBody>
      </p:sp>
      <p:sp>
        <p:nvSpPr>
          <p:cNvPr id="17" name="Rectangle 16"/>
          <p:cNvSpPr/>
          <p:nvPr/>
        </p:nvSpPr>
        <p:spPr>
          <a:xfrm>
            <a:off x="5724128" y="2103239"/>
            <a:ext cx="1808444" cy="461665"/>
          </a:xfrm>
          <a:prstGeom prst="rect">
            <a:avLst/>
          </a:prstGeom>
        </p:spPr>
        <p:txBody>
          <a:bodyPr wrap="none">
            <a:spAutoFit/>
          </a:bodyPr>
          <a:lstStyle/>
          <a:p>
            <a:r>
              <a:rPr lang="en-US" sz="2400" b="1" dirty="0" smtClean="0">
                <a:solidFill>
                  <a:schemeClr val="accent6">
                    <a:lumMod val="75000"/>
                  </a:schemeClr>
                </a:solidFill>
              </a:rPr>
              <a:t>EVALUATION</a:t>
            </a:r>
          </a:p>
        </p:txBody>
      </p:sp>
      <p:sp>
        <p:nvSpPr>
          <p:cNvPr id="29" name="TextBox 28"/>
          <p:cNvSpPr txBox="1"/>
          <p:nvPr/>
        </p:nvSpPr>
        <p:spPr>
          <a:xfrm>
            <a:off x="3707904" y="4509120"/>
            <a:ext cx="2324100" cy="1446550"/>
          </a:xfrm>
          <a:prstGeom prst="rect">
            <a:avLst/>
          </a:prstGeom>
          <a:noFill/>
        </p:spPr>
        <p:txBody>
          <a:bodyPr wrap="square" rtlCol="0">
            <a:spAutoFit/>
          </a:bodyPr>
          <a:lstStyle/>
          <a:p>
            <a:r>
              <a:rPr lang="en-US" sz="8800" dirty="0" smtClean="0">
                <a:sym typeface="Wingdings"/>
              </a:rPr>
              <a:t></a:t>
            </a:r>
            <a:endParaRPr lang="en-US" sz="8800" dirty="0"/>
          </a:p>
        </p:txBody>
      </p:sp>
      <p:sp>
        <p:nvSpPr>
          <p:cNvPr id="32" name="Curved Down Arrow 31"/>
          <p:cNvSpPr/>
          <p:nvPr/>
        </p:nvSpPr>
        <p:spPr>
          <a:xfrm flipH="1">
            <a:off x="2843808" y="1771075"/>
            <a:ext cx="2808312"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Down Arrow 32"/>
          <p:cNvSpPr/>
          <p:nvPr/>
        </p:nvSpPr>
        <p:spPr>
          <a:xfrm rot="10800000" flipH="1">
            <a:off x="2915816" y="5235590"/>
            <a:ext cx="2808312"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3575199" y="3430741"/>
            <a:ext cx="1716881" cy="646331"/>
          </a:xfrm>
          <a:prstGeom prst="rect">
            <a:avLst/>
          </a:prstGeom>
        </p:spPr>
        <p:txBody>
          <a:bodyPr wrap="none">
            <a:spAutoFit/>
          </a:bodyPr>
          <a:lstStyle/>
          <a:p>
            <a:pPr algn="ctr"/>
            <a:r>
              <a:rPr lang="en-US" b="1" dirty="0" smtClean="0">
                <a:solidFill>
                  <a:srgbClr val="00B050"/>
                </a:solidFill>
              </a:rPr>
              <a:t>Execution/</a:t>
            </a:r>
            <a:br>
              <a:rPr lang="en-US" b="1" dirty="0" smtClean="0">
                <a:solidFill>
                  <a:srgbClr val="00B050"/>
                </a:solidFill>
              </a:rPr>
            </a:br>
            <a:r>
              <a:rPr lang="en-US" b="1" dirty="0" smtClean="0">
                <a:solidFill>
                  <a:srgbClr val="00B050"/>
                </a:solidFill>
              </a:rPr>
              <a:t>Evaluation loop </a:t>
            </a:r>
            <a:endParaRPr lang="en-US" b="1" dirty="0">
              <a:solidFill>
                <a:srgbClr val="00B050"/>
              </a:solidFill>
            </a:endParaRPr>
          </a:p>
        </p:txBody>
      </p:sp>
      <p:sp>
        <p:nvSpPr>
          <p:cNvPr id="19" name="Rectangle 18"/>
          <p:cNvSpPr/>
          <p:nvPr/>
        </p:nvSpPr>
        <p:spPr>
          <a:xfrm>
            <a:off x="3347864" y="5805264"/>
            <a:ext cx="1777474" cy="369332"/>
          </a:xfrm>
          <a:prstGeom prst="rect">
            <a:avLst/>
          </a:prstGeom>
        </p:spPr>
        <p:txBody>
          <a:bodyPr wrap="none">
            <a:spAutoFit/>
          </a:bodyPr>
          <a:lstStyle/>
          <a:p>
            <a:r>
              <a:rPr lang="en-US" dirty="0" smtClean="0"/>
              <a:t>4. Execute action</a:t>
            </a:r>
            <a:endParaRPr lang="en-US" dirty="0"/>
          </a:p>
        </p:txBody>
      </p:sp>
      <p:sp>
        <p:nvSpPr>
          <p:cNvPr id="22" name="Rectangle 21"/>
          <p:cNvSpPr/>
          <p:nvPr/>
        </p:nvSpPr>
        <p:spPr>
          <a:xfrm>
            <a:off x="2987824" y="1196752"/>
            <a:ext cx="2691314" cy="615553"/>
          </a:xfrm>
          <a:prstGeom prst="rect">
            <a:avLst/>
          </a:prstGeom>
        </p:spPr>
        <p:txBody>
          <a:bodyPr wrap="none">
            <a:spAutoFit/>
          </a:bodyPr>
          <a:lstStyle/>
          <a:p>
            <a:r>
              <a:rPr lang="en-US" dirty="0" smtClean="0"/>
              <a:t>    8. </a:t>
            </a:r>
            <a:r>
              <a:rPr lang="en-US" dirty="0" smtClean="0">
                <a:solidFill>
                  <a:schemeClr val="bg1">
                    <a:lumMod val="50000"/>
                  </a:schemeClr>
                </a:solidFill>
              </a:rPr>
              <a:t>Take further action</a:t>
            </a:r>
          </a:p>
          <a:p>
            <a:r>
              <a:rPr lang="en-US" sz="1600" dirty="0" smtClean="0">
                <a:solidFill>
                  <a:schemeClr val="bg1">
                    <a:lumMod val="65000"/>
                  </a:schemeClr>
                </a:solidFill>
              </a:rPr>
              <a:t>(compare outcome with goal) </a:t>
            </a:r>
            <a:endParaRPr lang="en-US" sz="16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Summary</a:t>
            </a:r>
            <a:endParaRPr lang="en-US" dirty="0"/>
          </a:p>
        </p:txBody>
      </p:sp>
      <p:sp>
        <p:nvSpPr>
          <p:cNvPr id="5" name="Content Placeholder 4"/>
          <p:cNvSpPr>
            <a:spLocks noGrp="1"/>
          </p:cNvSpPr>
          <p:nvPr>
            <p:ph idx="1"/>
          </p:nvPr>
        </p:nvSpPr>
        <p:spPr/>
        <p:txBody>
          <a:bodyPr/>
          <a:lstStyle/>
          <a:p>
            <a:pPr marL="514350" indent="-514350">
              <a:buAutoNum type="arabicPeriod"/>
            </a:pPr>
            <a:r>
              <a:rPr lang="en-US" dirty="0" smtClean="0"/>
              <a:t>6Ws of interaction: </a:t>
            </a:r>
          </a:p>
          <a:p>
            <a:pPr marL="696913" lvl="1" indent="-514350">
              <a:buAutoNum type="arabicPeriod"/>
            </a:pPr>
            <a:r>
              <a:rPr lang="en-US" dirty="0" err="1" smtClean="0"/>
              <a:t>Effects+means</a:t>
            </a:r>
            <a:r>
              <a:rPr lang="en-US" dirty="0" smtClean="0"/>
              <a:t>: Why?, What? How?</a:t>
            </a:r>
          </a:p>
          <a:p>
            <a:pPr marL="696913" lvl="1" indent="-514350">
              <a:buAutoNum type="arabicPeriod"/>
            </a:pPr>
            <a:r>
              <a:rPr lang="en-US" dirty="0" smtClean="0">
                <a:solidFill>
                  <a:schemeClr val="bg1">
                    <a:lumMod val="50000"/>
                  </a:schemeClr>
                </a:solidFill>
              </a:rPr>
              <a:t>Context: Who? Where? When?</a:t>
            </a:r>
          </a:p>
          <a:p>
            <a:pPr marL="514350" indent="-514350">
              <a:buAutoNum type="arabicPeriod"/>
            </a:pPr>
            <a:r>
              <a:rPr lang="en-US" dirty="0" smtClean="0"/>
              <a:t>Hierarchic nature of interaction</a:t>
            </a:r>
          </a:p>
          <a:p>
            <a:pPr marL="514350" indent="-514350">
              <a:buAutoNum type="arabicPeriod"/>
            </a:pPr>
            <a:r>
              <a:rPr lang="en-US" dirty="0" smtClean="0"/>
              <a:t>Execution/Evaluation loop</a:t>
            </a:r>
          </a:p>
          <a:p>
            <a:pPr marL="696913" lvl="1" indent="-514350">
              <a:buAutoNum type="arabicPeriod"/>
            </a:pPr>
            <a:endParaRPr lang="en-US" dirty="0" smtClean="0"/>
          </a:p>
          <a:p>
            <a:pPr marL="514350" indent="-514350">
              <a:buAutoNum type="arabicPeriod"/>
            </a:pPr>
            <a:endParaRPr lang="en-US" dirty="0"/>
          </a:p>
        </p:txBody>
      </p:sp>
      <p:sp>
        <p:nvSpPr>
          <p:cNvPr id="3" name="Footer Placeholder 2"/>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4" name="Slide Number Placeholder 3"/>
          <p:cNvSpPr>
            <a:spLocks noGrp="1"/>
          </p:cNvSpPr>
          <p:nvPr>
            <p:ph type="sldNum" sz="quarter" idx="12"/>
          </p:nvPr>
        </p:nvSpPr>
        <p:spPr/>
        <p:txBody>
          <a:bodyPr/>
          <a:lstStyle/>
          <a:p>
            <a:fld id="{30742C3F-4840-460C-ADF2-7005A7FA8881}"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Interaction </a:t>
            </a:r>
            <a:br>
              <a:rPr lang="en-US" dirty="0" smtClean="0"/>
            </a:br>
            <a:r>
              <a:rPr lang="en-US" dirty="0" smtClean="0"/>
              <a:t>Systematization</a:t>
            </a:r>
            <a:endParaRPr lang="en-US" dirty="0"/>
          </a:p>
        </p:txBody>
      </p:sp>
      <p:sp>
        <p:nvSpPr>
          <p:cNvPr id="7" name="Text Placeholder 6"/>
          <p:cNvSpPr>
            <a:spLocks noGrp="1"/>
          </p:cNvSpPr>
          <p:nvPr>
            <p:ph type="body" idx="1"/>
          </p:nvPr>
        </p:nvSpPr>
        <p:spPr/>
        <p:txBody>
          <a:bodyPr/>
          <a:lstStyle/>
          <a:p>
            <a:r>
              <a:rPr lang="en-US" dirty="0" smtClean="0"/>
              <a:t>Which interactions exist?</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16</a:t>
            </a:fld>
            <a:endParaRPr lang="en-US" dirty="0"/>
          </a:p>
        </p:txBody>
      </p:sp>
      <p:graphicFrame>
        <p:nvGraphicFramePr>
          <p:cNvPr id="9" name="Picture Placeholder 8"/>
          <p:cNvGraphicFramePr>
            <a:graphicFrameLocks noGrp="1"/>
          </p:cNvGraphicFramePr>
          <p:nvPr>
            <p:ph type="pic" sz="quarter" idx="13"/>
          </p:nvPr>
        </p:nvGraphicFramePr>
        <p:xfrm>
          <a:off x="6156176" y="3429000"/>
          <a:ext cx="2592288"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Two views on Interaction</a:t>
            </a:r>
            <a:endParaRPr lang="de-DE" dirty="0"/>
          </a:p>
        </p:txBody>
      </p:sp>
      <p:sp>
        <p:nvSpPr>
          <p:cNvPr id="7" name="Text Placeholder 6"/>
          <p:cNvSpPr>
            <a:spLocks noGrp="1"/>
          </p:cNvSpPr>
          <p:nvPr>
            <p:ph type="body" idx="1"/>
          </p:nvPr>
        </p:nvSpPr>
        <p:spPr/>
        <p:txBody>
          <a:bodyPr/>
          <a:lstStyle/>
          <a:p>
            <a:endParaRPr lang="de-DE"/>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17</a:t>
            </a:fld>
            <a:endParaRPr lang="en-US" dirty="0"/>
          </a:p>
        </p:txBody>
      </p:sp>
      <p:sp>
        <p:nvSpPr>
          <p:cNvPr id="8" name="Picture Placeholder 7"/>
          <p:cNvSpPr>
            <a:spLocks noGrp="1"/>
          </p:cNvSpPr>
          <p:nvPr>
            <p:ph type="pic" sz="quarter" idx="13"/>
          </p:nvPr>
        </p:nvSpPr>
        <p:spPr/>
      </p:sp>
    </p:spTree>
    <p:extLst>
      <p:ext uri="{BB962C8B-B14F-4D97-AF65-F5344CB8AC3E}">
        <p14:creationId xmlns:p14="http://schemas.microsoft.com/office/powerpoint/2010/main" val="462065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435280" cy="1143000"/>
          </a:xfrm>
        </p:spPr>
        <p:txBody>
          <a:bodyPr>
            <a:normAutofit fontScale="90000"/>
          </a:bodyPr>
          <a:lstStyle/>
          <a:p>
            <a:r>
              <a:rPr lang="en-US" dirty="0" smtClean="0"/>
              <a:t>What is interaction </a:t>
            </a:r>
            <a:r>
              <a:rPr lang="en-US" dirty="0" smtClean="0">
                <a:sym typeface="Wingdings" pitchFamily="2" charset="2"/>
              </a:rPr>
              <a:t> </a:t>
            </a:r>
            <a:r>
              <a:rPr lang="en-US" dirty="0" smtClean="0"/>
              <a:t>Systematization</a:t>
            </a:r>
            <a:endParaRPr lang="en-US" dirty="0">
              <a:solidFill>
                <a:srgbClr val="FF0000"/>
              </a:solidFill>
            </a:endParaRPr>
          </a:p>
        </p:txBody>
      </p:sp>
      <p:sp>
        <p:nvSpPr>
          <p:cNvPr id="5" name="Content Placeholder 4"/>
          <p:cNvSpPr>
            <a:spLocks noGrp="1"/>
          </p:cNvSpPr>
          <p:nvPr>
            <p:ph idx="1"/>
          </p:nvPr>
        </p:nvSpPr>
        <p:spPr/>
        <p:txBody>
          <a:bodyPr/>
          <a:lstStyle/>
          <a:p>
            <a:pPr marL="514350" indent="-514350">
              <a:buAutoNum type="arabicPeriod"/>
            </a:pPr>
            <a:r>
              <a:rPr lang="en-US" dirty="0" smtClean="0"/>
              <a:t>6Ws of interaction: </a:t>
            </a:r>
          </a:p>
          <a:p>
            <a:pPr marL="696913" lvl="1" indent="-514350">
              <a:buAutoNum type="arabicPeriod"/>
            </a:pPr>
            <a:r>
              <a:rPr lang="en-US" dirty="0" err="1" smtClean="0"/>
              <a:t>Effects+means</a:t>
            </a:r>
            <a:r>
              <a:rPr lang="en-US" dirty="0" smtClean="0"/>
              <a:t>: Why?, What? How?</a:t>
            </a:r>
          </a:p>
          <a:p>
            <a:pPr marL="696913" lvl="1" indent="-514350">
              <a:buAutoNum type="arabicPeriod"/>
            </a:pPr>
            <a:r>
              <a:rPr lang="en-US" dirty="0" smtClean="0">
                <a:solidFill>
                  <a:schemeClr val="bg1">
                    <a:lumMod val="50000"/>
                  </a:schemeClr>
                </a:solidFill>
              </a:rPr>
              <a:t>Context: Who? Where? When?</a:t>
            </a:r>
          </a:p>
          <a:p>
            <a:pPr marL="514350" indent="-514350">
              <a:buAutoNum type="arabicPeriod"/>
            </a:pPr>
            <a:r>
              <a:rPr lang="en-US" dirty="0" smtClean="0"/>
              <a:t>Hierarchic nature of interaction</a:t>
            </a:r>
          </a:p>
          <a:p>
            <a:pPr marL="514350" indent="-514350">
              <a:buAutoNum type="arabicPeriod"/>
            </a:pPr>
            <a:r>
              <a:rPr lang="en-US" dirty="0" smtClean="0"/>
              <a:t>Execution/Evaluation loop</a:t>
            </a:r>
          </a:p>
          <a:p>
            <a:pPr marL="696913" lvl="1" indent="-514350">
              <a:buAutoNum type="arabicPeriod"/>
            </a:pPr>
            <a:endParaRPr lang="en-US" dirty="0" smtClean="0"/>
          </a:p>
          <a:p>
            <a:pPr marL="514350" indent="-514350">
              <a:buAutoNum type="arabicPeriod"/>
            </a:pPr>
            <a:endParaRPr lang="en-US" dirty="0"/>
          </a:p>
        </p:txBody>
      </p:sp>
      <p:sp>
        <p:nvSpPr>
          <p:cNvPr id="3" name="Footer Placeholder 2"/>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4" name="Slide Number Placeholder 3"/>
          <p:cNvSpPr>
            <a:spLocks noGrp="1"/>
          </p:cNvSpPr>
          <p:nvPr>
            <p:ph type="sldNum" sz="quarter" idx="12"/>
          </p:nvPr>
        </p:nvSpPr>
        <p:spPr/>
        <p:txBody>
          <a:bodyPr/>
          <a:lstStyle/>
          <a:p>
            <a:fld id="{30742C3F-4840-460C-ADF2-7005A7FA8881}"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542784" cy="1143000"/>
          </a:xfrm>
        </p:spPr>
        <p:txBody>
          <a:bodyPr>
            <a:normAutofit fontScale="90000"/>
          </a:bodyPr>
          <a:lstStyle/>
          <a:p>
            <a:r>
              <a:rPr lang="en-US" dirty="0" smtClean="0"/>
              <a:t>What is interaction </a:t>
            </a:r>
            <a:r>
              <a:rPr lang="en-US" dirty="0" smtClean="0">
                <a:sym typeface="Wingdings" pitchFamily="2" charset="2"/>
              </a:rPr>
              <a:t> </a:t>
            </a:r>
            <a:r>
              <a:rPr lang="en-US" dirty="0" smtClean="0"/>
              <a:t>Systematization</a:t>
            </a:r>
            <a:endParaRPr lang="en-US" dirty="0">
              <a:solidFill>
                <a:srgbClr val="FF0000"/>
              </a:solidFill>
            </a:endParaRPr>
          </a:p>
        </p:txBody>
      </p:sp>
      <p:sp>
        <p:nvSpPr>
          <p:cNvPr id="5" name="Content Placeholder 4"/>
          <p:cNvSpPr>
            <a:spLocks noGrp="1"/>
          </p:cNvSpPr>
          <p:nvPr>
            <p:ph idx="1"/>
          </p:nvPr>
        </p:nvSpPr>
        <p:spPr/>
        <p:txBody>
          <a:bodyPr/>
          <a:lstStyle/>
          <a:p>
            <a:pPr marL="514350" indent="-514350">
              <a:buAutoNum type="arabicPeriod"/>
            </a:pPr>
            <a:r>
              <a:rPr lang="en-US" dirty="0" smtClean="0"/>
              <a:t>6Ws of interaction: </a:t>
            </a:r>
          </a:p>
          <a:p>
            <a:pPr marL="696913" lvl="1" indent="-514350">
              <a:buAutoNum type="arabicPeriod"/>
            </a:pPr>
            <a:r>
              <a:rPr lang="en-US" dirty="0" err="1" smtClean="0"/>
              <a:t>Effects+means</a:t>
            </a:r>
            <a:r>
              <a:rPr lang="en-US" dirty="0" smtClean="0"/>
              <a:t>: Why?, What? How?</a:t>
            </a:r>
          </a:p>
          <a:p>
            <a:pPr marL="696913" lvl="1" indent="-514350">
              <a:buAutoNum type="arabicPeriod"/>
            </a:pPr>
            <a:r>
              <a:rPr lang="en-US" dirty="0" smtClean="0">
                <a:solidFill>
                  <a:schemeClr val="bg1">
                    <a:lumMod val="50000"/>
                  </a:schemeClr>
                </a:solidFill>
              </a:rPr>
              <a:t>Context: Who? Where? When?</a:t>
            </a:r>
          </a:p>
          <a:p>
            <a:pPr marL="514350" indent="-514350">
              <a:buAutoNum type="arabicPeriod"/>
            </a:pPr>
            <a:r>
              <a:rPr lang="en-US" dirty="0" smtClean="0"/>
              <a:t>Hierarchic nature of interaction</a:t>
            </a:r>
          </a:p>
          <a:p>
            <a:pPr marL="514350" indent="-514350">
              <a:buAutoNum type="arabicPeriod"/>
            </a:pPr>
            <a:r>
              <a:rPr lang="en-US" dirty="0" smtClean="0"/>
              <a:t>Execution/Perception loop</a:t>
            </a:r>
          </a:p>
          <a:p>
            <a:pPr marL="696913" lvl="1" indent="-514350">
              <a:buAutoNum type="arabicPeriod"/>
            </a:pPr>
            <a:endParaRPr lang="en-US" dirty="0" smtClean="0"/>
          </a:p>
          <a:p>
            <a:pPr marL="514350" indent="-514350">
              <a:buAutoNum type="arabicPeriod"/>
            </a:pPr>
            <a:endParaRPr lang="en-US" dirty="0"/>
          </a:p>
        </p:txBody>
      </p:sp>
      <p:sp>
        <p:nvSpPr>
          <p:cNvPr id="3" name="Footer Placeholder 2"/>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4" name="Slide Number Placeholder 3"/>
          <p:cNvSpPr>
            <a:spLocks noGrp="1"/>
          </p:cNvSpPr>
          <p:nvPr>
            <p:ph type="sldNum" sz="quarter" idx="12"/>
          </p:nvPr>
        </p:nvSpPr>
        <p:spPr/>
        <p:txBody>
          <a:bodyPr/>
          <a:lstStyle/>
          <a:p>
            <a:fld id="{30742C3F-4840-460C-ADF2-7005A7FA8881}" type="slidenum">
              <a:rPr lang="en-US" smtClean="0"/>
              <a:pPr/>
              <a:t>19</a:t>
            </a:fld>
            <a:endParaRPr lang="en-US" dirty="0"/>
          </a:p>
        </p:txBody>
      </p:sp>
      <p:sp>
        <p:nvSpPr>
          <p:cNvPr id="6" name="Right Brace 5"/>
          <p:cNvSpPr/>
          <p:nvPr/>
        </p:nvSpPr>
        <p:spPr>
          <a:xfrm>
            <a:off x="6444208" y="2204864"/>
            <a:ext cx="1008112" cy="244827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7308304" y="2708920"/>
            <a:ext cx="1415772" cy="1569660"/>
          </a:xfrm>
          <a:prstGeom prst="rect">
            <a:avLst/>
          </a:prstGeom>
        </p:spPr>
        <p:txBody>
          <a:bodyPr wrap="none">
            <a:spAutoFit/>
          </a:bodyPr>
          <a:lstStyle/>
          <a:p>
            <a:r>
              <a:rPr lang="en-US" sz="9600" dirty="0" smtClean="0">
                <a:solidFill>
                  <a:schemeClr val="accent1">
                    <a:lumMod val="75000"/>
                  </a:schemeClr>
                </a:solidFill>
                <a:sym typeface="Webdings" panose="05030102010509060703" pitchFamily="18" charset="2"/>
              </a:rPr>
              <a:t></a:t>
            </a:r>
            <a:endParaRPr lang="en-US" sz="9600" dirty="0">
              <a:solidFill>
                <a:schemeClr val="accent1">
                  <a:lumMod val="75000"/>
                </a:schemeClr>
              </a:solidFill>
            </a:endParaRPr>
          </a:p>
        </p:txBody>
      </p:sp>
      <p:sp>
        <p:nvSpPr>
          <p:cNvPr id="8" name="TextBox 7"/>
          <p:cNvSpPr txBox="1"/>
          <p:nvPr/>
        </p:nvSpPr>
        <p:spPr>
          <a:xfrm>
            <a:off x="7164288" y="4149080"/>
            <a:ext cx="1835696" cy="707886"/>
          </a:xfrm>
          <a:prstGeom prst="rect">
            <a:avLst/>
          </a:prstGeom>
          <a:noFill/>
        </p:spPr>
        <p:txBody>
          <a:bodyPr wrap="square" rtlCol="0">
            <a:spAutoFit/>
          </a:bodyPr>
          <a:lstStyle/>
          <a:p>
            <a:pPr algn="ctr"/>
            <a:r>
              <a:rPr lang="en-US" sz="2000" b="1" dirty="0" smtClean="0">
                <a:solidFill>
                  <a:srgbClr val="00A650"/>
                </a:solidFill>
              </a:rPr>
              <a:t>User-centric view</a:t>
            </a:r>
            <a:endParaRPr lang="en-US" sz="2000" b="1" dirty="0">
              <a:solidFill>
                <a:srgbClr val="00A650"/>
              </a:solidFill>
            </a:endParaRPr>
          </a:p>
        </p:txBody>
      </p:sp>
      <p:sp>
        <p:nvSpPr>
          <p:cNvPr id="9" name="TextBox 8"/>
          <p:cNvSpPr txBox="1"/>
          <p:nvPr/>
        </p:nvSpPr>
        <p:spPr>
          <a:xfrm>
            <a:off x="4283968" y="4728914"/>
            <a:ext cx="2324100" cy="1862048"/>
          </a:xfrm>
          <a:prstGeom prst="rect">
            <a:avLst/>
          </a:prstGeom>
          <a:noFill/>
        </p:spPr>
        <p:txBody>
          <a:bodyPr wrap="square" rtlCol="0">
            <a:spAutoFit/>
          </a:bodyPr>
          <a:lstStyle/>
          <a:p>
            <a:r>
              <a:rPr lang="en-US" sz="11500" dirty="0" smtClean="0">
                <a:solidFill>
                  <a:schemeClr val="accent6">
                    <a:lumMod val="75000"/>
                  </a:schemeClr>
                </a:solidFill>
                <a:sym typeface="Wingdings"/>
              </a:rPr>
              <a:t></a:t>
            </a:r>
            <a:endParaRPr lang="en-US" sz="11500" dirty="0">
              <a:solidFill>
                <a:schemeClr val="accent6">
                  <a:lumMod val="75000"/>
                </a:schemeClr>
              </a:solidFill>
            </a:endParaRPr>
          </a:p>
        </p:txBody>
      </p:sp>
      <p:sp>
        <p:nvSpPr>
          <p:cNvPr id="10" name="TextBox 9"/>
          <p:cNvSpPr txBox="1"/>
          <p:nvPr/>
        </p:nvSpPr>
        <p:spPr>
          <a:xfrm>
            <a:off x="1763688" y="4735304"/>
            <a:ext cx="640080" cy="1862048"/>
          </a:xfrm>
          <a:prstGeom prst="rect">
            <a:avLst/>
          </a:prstGeom>
          <a:noFill/>
        </p:spPr>
        <p:txBody>
          <a:bodyPr wrap="square" rtlCol="0">
            <a:spAutoFit/>
          </a:bodyPr>
          <a:lstStyle/>
          <a:p>
            <a:r>
              <a:rPr lang="en-US" sz="11500" dirty="0">
                <a:solidFill>
                  <a:srgbClr val="00A650"/>
                </a:solidFill>
                <a:sym typeface="Webdings" panose="05030102010509060703" pitchFamily="18" charset="2"/>
              </a:rPr>
              <a:t></a:t>
            </a:r>
            <a:endParaRPr lang="en-US" sz="11500" dirty="0">
              <a:solidFill>
                <a:srgbClr val="00A650"/>
              </a:solidFill>
            </a:endParaRPr>
          </a:p>
        </p:txBody>
      </p:sp>
      <p:cxnSp>
        <p:nvCxnSpPr>
          <p:cNvPr id="11" name="Straight Arrow Connector 10"/>
          <p:cNvCxnSpPr/>
          <p:nvPr/>
        </p:nvCxnSpPr>
        <p:spPr>
          <a:xfrm>
            <a:off x="3059832" y="5589240"/>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87824" y="5805264"/>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I:</a:t>
            </a:r>
            <a:br>
              <a:rPr lang="en-US" dirty="0" smtClean="0"/>
            </a:br>
            <a:r>
              <a:rPr lang="en-US" dirty="0" smtClean="0"/>
              <a:t>Interaction Activities</a:t>
            </a:r>
            <a:endParaRPr lang="en-US" dirty="0"/>
          </a:p>
        </p:txBody>
      </p:sp>
      <p:sp>
        <p:nvSpPr>
          <p:cNvPr id="3" name="Text Placeholder 2"/>
          <p:cNvSpPr>
            <a:spLocks noGrp="1"/>
          </p:cNvSpPr>
          <p:nvPr>
            <p:ph type="body" idx="1"/>
          </p:nvPr>
        </p:nvSpPr>
        <p:spPr/>
        <p:txBody>
          <a:bodyPr>
            <a:normAutofit/>
          </a:bodyPr>
          <a:lstStyle/>
          <a:p>
            <a:r>
              <a:rPr lang="en-US" sz="2800" dirty="0" smtClean="0"/>
              <a:t>Speaker: Tatiana von </a:t>
            </a:r>
            <a:r>
              <a:rPr lang="en-US" sz="2800" dirty="0" err="1" smtClean="0"/>
              <a:t>Landesberger</a:t>
            </a:r>
            <a:endParaRPr lang="en-US" sz="2800" dirty="0"/>
          </a:p>
        </p:txBody>
      </p:sp>
      <p:sp>
        <p:nvSpPr>
          <p:cNvPr id="5" name="Slide Number Placeholder 4"/>
          <p:cNvSpPr>
            <a:spLocks noGrp="1"/>
          </p:cNvSpPr>
          <p:nvPr>
            <p:ph type="sldNum" sz="quarter" idx="12"/>
          </p:nvPr>
        </p:nvSpPr>
        <p:spPr/>
        <p:txBody>
          <a:bodyPr/>
          <a:lstStyle/>
          <a:p>
            <a:fld id="{30742C3F-4840-460C-ADF2-7005A7FA8881}" type="slidenum">
              <a:rPr lang="en-US" smtClean="0"/>
              <a:pPr/>
              <a:t>2</a:t>
            </a:fld>
            <a:endParaRPr lang="en-US" dirty="0"/>
          </a:p>
        </p:txBody>
      </p:sp>
      <p:sp>
        <p:nvSpPr>
          <p:cNvPr id="6" name="Footer Placeholder 3"/>
          <p:cNvSpPr>
            <a:spLocks noGrp="1"/>
          </p:cNvSpPr>
          <p:nvPr>
            <p:ph type="ftr" sz="quarter" idx="11"/>
          </p:nvPr>
        </p:nvSpPr>
        <p:spPr>
          <a:xfrm>
            <a:off x="467544" y="6356352"/>
            <a:ext cx="7848872" cy="365125"/>
          </a:xfrm>
        </p:spPr>
        <p:txBody>
          <a:bodyPr/>
          <a:lstStyle/>
          <a:p>
            <a:r>
              <a:rPr lang="en-US" dirty="0"/>
              <a:t>VIS Tutorial: Opening the Black Box of Interaction in </a:t>
            </a:r>
            <a:r>
              <a:rPr lang="en-US" dirty="0" smtClean="0"/>
              <a:t>Visualization </a:t>
            </a:r>
            <a:r>
              <a:rPr lang="en-US" dirty="0"/>
              <a:t>– H.-J. </a:t>
            </a:r>
            <a:r>
              <a:rPr lang="en-US" dirty="0" smtClean="0"/>
              <a:t>Schulz, T. v. </a:t>
            </a:r>
            <a:r>
              <a:rPr lang="en-US" dirty="0" err="1" smtClean="0"/>
              <a:t>Landesberger</a:t>
            </a:r>
            <a:r>
              <a:rPr lang="en-US" dirty="0" smtClean="0"/>
              <a:t>, D. </a:t>
            </a:r>
            <a:r>
              <a:rPr lang="en-US" dirty="0" err="1" smtClean="0"/>
              <a:t>Baur</a:t>
            </a:r>
            <a:endParaRPr lang="en-US" dirty="0"/>
          </a:p>
        </p:txBody>
      </p:sp>
    </p:spTree>
    <p:extLst>
      <p:ext uri="{BB962C8B-B14F-4D97-AF65-F5344CB8AC3E}">
        <p14:creationId xmlns:p14="http://schemas.microsoft.com/office/powerpoint/2010/main" val="239848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523679" cy="1143000"/>
          </a:xfrm>
        </p:spPr>
        <p:txBody>
          <a:bodyPr>
            <a:normAutofit fontScale="90000"/>
          </a:bodyPr>
          <a:lstStyle/>
          <a:p>
            <a:r>
              <a:rPr lang="en-US" dirty="0" smtClean="0"/>
              <a:t>What is interaction </a:t>
            </a:r>
            <a:r>
              <a:rPr lang="en-US" dirty="0" smtClean="0">
                <a:sym typeface="Wingdings" pitchFamily="2" charset="2"/>
              </a:rPr>
              <a:t> </a:t>
            </a:r>
            <a:r>
              <a:rPr lang="en-US" dirty="0" smtClean="0"/>
              <a:t>Systematization</a:t>
            </a:r>
            <a:endParaRPr lang="en-US" dirty="0">
              <a:solidFill>
                <a:srgbClr val="FF0000"/>
              </a:solidFill>
            </a:endParaRPr>
          </a:p>
        </p:txBody>
      </p:sp>
      <p:sp>
        <p:nvSpPr>
          <p:cNvPr id="5" name="Content Placeholder 4"/>
          <p:cNvSpPr>
            <a:spLocks noGrp="1"/>
          </p:cNvSpPr>
          <p:nvPr>
            <p:ph idx="1"/>
          </p:nvPr>
        </p:nvSpPr>
        <p:spPr/>
        <p:txBody>
          <a:bodyPr/>
          <a:lstStyle/>
          <a:p>
            <a:pPr marL="514350" indent="-514350">
              <a:buAutoNum type="arabicPeriod"/>
            </a:pPr>
            <a:r>
              <a:rPr lang="en-US" dirty="0" smtClean="0"/>
              <a:t>6Ws of interaction: </a:t>
            </a:r>
          </a:p>
          <a:p>
            <a:pPr marL="696913" lvl="1" indent="-514350">
              <a:buAutoNum type="arabicPeriod"/>
            </a:pPr>
            <a:r>
              <a:rPr lang="en-US" dirty="0" err="1" smtClean="0"/>
              <a:t>Effects+means</a:t>
            </a:r>
            <a:r>
              <a:rPr lang="en-US" dirty="0" smtClean="0"/>
              <a:t>: Why?, What? How?</a:t>
            </a:r>
          </a:p>
          <a:p>
            <a:pPr marL="696913" lvl="1" indent="-514350">
              <a:buAutoNum type="arabicPeriod"/>
            </a:pPr>
            <a:r>
              <a:rPr lang="en-US" dirty="0" smtClean="0">
                <a:solidFill>
                  <a:schemeClr val="bg1">
                    <a:lumMod val="50000"/>
                  </a:schemeClr>
                </a:solidFill>
              </a:rPr>
              <a:t>Context: Who? Where? When?</a:t>
            </a:r>
          </a:p>
          <a:p>
            <a:pPr marL="514350" indent="-514350">
              <a:buAutoNum type="arabicPeriod"/>
            </a:pPr>
            <a:r>
              <a:rPr lang="en-US" dirty="0" smtClean="0"/>
              <a:t>Hierarchic nature of interaction</a:t>
            </a:r>
          </a:p>
          <a:p>
            <a:pPr marL="514350" indent="-514350">
              <a:buAutoNum type="arabicPeriod"/>
            </a:pPr>
            <a:r>
              <a:rPr lang="en-US" dirty="0" smtClean="0"/>
              <a:t>Execution/Perception loop</a:t>
            </a:r>
          </a:p>
          <a:p>
            <a:pPr marL="696913" lvl="1" indent="-514350">
              <a:buAutoNum type="arabicPeriod"/>
            </a:pPr>
            <a:endParaRPr lang="en-US" dirty="0" smtClean="0"/>
          </a:p>
          <a:p>
            <a:pPr marL="514350" indent="-514350">
              <a:buAutoNum type="arabicPeriod"/>
            </a:pPr>
            <a:endParaRPr lang="en-US" dirty="0"/>
          </a:p>
        </p:txBody>
      </p:sp>
      <p:sp>
        <p:nvSpPr>
          <p:cNvPr id="3" name="Footer Placeholder 2"/>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4" name="Slide Number Placeholder 3"/>
          <p:cNvSpPr>
            <a:spLocks noGrp="1"/>
          </p:cNvSpPr>
          <p:nvPr>
            <p:ph type="sldNum" sz="quarter" idx="12"/>
          </p:nvPr>
        </p:nvSpPr>
        <p:spPr/>
        <p:txBody>
          <a:bodyPr/>
          <a:lstStyle/>
          <a:p>
            <a:fld id="{30742C3F-4840-460C-ADF2-7005A7FA8881}" type="slidenum">
              <a:rPr lang="en-US" smtClean="0"/>
              <a:pPr/>
              <a:t>20</a:t>
            </a:fld>
            <a:endParaRPr lang="en-US" dirty="0"/>
          </a:p>
        </p:txBody>
      </p:sp>
      <p:sp>
        <p:nvSpPr>
          <p:cNvPr id="6" name="Right Brace 5"/>
          <p:cNvSpPr/>
          <p:nvPr/>
        </p:nvSpPr>
        <p:spPr>
          <a:xfrm>
            <a:off x="6444208" y="2204864"/>
            <a:ext cx="1008112" cy="244827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7308304" y="2708920"/>
            <a:ext cx="1415772" cy="1569660"/>
          </a:xfrm>
          <a:prstGeom prst="rect">
            <a:avLst/>
          </a:prstGeom>
        </p:spPr>
        <p:txBody>
          <a:bodyPr wrap="none">
            <a:spAutoFit/>
          </a:bodyPr>
          <a:lstStyle/>
          <a:p>
            <a:r>
              <a:rPr lang="en-US" sz="9600" dirty="0" smtClean="0">
                <a:solidFill>
                  <a:schemeClr val="accent1">
                    <a:lumMod val="75000"/>
                  </a:schemeClr>
                </a:solidFill>
                <a:sym typeface="Webdings" panose="05030102010509060703" pitchFamily="18" charset="2"/>
              </a:rPr>
              <a:t></a:t>
            </a:r>
            <a:endParaRPr lang="en-US" sz="9600" dirty="0">
              <a:solidFill>
                <a:schemeClr val="accent1">
                  <a:lumMod val="75000"/>
                </a:schemeClr>
              </a:solidFill>
            </a:endParaRPr>
          </a:p>
        </p:txBody>
      </p:sp>
      <p:sp>
        <p:nvSpPr>
          <p:cNvPr id="8" name="TextBox 7"/>
          <p:cNvSpPr txBox="1"/>
          <p:nvPr/>
        </p:nvSpPr>
        <p:spPr>
          <a:xfrm>
            <a:off x="7164288" y="4149080"/>
            <a:ext cx="1835696" cy="707886"/>
          </a:xfrm>
          <a:prstGeom prst="rect">
            <a:avLst/>
          </a:prstGeom>
          <a:noFill/>
        </p:spPr>
        <p:txBody>
          <a:bodyPr wrap="square" rtlCol="0">
            <a:spAutoFit/>
          </a:bodyPr>
          <a:lstStyle/>
          <a:p>
            <a:pPr algn="ctr"/>
            <a:r>
              <a:rPr lang="en-US" sz="2000" b="1" dirty="0" smtClean="0">
                <a:solidFill>
                  <a:srgbClr val="00A650"/>
                </a:solidFill>
              </a:rPr>
              <a:t>User-centric view</a:t>
            </a:r>
            <a:endParaRPr lang="en-US" sz="2000" b="1" dirty="0">
              <a:solidFill>
                <a:srgbClr val="00A650"/>
              </a:solidFill>
            </a:endParaRPr>
          </a:p>
        </p:txBody>
      </p:sp>
      <p:sp>
        <p:nvSpPr>
          <p:cNvPr id="9" name="TextBox 8"/>
          <p:cNvSpPr txBox="1"/>
          <p:nvPr/>
        </p:nvSpPr>
        <p:spPr>
          <a:xfrm>
            <a:off x="4283968" y="4728914"/>
            <a:ext cx="2324100" cy="1862048"/>
          </a:xfrm>
          <a:prstGeom prst="rect">
            <a:avLst/>
          </a:prstGeom>
          <a:noFill/>
        </p:spPr>
        <p:txBody>
          <a:bodyPr wrap="square" rtlCol="0">
            <a:spAutoFit/>
          </a:bodyPr>
          <a:lstStyle/>
          <a:p>
            <a:r>
              <a:rPr lang="en-US" sz="11500" dirty="0" smtClean="0">
                <a:solidFill>
                  <a:schemeClr val="accent6">
                    <a:lumMod val="75000"/>
                  </a:schemeClr>
                </a:solidFill>
                <a:sym typeface="Wingdings"/>
              </a:rPr>
              <a:t></a:t>
            </a:r>
            <a:endParaRPr lang="en-US" sz="11500" dirty="0">
              <a:solidFill>
                <a:schemeClr val="accent6">
                  <a:lumMod val="75000"/>
                </a:schemeClr>
              </a:solidFill>
            </a:endParaRPr>
          </a:p>
        </p:txBody>
      </p:sp>
      <p:sp>
        <p:nvSpPr>
          <p:cNvPr id="10" name="TextBox 9"/>
          <p:cNvSpPr txBox="1"/>
          <p:nvPr/>
        </p:nvSpPr>
        <p:spPr>
          <a:xfrm>
            <a:off x="1763688" y="4735304"/>
            <a:ext cx="640080" cy="1862048"/>
          </a:xfrm>
          <a:prstGeom prst="rect">
            <a:avLst/>
          </a:prstGeom>
          <a:noFill/>
        </p:spPr>
        <p:txBody>
          <a:bodyPr wrap="square" rtlCol="0">
            <a:spAutoFit/>
          </a:bodyPr>
          <a:lstStyle/>
          <a:p>
            <a:r>
              <a:rPr lang="en-US" sz="11500" dirty="0">
                <a:solidFill>
                  <a:srgbClr val="00A650"/>
                </a:solidFill>
                <a:sym typeface="Webdings" panose="05030102010509060703" pitchFamily="18" charset="2"/>
              </a:rPr>
              <a:t></a:t>
            </a:r>
            <a:endParaRPr lang="en-US" sz="11500" dirty="0">
              <a:solidFill>
                <a:srgbClr val="00A650"/>
              </a:solidFill>
            </a:endParaRPr>
          </a:p>
        </p:txBody>
      </p:sp>
      <p:cxnSp>
        <p:nvCxnSpPr>
          <p:cNvPr id="11" name="Straight Arrow Connector 10"/>
          <p:cNvCxnSpPr/>
          <p:nvPr/>
        </p:nvCxnSpPr>
        <p:spPr>
          <a:xfrm>
            <a:off x="3059832" y="5589240"/>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87824" y="5805264"/>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24128" y="5085184"/>
            <a:ext cx="3330400" cy="584775"/>
          </a:xfrm>
          <a:prstGeom prst="rect">
            <a:avLst/>
          </a:prstGeom>
        </p:spPr>
        <p:txBody>
          <a:bodyPr wrap="none">
            <a:spAutoFit/>
          </a:bodyPr>
          <a:lstStyle/>
          <a:p>
            <a:pPr algn="ctr"/>
            <a:r>
              <a:rPr lang="en-US" sz="3200" b="1" dirty="0" smtClean="0">
                <a:solidFill>
                  <a:srgbClr val="FF0000"/>
                </a:solidFill>
              </a:rPr>
              <a:t>Visualization side?</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Human  </a:t>
            </a:r>
            <a:r>
              <a:rPr lang="en-US" dirty="0" smtClean="0">
                <a:latin typeface="Times New Roman"/>
                <a:cs typeface="Times New Roman"/>
              </a:rPr>
              <a:t>↔</a:t>
            </a:r>
            <a:r>
              <a:rPr lang="en-US" dirty="0" smtClean="0"/>
              <a:t>  Visualization      </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21</a:t>
            </a:fld>
            <a:endParaRPr lang="en-US" dirty="0"/>
          </a:p>
        </p:txBody>
      </p:sp>
      <p:sp>
        <p:nvSpPr>
          <p:cNvPr id="6" name="Content Placeholder 2"/>
          <p:cNvSpPr txBox="1">
            <a:spLocks/>
          </p:cNvSpPr>
          <p:nvPr/>
        </p:nvSpPr>
        <p:spPr>
          <a:xfrm>
            <a:off x="950912" y="1916832"/>
            <a:ext cx="8229600"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8"/>
          <p:cNvGrpSpPr/>
          <p:nvPr/>
        </p:nvGrpSpPr>
        <p:grpSpPr>
          <a:xfrm>
            <a:off x="2555776" y="1268759"/>
            <a:ext cx="6588225" cy="1876701"/>
            <a:chOff x="2034276" y="1795309"/>
            <a:chExt cx="5756190" cy="1446552"/>
          </a:xfrm>
        </p:grpSpPr>
        <p:sp>
          <p:nvSpPr>
            <p:cNvPr id="10" name="TextBox 9"/>
            <p:cNvSpPr txBox="1"/>
            <p:nvPr/>
          </p:nvSpPr>
          <p:spPr>
            <a:xfrm>
              <a:off x="5466366" y="1795310"/>
              <a:ext cx="2324100" cy="1446551"/>
            </a:xfrm>
            <a:prstGeom prst="rect">
              <a:avLst/>
            </a:prstGeom>
            <a:noFill/>
          </p:spPr>
          <p:txBody>
            <a:bodyPr wrap="square" rtlCol="0">
              <a:spAutoFit/>
            </a:bodyPr>
            <a:lstStyle/>
            <a:p>
              <a:r>
                <a:rPr lang="en-US" sz="8800" dirty="0" smtClean="0">
                  <a:solidFill>
                    <a:schemeClr val="accent6">
                      <a:lumMod val="75000"/>
                    </a:schemeClr>
                  </a:solidFill>
                  <a:sym typeface="Wingdings"/>
                </a:rPr>
                <a:t></a:t>
              </a:r>
              <a:endParaRPr lang="en-US" sz="8800" dirty="0">
                <a:solidFill>
                  <a:schemeClr val="accent6">
                    <a:lumMod val="75000"/>
                  </a:schemeClr>
                </a:solidFill>
              </a:endParaRPr>
            </a:p>
          </p:txBody>
        </p:sp>
        <p:sp>
          <p:nvSpPr>
            <p:cNvPr id="11" name="TextBox 10"/>
            <p:cNvSpPr txBox="1"/>
            <p:nvPr/>
          </p:nvSpPr>
          <p:spPr>
            <a:xfrm>
              <a:off x="2034276" y="1795309"/>
              <a:ext cx="640080" cy="1446550"/>
            </a:xfrm>
            <a:prstGeom prst="rect">
              <a:avLst/>
            </a:prstGeom>
            <a:noFill/>
          </p:spPr>
          <p:txBody>
            <a:bodyPr wrap="square" rtlCol="0">
              <a:spAutoFit/>
            </a:bodyPr>
            <a:lstStyle/>
            <a:p>
              <a:r>
                <a:rPr lang="en-US" sz="8800" dirty="0">
                  <a:solidFill>
                    <a:srgbClr val="00A650"/>
                  </a:solidFill>
                  <a:sym typeface="Webdings" panose="05030102010509060703" pitchFamily="18" charset="2"/>
                </a:rPr>
                <a:t></a:t>
              </a:r>
              <a:endParaRPr lang="en-US" sz="8800" dirty="0">
                <a:solidFill>
                  <a:srgbClr val="00A650"/>
                </a:solidFill>
              </a:endParaRPr>
            </a:p>
          </p:txBody>
        </p:sp>
        <p:cxnSp>
          <p:nvCxnSpPr>
            <p:cNvPr id="12" name="Straight Arrow Connector 11"/>
            <p:cNvCxnSpPr/>
            <p:nvPr/>
          </p:nvCxnSpPr>
          <p:spPr>
            <a:xfrm>
              <a:off x="3526882" y="2283262"/>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454874" y="2499286"/>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2267744" y="2636912"/>
            <a:ext cx="2160240" cy="3139321"/>
          </a:xfrm>
          <a:prstGeom prst="rect">
            <a:avLst/>
          </a:prstGeom>
          <a:noFill/>
        </p:spPr>
        <p:txBody>
          <a:bodyPr wrap="square" rtlCol="0">
            <a:spAutoFit/>
          </a:bodyPr>
          <a:lstStyle/>
          <a:p>
            <a:pPr algn="ctr"/>
            <a:endParaRPr lang="en-US" dirty="0" smtClean="0"/>
          </a:p>
          <a:p>
            <a:pPr algn="ctr"/>
            <a:r>
              <a:rPr lang="en-US" b="1" dirty="0" smtClean="0"/>
              <a:t>Subjective perception </a:t>
            </a:r>
          </a:p>
          <a:p>
            <a:pPr algn="ctr"/>
            <a:r>
              <a:rPr lang="en-US" dirty="0" smtClean="0"/>
              <a:t> </a:t>
            </a:r>
          </a:p>
          <a:p>
            <a:pPr algn="ctr"/>
            <a:r>
              <a:rPr lang="en-US" dirty="0" smtClean="0"/>
              <a:t>What should be modified in the view</a:t>
            </a:r>
          </a:p>
          <a:p>
            <a:pPr algn="ctr"/>
            <a:r>
              <a:rPr lang="en-US" dirty="0" smtClean="0"/>
              <a:t>(goal/intention)</a:t>
            </a:r>
          </a:p>
          <a:p>
            <a:pPr algn="ctr"/>
            <a:endParaRPr lang="en-US" dirty="0" smtClean="0"/>
          </a:p>
          <a:p>
            <a:pPr algn="ctr"/>
            <a:r>
              <a:rPr lang="en-US" dirty="0" smtClean="0"/>
              <a:t>How it should be modified  </a:t>
            </a:r>
            <a:br>
              <a:rPr lang="en-US" dirty="0" smtClean="0"/>
            </a:br>
            <a:r>
              <a:rPr lang="en-US" dirty="0" smtClean="0"/>
              <a:t>(which action)</a:t>
            </a:r>
          </a:p>
        </p:txBody>
      </p:sp>
      <p:sp>
        <p:nvSpPr>
          <p:cNvPr id="15" name="TextBox 14"/>
          <p:cNvSpPr txBox="1"/>
          <p:nvPr/>
        </p:nvSpPr>
        <p:spPr>
          <a:xfrm>
            <a:off x="6156176" y="2636912"/>
            <a:ext cx="2160240" cy="2862322"/>
          </a:xfrm>
          <a:prstGeom prst="rect">
            <a:avLst/>
          </a:prstGeom>
          <a:noFill/>
        </p:spPr>
        <p:txBody>
          <a:bodyPr wrap="square" rtlCol="0">
            <a:spAutoFit/>
          </a:bodyPr>
          <a:lstStyle/>
          <a:p>
            <a:pPr algn="ctr"/>
            <a:endParaRPr lang="en-US" dirty="0" smtClean="0"/>
          </a:p>
          <a:p>
            <a:pPr algn="ctr"/>
            <a:r>
              <a:rPr lang="en-US" b="1" dirty="0" smtClean="0"/>
              <a:t>Visualization changes</a:t>
            </a:r>
          </a:p>
          <a:p>
            <a:pPr algn="ctr"/>
            <a:r>
              <a:rPr lang="en-US" dirty="0" smtClean="0"/>
              <a:t> </a:t>
            </a:r>
          </a:p>
          <a:p>
            <a:pPr algn="ctr"/>
            <a:r>
              <a:rPr lang="en-US" dirty="0" smtClean="0"/>
              <a:t>What in the visualization is modified</a:t>
            </a:r>
          </a:p>
          <a:p>
            <a:pPr algn="ctr"/>
            <a:endParaRPr lang="en-US" dirty="0" smtClean="0"/>
          </a:p>
          <a:p>
            <a:pPr algn="ctr"/>
            <a:r>
              <a:rPr lang="en-US" dirty="0" smtClean="0"/>
              <a:t>How this is done (software/hardware)</a:t>
            </a:r>
            <a:endParaRPr lang="en-US" dirty="0"/>
          </a:p>
        </p:txBody>
      </p:sp>
      <p:sp>
        <p:nvSpPr>
          <p:cNvPr id="16" name="TextBox 15"/>
          <p:cNvSpPr txBox="1"/>
          <p:nvPr/>
        </p:nvSpPr>
        <p:spPr>
          <a:xfrm>
            <a:off x="6804248" y="5733256"/>
            <a:ext cx="2592288" cy="646331"/>
          </a:xfrm>
          <a:prstGeom prst="rect">
            <a:avLst/>
          </a:prstGeom>
          <a:noFill/>
        </p:spPr>
        <p:txBody>
          <a:bodyPr wrap="square" rtlCol="0">
            <a:spAutoFit/>
          </a:bodyPr>
          <a:lstStyle/>
          <a:p>
            <a:endParaRPr lang="en-US" dirty="0" smtClean="0"/>
          </a:p>
          <a:p>
            <a:r>
              <a:rPr lang="en-US" dirty="0" smtClean="0"/>
              <a:t>[adjusted Roth13]</a:t>
            </a:r>
            <a:endParaRPr lang="en-US" dirty="0"/>
          </a:p>
        </p:txBody>
      </p:sp>
    </p:spTree>
    <p:extLst>
      <p:ext uri="{BB962C8B-B14F-4D97-AF65-F5344CB8AC3E}">
        <p14:creationId xmlns:p14="http://schemas.microsoft.com/office/powerpoint/2010/main" val="1940744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a:t>Human  </a:t>
            </a:r>
            <a:r>
              <a:rPr lang="en-US" dirty="0">
                <a:latin typeface="Times New Roman"/>
                <a:cs typeface="Times New Roman"/>
              </a:rPr>
              <a:t>↔</a:t>
            </a:r>
            <a:r>
              <a:rPr lang="en-US" dirty="0"/>
              <a:t>  Visualization</a:t>
            </a:r>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22</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8"/>
          <p:cNvGrpSpPr/>
          <p:nvPr/>
        </p:nvGrpSpPr>
        <p:grpSpPr>
          <a:xfrm>
            <a:off x="2555776" y="1268759"/>
            <a:ext cx="6588225" cy="1876701"/>
            <a:chOff x="2034276" y="1795309"/>
            <a:chExt cx="5756190" cy="1446552"/>
          </a:xfrm>
        </p:grpSpPr>
        <p:sp>
          <p:nvSpPr>
            <p:cNvPr id="43" name="TextBox 42"/>
            <p:cNvSpPr txBox="1"/>
            <p:nvPr/>
          </p:nvSpPr>
          <p:spPr>
            <a:xfrm>
              <a:off x="5466366" y="1795310"/>
              <a:ext cx="2324100" cy="1446551"/>
            </a:xfrm>
            <a:prstGeom prst="rect">
              <a:avLst/>
            </a:prstGeom>
            <a:noFill/>
          </p:spPr>
          <p:txBody>
            <a:bodyPr wrap="square" rtlCol="0">
              <a:spAutoFit/>
            </a:bodyPr>
            <a:lstStyle/>
            <a:p>
              <a:r>
                <a:rPr lang="en-US" sz="8800" dirty="0" smtClean="0">
                  <a:solidFill>
                    <a:schemeClr val="accent6">
                      <a:lumMod val="75000"/>
                    </a:schemeClr>
                  </a:solidFill>
                  <a:sym typeface="Wingdings"/>
                </a:rPr>
                <a:t></a:t>
              </a:r>
              <a:endParaRPr lang="en-US" sz="8800" dirty="0">
                <a:solidFill>
                  <a:schemeClr val="accent6">
                    <a:lumMod val="75000"/>
                  </a:schemeClr>
                </a:solidFill>
              </a:endParaRPr>
            </a:p>
          </p:txBody>
        </p:sp>
        <p:sp>
          <p:nvSpPr>
            <p:cNvPr id="44" name="TextBox 43"/>
            <p:cNvSpPr txBox="1"/>
            <p:nvPr/>
          </p:nvSpPr>
          <p:spPr>
            <a:xfrm>
              <a:off x="2034276" y="1795309"/>
              <a:ext cx="640080" cy="1446550"/>
            </a:xfrm>
            <a:prstGeom prst="rect">
              <a:avLst/>
            </a:prstGeom>
            <a:noFill/>
          </p:spPr>
          <p:txBody>
            <a:bodyPr wrap="square" rtlCol="0">
              <a:spAutoFit/>
            </a:bodyPr>
            <a:lstStyle/>
            <a:p>
              <a:r>
                <a:rPr lang="en-US" sz="8800" dirty="0">
                  <a:solidFill>
                    <a:srgbClr val="00A650"/>
                  </a:solidFill>
                  <a:sym typeface="Webdings" panose="05030102010509060703" pitchFamily="18" charset="2"/>
                </a:rPr>
                <a:t></a:t>
              </a:r>
              <a:endParaRPr lang="en-US" sz="8800" dirty="0">
                <a:solidFill>
                  <a:srgbClr val="00A650"/>
                </a:solidFill>
              </a:endParaRPr>
            </a:p>
          </p:txBody>
        </p:sp>
        <p:cxnSp>
          <p:nvCxnSpPr>
            <p:cNvPr id="45" name="Straight Arrow Connector 44"/>
            <p:cNvCxnSpPr/>
            <p:nvPr/>
          </p:nvCxnSpPr>
          <p:spPr>
            <a:xfrm>
              <a:off x="3526882" y="2283262"/>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454874" y="2499286"/>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47" name="Picture 3" descr="Figure-1-23"/>
          <p:cNvPicPr>
            <a:picLocks noChangeAspect="1" noChangeArrowheads="1"/>
          </p:cNvPicPr>
          <p:nvPr/>
        </p:nvPicPr>
        <p:blipFill>
          <a:blip r:embed="rId3" cstate="print"/>
          <a:srcRect t="5294" r="3557" b="25874"/>
          <a:stretch>
            <a:fillRect/>
          </a:stretch>
        </p:blipFill>
        <p:spPr bwMode="auto">
          <a:xfrm>
            <a:off x="4844334" y="3471554"/>
            <a:ext cx="4248472" cy="1260140"/>
          </a:xfrm>
          <a:prstGeom prst="rect">
            <a:avLst/>
          </a:prstGeom>
          <a:noFill/>
          <a:ln w="9525">
            <a:solidFill>
              <a:schemeClr val="tx1"/>
            </a:solidFill>
            <a:miter lim="800000"/>
            <a:headEnd/>
            <a:tailEnd/>
          </a:ln>
        </p:spPr>
      </p:pic>
      <p:sp>
        <p:nvSpPr>
          <p:cNvPr id="8" name="Left-Right Arrow 7"/>
          <p:cNvSpPr/>
          <p:nvPr/>
        </p:nvSpPr>
        <p:spPr>
          <a:xfrm>
            <a:off x="2641757" y="3777588"/>
            <a:ext cx="1625940"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tangle 49"/>
          <p:cNvSpPr/>
          <p:nvPr/>
        </p:nvSpPr>
        <p:spPr>
          <a:xfrm>
            <a:off x="7582008" y="4731694"/>
            <a:ext cx="1216808" cy="307777"/>
          </a:xfrm>
          <a:prstGeom prst="rect">
            <a:avLst/>
          </a:prstGeom>
        </p:spPr>
        <p:txBody>
          <a:bodyPr wrap="none">
            <a:spAutoFit/>
          </a:bodyPr>
          <a:lstStyle/>
          <a:p>
            <a:r>
              <a:rPr lang="en-US" sz="1400" dirty="0" smtClean="0"/>
              <a:t>[Card et al.99]</a:t>
            </a:r>
            <a:endParaRPr lang="en-US" sz="1400" dirty="0"/>
          </a:p>
        </p:txBody>
      </p:sp>
    </p:spTree>
    <p:extLst>
      <p:ext uri="{BB962C8B-B14F-4D97-AF65-F5344CB8AC3E}">
        <p14:creationId xmlns:p14="http://schemas.microsoft.com/office/powerpoint/2010/main" val="520409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a:t>Human  </a:t>
            </a:r>
            <a:r>
              <a:rPr lang="en-US" dirty="0">
                <a:latin typeface="Times New Roman"/>
                <a:cs typeface="Times New Roman"/>
              </a:rPr>
              <a:t>↔</a:t>
            </a:r>
            <a:r>
              <a:rPr lang="en-US" dirty="0"/>
              <a:t>  </a:t>
            </a:r>
            <a:r>
              <a:rPr lang="en-US" dirty="0" smtClean="0"/>
              <a:t>Visual Analytics</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23</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8"/>
          <p:cNvGrpSpPr/>
          <p:nvPr/>
        </p:nvGrpSpPr>
        <p:grpSpPr>
          <a:xfrm>
            <a:off x="2555776" y="1268759"/>
            <a:ext cx="6588225" cy="1876701"/>
            <a:chOff x="2034276" y="1795309"/>
            <a:chExt cx="5756190" cy="1446552"/>
          </a:xfrm>
        </p:grpSpPr>
        <p:sp>
          <p:nvSpPr>
            <p:cNvPr id="43" name="TextBox 42"/>
            <p:cNvSpPr txBox="1"/>
            <p:nvPr/>
          </p:nvSpPr>
          <p:spPr>
            <a:xfrm>
              <a:off x="5466366" y="1795310"/>
              <a:ext cx="2324100" cy="1446551"/>
            </a:xfrm>
            <a:prstGeom prst="rect">
              <a:avLst/>
            </a:prstGeom>
            <a:noFill/>
          </p:spPr>
          <p:txBody>
            <a:bodyPr wrap="square" rtlCol="0">
              <a:spAutoFit/>
            </a:bodyPr>
            <a:lstStyle/>
            <a:p>
              <a:r>
                <a:rPr lang="en-US" sz="8800" dirty="0" smtClean="0">
                  <a:solidFill>
                    <a:schemeClr val="accent6">
                      <a:lumMod val="75000"/>
                    </a:schemeClr>
                  </a:solidFill>
                  <a:sym typeface="Wingdings"/>
                </a:rPr>
                <a:t></a:t>
              </a:r>
              <a:endParaRPr lang="en-US" sz="8800" dirty="0">
                <a:solidFill>
                  <a:schemeClr val="accent6">
                    <a:lumMod val="75000"/>
                  </a:schemeClr>
                </a:solidFill>
              </a:endParaRPr>
            </a:p>
          </p:txBody>
        </p:sp>
        <p:sp>
          <p:nvSpPr>
            <p:cNvPr id="44" name="TextBox 43"/>
            <p:cNvSpPr txBox="1"/>
            <p:nvPr/>
          </p:nvSpPr>
          <p:spPr>
            <a:xfrm>
              <a:off x="2034276" y="1795309"/>
              <a:ext cx="640080" cy="1446550"/>
            </a:xfrm>
            <a:prstGeom prst="rect">
              <a:avLst/>
            </a:prstGeom>
            <a:noFill/>
          </p:spPr>
          <p:txBody>
            <a:bodyPr wrap="square" rtlCol="0">
              <a:spAutoFit/>
            </a:bodyPr>
            <a:lstStyle/>
            <a:p>
              <a:r>
                <a:rPr lang="en-US" sz="8800" dirty="0">
                  <a:solidFill>
                    <a:srgbClr val="00A650"/>
                  </a:solidFill>
                  <a:sym typeface="Webdings" panose="05030102010509060703" pitchFamily="18" charset="2"/>
                </a:rPr>
                <a:t></a:t>
              </a:r>
              <a:endParaRPr lang="en-US" sz="8800" dirty="0">
                <a:solidFill>
                  <a:srgbClr val="00A650"/>
                </a:solidFill>
              </a:endParaRPr>
            </a:p>
          </p:txBody>
        </p:sp>
        <p:cxnSp>
          <p:nvCxnSpPr>
            <p:cNvPr id="45" name="Straight Arrow Connector 44"/>
            <p:cNvCxnSpPr/>
            <p:nvPr/>
          </p:nvCxnSpPr>
          <p:spPr>
            <a:xfrm>
              <a:off x="3526882" y="2283262"/>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454874" y="2499286"/>
              <a:ext cx="13681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837399" y="2622719"/>
            <a:ext cx="4810597" cy="3241342"/>
            <a:chOff x="557684" y="2132856"/>
            <a:chExt cx="7110659" cy="4725871"/>
          </a:xfrm>
        </p:grpSpPr>
        <p:grpSp>
          <p:nvGrpSpPr>
            <p:cNvPr id="13" name="Group 12"/>
            <p:cNvGrpSpPr/>
            <p:nvPr/>
          </p:nvGrpSpPr>
          <p:grpSpPr>
            <a:xfrm>
              <a:off x="557684" y="2132856"/>
              <a:ext cx="6102548" cy="4190586"/>
              <a:chOff x="557684" y="2132856"/>
              <a:chExt cx="6102548" cy="4190586"/>
            </a:xfrm>
          </p:grpSpPr>
          <p:grpSp>
            <p:nvGrpSpPr>
              <p:cNvPr id="14" name="Group 1"/>
              <p:cNvGrpSpPr>
                <a:grpSpLocks/>
              </p:cNvGrpSpPr>
              <p:nvPr/>
            </p:nvGrpSpPr>
            <p:grpSpPr bwMode="auto">
              <a:xfrm>
                <a:off x="3266334" y="2309198"/>
                <a:ext cx="1423052" cy="612014"/>
                <a:chOff x="2112182" y="65815"/>
                <a:chExt cx="1828805" cy="842913"/>
              </a:xfrm>
            </p:grpSpPr>
            <p:sp>
              <p:nvSpPr>
                <p:cNvPr id="49" name="Rounded Rectangle 46"/>
                <p:cNvSpPr>
                  <a:spLocks noChangeArrowheads="1"/>
                </p:cNvSpPr>
                <p:nvPr/>
              </p:nvSpPr>
              <p:spPr bwMode="auto">
                <a:xfrm>
                  <a:off x="2112182" y="65815"/>
                  <a:ext cx="1828805" cy="842913"/>
                </a:xfrm>
                <a:prstGeom prst="roundRect">
                  <a:avLst>
                    <a:gd name="adj" fmla="val 16667"/>
                  </a:avLst>
                </a:prstGeom>
                <a:solidFill>
                  <a:srgbClr val="4F81BD"/>
                </a:solidFill>
                <a:ln w="25400" algn="ctr">
                  <a:solidFill>
                    <a:srgbClr val="FFFFFF"/>
                  </a:solidFill>
                  <a:round/>
                  <a:headEnd/>
                  <a:tailEnd/>
                </a:ln>
              </p:spPr>
              <p:txBody>
                <a:bodyPr/>
                <a:lstStyle/>
                <a:p>
                  <a:endParaRPr lang="de-DE"/>
                </a:p>
              </p:txBody>
            </p:sp>
            <p:sp>
              <p:nvSpPr>
                <p:cNvPr id="50" name="Rounded Rectangle 4"/>
                <p:cNvSpPr/>
                <p:nvPr/>
              </p:nvSpPr>
              <p:spPr>
                <a:xfrm>
                  <a:off x="2153746" y="105818"/>
                  <a:ext cx="1745678" cy="762908"/>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100" dirty="0">
                      <a:solidFill>
                        <a:sysClr val="window" lastClr="FFFFFF"/>
                      </a:solidFill>
                      <a:latin typeface="+mj-lt"/>
                      <a:cs typeface="Times New Roman" pitchFamily="18" charset="0"/>
                    </a:rPr>
                    <a:t>Visualization</a:t>
                  </a:r>
                  <a:endParaRPr lang="en-US" sz="1100" dirty="0">
                    <a:solidFill>
                      <a:sysClr val="window" lastClr="FFFFFF"/>
                    </a:solidFill>
                    <a:latin typeface="+mj-lt"/>
                    <a:cs typeface="Times New Roman" pitchFamily="18" charset="0"/>
                  </a:endParaRPr>
                </a:p>
              </p:txBody>
            </p:sp>
          </p:grpSp>
          <p:grpSp>
            <p:nvGrpSpPr>
              <p:cNvPr id="15" name="Group 2"/>
              <p:cNvGrpSpPr>
                <a:grpSpLocks/>
              </p:cNvGrpSpPr>
              <p:nvPr/>
            </p:nvGrpSpPr>
            <p:grpSpPr bwMode="auto">
              <a:xfrm>
                <a:off x="5174518" y="3458538"/>
                <a:ext cx="1485714" cy="572595"/>
                <a:chOff x="3631471" y="1651003"/>
                <a:chExt cx="1909712" cy="792022"/>
              </a:xfrm>
            </p:grpSpPr>
            <p:sp>
              <p:nvSpPr>
                <p:cNvPr id="41" name="Rounded Rectangle 44"/>
                <p:cNvSpPr>
                  <a:spLocks noChangeArrowheads="1"/>
                </p:cNvSpPr>
                <p:nvPr/>
              </p:nvSpPr>
              <p:spPr bwMode="auto">
                <a:xfrm>
                  <a:off x="3631471" y="1651003"/>
                  <a:ext cx="1909712" cy="792022"/>
                </a:xfrm>
                <a:prstGeom prst="roundRect">
                  <a:avLst>
                    <a:gd name="adj" fmla="val 16667"/>
                  </a:avLst>
                </a:prstGeom>
                <a:solidFill>
                  <a:srgbClr val="4F81BD"/>
                </a:solidFill>
                <a:ln w="25400" algn="ctr">
                  <a:solidFill>
                    <a:srgbClr val="FFFFFF"/>
                  </a:solidFill>
                  <a:round/>
                  <a:headEnd/>
                  <a:tailEnd/>
                </a:ln>
              </p:spPr>
              <p:txBody>
                <a:bodyPr/>
                <a:lstStyle/>
                <a:p>
                  <a:endParaRPr lang="de-DE"/>
                </a:p>
              </p:txBody>
            </p:sp>
            <p:sp>
              <p:nvSpPr>
                <p:cNvPr id="48" name="Rounded Rectangle 6"/>
                <p:cNvSpPr/>
                <p:nvPr/>
              </p:nvSpPr>
              <p:spPr>
                <a:xfrm>
                  <a:off x="3670444" y="1688309"/>
                  <a:ext cx="1831766"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100">
                      <a:solidFill>
                        <a:sysClr val="window" lastClr="FFFFFF"/>
                      </a:solidFill>
                      <a:latin typeface="+mj-lt"/>
                      <a:cs typeface="Times New Roman" pitchFamily="18" charset="0"/>
                    </a:rPr>
                    <a:t>Knowledge</a:t>
                  </a:r>
                  <a:endParaRPr lang="en-US" sz="1100">
                    <a:solidFill>
                      <a:sysClr val="window" lastClr="FFFFFF"/>
                    </a:solidFill>
                    <a:latin typeface="+mj-lt"/>
                    <a:cs typeface="Times New Roman" pitchFamily="18" charset="0"/>
                  </a:endParaRPr>
                </a:p>
              </p:txBody>
            </p:sp>
          </p:grpSp>
          <p:grpSp>
            <p:nvGrpSpPr>
              <p:cNvPr id="16" name="Group 3"/>
              <p:cNvGrpSpPr>
                <a:grpSpLocks/>
              </p:cNvGrpSpPr>
              <p:nvPr/>
            </p:nvGrpSpPr>
            <p:grpSpPr bwMode="auto">
              <a:xfrm>
                <a:off x="3207714" y="4616177"/>
                <a:ext cx="1540292" cy="566372"/>
                <a:chOff x="2035981" y="3215329"/>
                <a:chExt cx="1981208" cy="782854"/>
              </a:xfrm>
            </p:grpSpPr>
            <p:sp>
              <p:nvSpPr>
                <p:cNvPr id="39" name="Rounded Rectangle 42"/>
                <p:cNvSpPr>
                  <a:spLocks noChangeArrowheads="1"/>
                </p:cNvSpPr>
                <p:nvPr/>
              </p:nvSpPr>
              <p:spPr bwMode="auto">
                <a:xfrm>
                  <a:off x="2035981" y="3215329"/>
                  <a:ext cx="1981208" cy="782854"/>
                </a:xfrm>
                <a:prstGeom prst="roundRect">
                  <a:avLst>
                    <a:gd name="adj" fmla="val 16667"/>
                  </a:avLst>
                </a:prstGeom>
                <a:solidFill>
                  <a:srgbClr val="4F81BD"/>
                </a:solidFill>
                <a:ln w="25400" algn="ctr">
                  <a:solidFill>
                    <a:srgbClr val="FFFFFF"/>
                  </a:solidFill>
                  <a:round/>
                  <a:headEnd/>
                  <a:tailEnd/>
                </a:ln>
              </p:spPr>
              <p:txBody>
                <a:bodyPr/>
                <a:lstStyle/>
                <a:p>
                  <a:endParaRPr lang="de-DE"/>
                </a:p>
              </p:txBody>
            </p:sp>
            <p:sp>
              <p:nvSpPr>
                <p:cNvPr id="40" name="Rounded Rectangle 8"/>
                <p:cNvSpPr/>
                <p:nvPr/>
              </p:nvSpPr>
              <p:spPr>
                <a:xfrm>
                  <a:off x="2074982" y="3252609"/>
                  <a:ext cx="1903208" cy="708295"/>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100" dirty="0">
                      <a:solidFill>
                        <a:sysClr val="window" lastClr="FFFFFF"/>
                      </a:solidFill>
                      <a:latin typeface="+mj-lt"/>
                      <a:cs typeface="Times New Roman" pitchFamily="18" charset="0"/>
                    </a:rPr>
                    <a:t>Models</a:t>
                  </a:r>
                  <a:endParaRPr lang="en-US" sz="1100" dirty="0">
                    <a:solidFill>
                      <a:sysClr val="window" lastClr="FFFFFF"/>
                    </a:solidFill>
                    <a:latin typeface="+mj-lt"/>
                    <a:cs typeface="Times New Roman" pitchFamily="18" charset="0"/>
                  </a:endParaRPr>
                </a:p>
              </p:txBody>
            </p:sp>
          </p:grpSp>
          <p:grpSp>
            <p:nvGrpSpPr>
              <p:cNvPr id="17" name="Group 4"/>
              <p:cNvGrpSpPr>
                <a:grpSpLocks/>
              </p:cNvGrpSpPr>
              <p:nvPr/>
            </p:nvGrpSpPr>
            <p:grpSpPr bwMode="auto">
              <a:xfrm>
                <a:off x="1386450" y="3458538"/>
                <a:ext cx="1419009" cy="572595"/>
                <a:chOff x="554815" y="1651003"/>
                <a:chExt cx="1824055" cy="792022"/>
              </a:xfrm>
            </p:grpSpPr>
            <p:sp>
              <p:nvSpPr>
                <p:cNvPr id="37" name="Rounded Rectangle 5"/>
                <p:cNvSpPr>
                  <a:spLocks noChangeArrowheads="1"/>
                </p:cNvSpPr>
                <p:nvPr/>
              </p:nvSpPr>
              <p:spPr bwMode="auto">
                <a:xfrm>
                  <a:off x="554815" y="1651003"/>
                  <a:ext cx="1824055" cy="792022"/>
                </a:xfrm>
                <a:prstGeom prst="roundRect">
                  <a:avLst>
                    <a:gd name="adj" fmla="val 16667"/>
                  </a:avLst>
                </a:prstGeom>
                <a:solidFill>
                  <a:srgbClr val="4F81BD"/>
                </a:solidFill>
                <a:ln w="25400" algn="ctr">
                  <a:solidFill>
                    <a:srgbClr val="FFFFFF"/>
                  </a:solidFill>
                  <a:round/>
                  <a:headEnd/>
                  <a:tailEnd/>
                </a:ln>
              </p:spPr>
              <p:txBody>
                <a:bodyPr/>
                <a:lstStyle/>
                <a:p>
                  <a:endParaRPr lang="de-DE"/>
                </a:p>
              </p:txBody>
            </p:sp>
            <p:sp>
              <p:nvSpPr>
                <p:cNvPr id="38" name="Rounded Rectangle 10"/>
                <p:cNvSpPr/>
                <p:nvPr/>
              </p:nvSpPr>
              <p:spPr>
                <a:xfrm>
                  <a:off x="593790" y="1688309"/>
                  <a:ext cx="1746104"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100" dirty="0">
                      <a:solidFill>
                        <a:sysClr val="window" lastClr="FFFFFF"/>
                      </a:solidFill>
                      <a:latin typeface="+mj-lt"/>
                      <a:cs typeface="Times New Roman" pitchFamily="18" charset="0"/>
                    </a:rPr>
                    <a:t>Data</a:t>
                  </a:r>
                  <a:endParaRPr lang="en-US" sz="1100" dirty="0">
                    <a:solidFill>
                      <a:sysClr val="window" lastClr="FFFFFF"/>
                    </a:solidFill>
                    <a:latin typeface="+mj-lt"/>
                    <a:cs typeface="Times New Roman" pitchFamily="18" charset="0"/>
                  </a:endParaRPr>
                </a:p>
              </p:txBody>
            </p:sp>
          </p:grpSp>
          <p:cxnSp>
            <p:nvCxnSpPr>
              <p:cNvPr id="18" name="Straight Arrow Connector 21"/>
              <p:cNvCxnSpPr>
                <a:cxnSpLocks noChangeShapeType="1"/>
              </p:cNvCxnSpPr>
              <p:nvPr/>
            </p:nvCxnSpPr>
            <p:spPr bwMode="auto">
              <a:xfrm>
                <a:off x="557684" y="3734464"/>
                <a:ext cx="828766" cy="10372"/>
              </a:xfrm>
              <a:prstGeom prst="straightConnector1">
                <a:avLst/>
              </a:prstGeom>
              <a:noFill/>
              <a:ln w="50800" algn="ctr">
                <a:solidFill>
                  <a:srgbClr val="17375E"/>
                </a:solidFill>
                <a:round/>
                <a:headEnd/>
                <a:tailEnd type="arrow" w="med" len="sm"/>
              </a:ln>
            </p:spPr>
          </p:cxnSp>
          <p:cxnSp>
            <p:nvCxnSpPr>
              <p:cNvPr id="19" name="Straight Arrow Connector 22"/>
              <p:cNvCxnSpPr>
                <a:cxnSpLocks noChangeShapeType="1"/>
                <a:endCxn id="50" idx="1"/>
              </p:cNvCxnSpPr>
              <p:nvPr/>
            </p:nvCxnSpPr>
            <p:spPr bwMode="auto">
              <a:xfrm rot="5400000" flipH="1" flipV="1">
                <a:off x="2276167" y="2436029"/>
                <a:ext cx="842296" cy="1202722"/>
              </a:xfrm>
              <a:prstGeom prst="straightConnector1">
                <a:avLst/>
              </a:prstGeom>
              <a:noFill/>
              <a:ln w="50800" algn="ctr">
                <a:solidFill>
                  <a:srgbClr val="17375E"/>
                </a:solidFill>
                <a:round/>
                <a:headEnd/>
                <a:tailEnd type="arrow" w="med" len="sm"/>
              </a:ln>
            </p:spPr>
          </p:cxnSp>
          <p:cxnSp>
            <p:nvCxnSpPr>
              <p:cNvPr id="20" name="Straight Arrow Connector 23"/>
              <p:cNvCxnSpPr>
                <a:cxnSpLocks noChangeShapeType="1"/>
                <a:stCxn id="38" idx="2"/>
                <a:endCxn id="40" idx="1"/>
              </p:cNvCxnSpPr>
              <p:nvPr/>
            </p:nvCxnSpPr>
            <p:spPr bwMode="auto">
              <a:xfrm rot="16200000" flipH="1">
                <a:off x="2217865" y="3882253"/>
                <a:ext cx="896236" cy="1140059"/>
              </a:xfrm>
              <a:prstGeom prst="straightConnector1">
                <a:avLst/>
              </a:prstGeom>
              <a:noFill/>
              <a:ln w="50800" algn="ctr">
                <a:solidFill>
                  <a:srgbClr val="17375E"/>
                </a:solidFill>
                <a:round/>
                <a:headEnd/>
                <a:tailEnd type="arrow" w="med" len="sm"/>
              </a:ln>
            </p:spPr>
          </p:cxnSp>
          <p:cxnSp>
            <p:nvCxnSpPr>
              <p:cNvPr id="21" name="Straight Arrow Connector 24"/>
              <p:cNvCxnSpPr>
                <a:cxnSpLocks noChangeShapeType="1"/>
                <a:endCxn id="41" idx="0"/>
              </p:cNvCxnSpPr>
              <p:nvPr/>
            </p:nvCxnSpPr>
            <p:spPr bwMode="auto">
              <a:xfrm>
                <a:off x="4644916" y="2630765"/>
                <a:ext cx="1273470" cy="827773"/>
              </a:xfrm>
              <a:prstGeom prst="straightConnector1">
                <a:avLst/>
              </a:prstGeom>
              <a:noFill/>
              <a:ln w="50800" algn="ctr">
                <a:solidFill>
                  <a:srgbClr val="17375E"/>
                </a:solidFill>
                <a:round/>
                <a:headEnd/>
                <a:tailEnd type="arrow" w="med" len="sm"/>
              </a:ln>
            </p:spPr>
          </p:cxnSp>
          <p:cxnSp>
            <p:nvCxnSpPr>
              <p:cNvPr id="22" name="Straight Arrow Connector 25"/>
              <p:cNvCxnSpPr>
                <a:cxnSpLocks noChangeShapeType="1"/>
                <a:stCxn id="39" idx="3"/>
                <a:endCxn id="48" idx="2"/>
              </p:cNvCxnSpPr>
              <p:nvPr/>
            </p:nvCxnSpPr>
            <p:spPr bwMode="auto">
              <a:xfrm flipV="1">
                <a:off x="4748006" y="4004164"/>
                <a:ext cx="1170380" cy="896236"/>
              </a:xfrm>
              <a:prstGeom prst="straightConnector1">
                <a:avLst/>
              </a:prstGeom>
              <a:noFill/>
              <a:ln w="50800" algn="ctr">
                <a:solidFill>
                  <a:srgbClr val="17375E"/>
                </a:solidFill>
                <a:round/>
                <a:headEnd/>
                <a:tailEnd type="arrow" w="med" len="sm"/>
              </a:ln>
            </p:spPr>
          </p:cxnSp>
          <p:cxnSp>
            <p:nvCxnSpPr>
              <p:cNvPr id="23" name="Straight Arrow Connector 26"/>
              <p:cNvCxnSpPr>
                <a:cxnSpLocks noChangeShapeType="1"/>
              </p:cNvCxnSpPr>
              <p:nvPr/>
            </p:nvCxnSpPr>
            <p:spPr bwMode="auto">
              <a:xfrm rot="5400000">
                <a:off x="3148218" y="3868304"/>
                <a:ext cx="1753054" cy="2022"/>
              </a:xfrm>
              <a:prstGeom prst="straightConnector1">
                <a:avLst/>
              </a:prstGeom>
              <a:noFill/>
              <a:ln w="50800" algn="ctr">
                <a:solidFill>
                  <a:srgbClr val="17375E"/>
                </a:solidFill>
                <a:round/>
                <a:headEnd/>
                <a:tailEnd type="arrow" w="med" len="sm"/>
              </a:ln>
            </p:spPr>
          </p:cxnSp>
          <p:cxnSp>
            <p:nvCxnSpPr>
              <p:cNvPr id="24" name="Straight Arrow Connector 27"/>
              <p:cNvCxnSpPr>
                <a:cxnSpLocks noChangeShapeType="1"/>
              </p:cNvCxnSpPr>
              <p:nvPr/>
            </p:nvCxnSpPr>
            <p:spPr bwMode="auto">
              <a:xfrm rot="5400000" flipH="1" flipV="1">
                <a:off x="3160717" y="3713930"/>
                <a:ext cx="1724010" cy="2022"/>
              </a:xfrm>
              <a:prstGeom prst="straightConnector1">
                <a:avLst/>
              </a:prstGeom>
              <a:noFill/>
              <a:ln w="50800" algn="ctr">
                <a:solidFill>
                  <a:srgbClr val="17375E"/>
                </a:solidFill>
                <a:round/>
                <a:headEnd/>
                <a:tailEnd type="arrow" w="med" len="sm"/>
              </a:ln>
            </p:spPr>
          </p:cxnSp>
          <p:cxnSp>
            <p:nvCxnSpPr>
              <p:cNvPr id="25" name="Shape 28"/>
              <p:cNvCxnSpPr>
                <a:cxnSpLocks noChangeShapeType="1"/>
              </p:cNvCxnSpPr>
              <p:nvPr/>
            </p:nvCxnSpPr>
            <p:spPr bwMode="auto">
              <a:xfrm flipH="1" flipV="1">
                <a:off x="2573000" y="3502106"/>
                <a:ext cx="232459" cy="286298"/>
              </a:xfrm>
              <a:prstGeom prst="curvedConnector4">
                <a:avLst>
                  <a:gd name="adj1" fmla="val -96171"/>
                  <a:gd name="adj2" fmla="val 164347"/>
                </a:avLst>
              </a:prstGeom>
              <a:noFill/>
              <a:ln w="38100" algn="ctr">
                <a:solidFill>
                  <a:srgbClr val="17375E"/>
                </a:solidFill>
                <a:round/>
                <a:headEnd/>
                <a:tailEnd type="triangle" w="med" len="med"/>
              </a:ln>
            </p:spPr>
          </p:cxnSp>
          <p:cxnSp>
            <p:nvCxnSpPr>
              <p:cNvPr id="26" name="Shape 29"/>
              <p:cNvCxnSpPr>
                <a:cxnSpLocks noChangeShapeType="1"/>
              </p:cNvCxnSpPr>
              <p:nvPr/>
            </p:nvCxnSpPr>
            <p:spPr bwMode="auto">
              <a:xfrm flipH="1" flipV="1">
                <a:off x="4469055" y="2298826"/>
                <a:ext cx="232459" cy="286298"/>
              </a:xfrm>
              <a:prstGeom prst="curvedConnector4">
                <a:avLst>
                  <a:gd name="adj1" fmla="val -96171"/>
                  <a:gd name="adj2" fmla="val 164347"/>
                </a:avLst>
              </a:prstGeom>
              <a:noFill/>
              <a:ln w="38100" algn="ctr">
                <a:solidFill>
                  <a:srgbClr val="17375E"/>
                </a:solidFill>
                <a:round/>
                <a:headEnd/>
                <a:tailEnd type="triangle" w="med" len="med"/>
              </a:ln>
            </p:spPr>
          </p:cxnSp>
          <p:cxnSp>
            <p:nvCxnSpPr>
              <p:cNvPr id="27" name="Shape 30"/>
              <p:cNvCxnSpPr>
                <a:cxnSpLocks noChangeShapeType="1"/>
              </p:cNvCxnSpPr>
              <p:nvPr/>
            </p:nvCxnSpPr>
            <p:spPr bwMode="auto">
              <a:xfrm rot="5400000" flipH="1" flipV="1">
                <a:off x="4454132" y="4902398"/>
                <a:ext cx="217836" cy="309272"/>
              </a:xfrm>
              <a:prstGeom prst="curvedConnector4">
                <a:avLst>
                  <a:gd name="adj1" fmla="val -96171"/>
                  <a:gd name="adj2" fmla="val 164347"/>
                </a:avLst>
              </a:prstGeom>
              <a:noFill/>
              <a:ln w="38100" algn="ctr">
                <a:solidFill>
                  <a:srgbClr val="17375E"/>
                </a:solidFill>
                <a:round/>
                <a:headEnd/>
                <a:tailEnd type="triangle" w="med" len="med"/>
              </a:ln>
            </p:spPr>
          </p:cxnSp>
          <p:sp>
            <p:nvSpPr>
              <p:cNvPr id="28" name="TextBox 27"/>
              <p:cNvSpPr txBox="1"/>
              <p:nvPr/>
            </p:nvSpPr>
            <p:spPr>
              <a:xfrm>
                <a:off x="4942058" y="2132856"/>
                <a:ext cx="1303791" cy="583360"/>
              </a:xfrm>
              <a:prstGeom prst="rect">
                <a:avLst/>
              </a:prstGeom>
              <a:noFill/>
            </p:spPr>
            <p:txBody>
              <a:bodyPr>
                <a:spAutoFit/>
              </a:bodyPr>
              <a:lstStyle/>
              <a:p>
                <a:pPr fontAlgn="auto">
                  <a:spcBef>
                    <a:spcPts val="0"/>
                  </a:spcBef>
                  <a:spcAft>
                    <a:spcPts val="0"/>
                  </a:spcAft>
                  <a:defRPr/>
                </a:pPr>
                <a:r>
                  <a:rPr lang="en-GB" sz="1000" kern="0" dirty="0" smtClean="0">
                    <a:solidFill>
                      <a:sysClr val="windowText" lastClr="000000"/>
                    </a:solidFill>
                    <a:latin typeface="+mj-lt"/>
                    <a:cs typeface="Times New Roman" pitchFamily="18" charset="0"/>
                  </a:rPr>
                  <a:t>View manipulation</a:t>
                </a:r>
                <a:endParaRPr lang="en-US" sz="1000" kern="0" dirty="0">
                  <a:solidFill>
                    <a:sysClr val="windowText" lastClr="000000"/>
                  </a:solidFill>
                  <a:latin typeface="+mj-lt"/>
                  <a:cs typeface="Times New Roman" pitchFamily="18" charset="0"/>
                </a:endParaRPr>
              </a:p>
            </p:txBody>
          </p:sp>
          <p:sp>
            <p:nvSpPr>
              <p:cNvPr id="29" name="TextBox 28"/>
              <p:cNvSpPr txBox="1"/>
              <p:nvPr/>
            </p:nvSpPr>
            <p:spPr>
              <a:xfrm>
                <a:off x="4094089" y="3769525"/>
                <a:ext cx="1125908" cy="807728"/>
              </a:xfrm>
              <a:prstGeom prst="rect">
                <a:avLst/>
              </a:prstGeom>
              <a:noFill/>
            </p:spPr>
            <p:txBody>
              <a:bodyPr>
                <a:spAutoFit/>
              </a:bodyPr>
              <a:lstStyle/>
              <a:p>
                <a:pPr fontAlgn="auto">
                  <a:spcBef>
                    <a:spcPts val="0"/>
                  </a:spcBef>
                  <a:spcAft>
                    <a:spcPts val="0"/>
                  </a:spcAft>
                  <a:defRPr/>
                </a:pPr>
                <a:r>
                  <a:rPr lang="en-GB" sz="1000" kern="0" dirty="0">
                    <a:solidFill>
                      <a:sysClr val="windowText" lastClr="000000"/>
                    </a:solidFill>
                    <a:latin typeface="+mj-lt"/>
                    <a:cs typeface="Times New Roman" pitchFamily="18" charset="0"/>
                  </a:rPr>
                  <a:t>Model visualization</a:t>
                </a:r>
                <a:endParaRPr lang="en-US" sz="1000" kern="0" dirty="0">
                  <a:solidFill>
                    <a:sysClr val="windowText" lastClr="000000"/>
                  </a:solidFill>
                  <a:latin typeface="+mj-lt"/>
                  <a:cs typeface="Times New Roman" pitchFamily="18" charset="0"/>
                </a:endParaRPr>
              </a:p>
            </p:txBody>
          </p:sp>
          <p:sp>
            <p:nvSpPr>
              <p:cNvPr id="30" name="TextBox 29"/>
              <p:cNvSpPr txBox="1"/>
              <p:nvPr/>
            </p:nvSpPr>
            <p:spPr>
              <a:xfrm>
                <a:off x="3200940" y="3781511"/>
                <a:ext cx="830787" cy="807728"/>
              </a:xfrm>
              <a:prstGeom prst="rect">
                <a:avLst/>
              </a:prstGeom>
              <a:noFill/>
              <a:ln w="50800" algn="ctr">
                <a:noFill/>
                <a:round/>
                <a:headEnd/>
                <a:tailEnd type="arrow" w="med" len="sm"/>
              </a:ln>
            </p:spPr>
            <p:txBody>
              <a:bodyPr>
                <a:spAutoFit/>
              </a:bodyPr>
              <a:lstStyle/>
              <a:p>
                <a:pPr fontAlgn="auto">
                  <a:spcBef>
                    <a:spcPts val="0"/>
                  </a:spcBef>
                  <a:spcAft>
                    <a:spcPts val="0"/>
                  </a:spcAft>
                  <a:defRPr/>
                </a:pPr>
                <a:r>
                  <a:rPr lang="en-GB" sz="1000" kern="0" dirty="0">
                    <a:solidFill>
                      <a:sysClr val="windowText" lastClr="000000"/>
                    </a:solidFill>
                    <a:latin typeface="+mj-lt"/>
                    <a:cs typeface="Times New Roman" pitchFamily="18" charset="0"/>
                  </a:rPr>
                  <a:t>Model building</a:t>
                </a:r>
                <a:endParaRPr lang="en-US" sz="1000" kern="0" dirty="0">
                  <a:solidFill>
                    <a:sysClr val="windowText" lastClr="000000"/>
                  </a:solidFill>
                  <a:latin typeface="+mj-lt"/>
                  <a:cs typeface="Times New Roman" pitchFamily="18" charset="0"/>
                </a:endParaRPr>
              </a:p>
            </p:txBody>
          </p:sp>
          <p:sp>
            <p:nvSpPr>
              <p:cNvPr id="31" name="TextBox 30"/>
              <p:cNvSpPr txBox="1"/>
              <p:nvPr/>
            </p:nvSpPr>
            <p:spPr>
              <a:xfrm>
                <a:off x="2516401" y="3031167"/>
                <a:ext cx="1497844" cy="358990"/>
              </a:xfrm>
              <a:prstGeom prst="rect">
                <a:avLst/>
              </a:prstGeom>
              <a:noFill/>
            </p:spPr>
            <p:txBody>
              <a:bodyPr>
                <a:spAutoFit/>
              </a:bodyPr>
              <a:lstStyle/>
              <a:p>
                <a:pPr fontAlgn="auto">
                  <a:spcBef>
                    <a:spcPts val="0"/>
                  </a:spcBef>
                  <a:spcAft>
                    <a:spcPts val="0"/>
                  </a:spcAft>
                  <a:defRPr/>
                </a:pPr>
                <a:r>
                  <a:rPr lang="en-GB" sz="1000" kern="0" dirty="0">
                    <a:solidFill>
                      <a:sysClr val="windowText" lastClr="000000"/>
                    </a:solidFill>
                    <a:latin typeface="+mj-lt"/>
                    <a:cs typeface="Times New Roman" pitchFamily="18" charset="0"/>
                  </a:rPr>
                  <a:t>Transformation</a:t>
                </a:r>
                <a:endParaRPr lang="en-US" sz="1000" kern="0" dirty="0">
                  <a:solidFill>
                    <a:sysClr val="windowText" lastClr="000000"/>
                  </a:solidFill>
                  <a:latin typeface="+mj-lt"/>
                  <a:cs typeface="Times New Roman" pitchFamily="18" charset="0"/>
                </a:endParaRPr>
              </a:p>
            </p:txBody>
          </p:sp>
          <p:sp>
            <p:nvSpPr>
              <p:cNvPr id="32" name="TextBox 31"/>
              <p:cNvSpPr txBox="1"/>
              <p:nvPr/>
            </p:nvSpPr>
            <p:spPr>
              <a:xfrm>
                <a:off x="1978714" y="2740719"/>
                <a:ext cx="1125909" cy="358990"/>
              </a:xfrm>
              <a:prstGeom prst="rect">
                <a:avLst/>
              </a:prstGeom>
              <a:noFill/>
            </p:spPr>
            <p:txBody>
              <a:bodyPr>
                <a:spAutoFit/>
              </a:bodyPr>
              <a:lstStyle/>
              <a:p>
                <a:pPr fontAlgn="auto">
                  <a:spcBef>
                    <a:spcPts val="0"/>
                  </a:spcBef>
                  <a:spcAft>
                    <a:spcPts val="0"/>
                  </a:spcAft>
                  <a:defRPr/>
                </a:pPr>
                <a:r>
                  <a:rPr lang="en-GB" sz="1000" kern="0" dirty="0">
                    <a:solidFill>
                      <a:sysClr val="windowText" lastClr="000000"/>
                    </a:solidFill>
                    <a:latin typeface="+mj-lt"/>
                    <a:cs typeface="Times New Roman" pitchFamily="18" charset="0"/>
                  </a:rPr>
                  <a:t>Mapping</a:t>
                </a:r>
                <a:endParaRPr lang="en-US" sz="1000" kern="0" dirty="0">
                  <a:solidFill>
                    <a:sysClr val="windowText" lastClr="000000"/>
                  </a:solidFill>
                  <a:latin typeface="+mj-lt"/>
                  <a:cs typeface="Times New Roman" pitchFamily="18" charset="0"/>
                </a:endParaRPr>
              </a:p>
            </p:txBody>
          </p:sp>
          <p:sp>
            <p:nvSpPr>
              <p:cNvPr id="33" name="TextBox 32"/>
              <p:cNvSpPr txBox="1"/>
              <p:nvPr/>
            </p:nvSpPr>
            <p:spPr>
              <a:xfrm>
                <a:off x="4883440" y="4948116"/>
                <a:ext cx="1125908" cy="807728"/>
              </a:xfrm>
              <a:prstGeom prst="rect">
                <a:avLst/>
              </a:prstGeom>
              <a:noFill/>
            </p:spPr>
            <p:txBody>
              <a:bodyPr>
                <a:spAutoFit/>
              </a:bodyPr>
              <a:lstStyle/>
              <a:p>
                <a:pPr fontAlgn="auto">
                  <a:spcBef>
                    <a:spcPts val="0"/>
                  </a:spcBef>
                  <a:spcAft>
                    <a:spcPts val="0"/>
                  </a:spcAft>
                  <a:defRPr/>
                </a:pPr>
                <a:r>
                  <a:rPr lang="en-GB" sz="1000" kern="0" dirty="0">
                    <a:solidFill>
                      <a:sysClr val="windowText" lastClr="000000"/>
                    </a:solidFill>
                    <a:latin typeface="+mj-lt"/>
                    <a:cs typeface="Times New Roman" pitchFamily="18" charset="0"/>
                  </a:rPr>
                  <a:t>Parameter refinement</a:t>
                </a:r>
                <a:endParaRPr lang="en-US" sz="1000" kern="0" dirty="0">
                  <a:solidFill>
                    <a:sysClr val="windowText" lastClr="000000"/>
                  </a:solidFill>
                  <a:latin typeface="+mj-lt"/>
                  <a:cs typeface="Times New Roman" pitchFamily="18" charset="0"/>
                </a:endParaRPr>
              </a:p>
            </p:txBody>
          </p:sp>
          <p:cxnSp>
            <p:nvCxnSpPr>
              <p:cNvPr id="34" name="Shape 37"/>
              <p:cNvCxnSpPr>
                <a:cxnSpLocks noChangeShapeType="1"/>
              </p:cNvCxnSpPr>
              <p:nvPr/>
            </p:nvCxnSpPr>
            <p:spPr bwMode="auto">
              <a:xfrm rot="5400000" flipH="1">
                <a:off x="3401337" y="1396155"/>
                <a:ext cx="269701" cy="4946318"/>
              </a:xfrm>
              <a:prstGeom prst="bentConnector4">
                <a:avLst>
                  <a:gd name="adj1" fmla="val -679333"/>
                  <a:gd name="adj2" fmla="val 100097"/>
                </a:avLst>
              </a:prstGeom>
              <a:noFill/>
              <a:ln w="50800" algn="ctr">
                <a:solidFill>
                  <a:srgbClr val="17375E"/>
                </a:solidFill>
                <a:round/>
                <a:headEnd/>
                <a:tailEnd type="arrow" w="med" len="sm"/>
              </a:ln>
            </p:spPr>
          </p:cxnSp>
          <p:sp>
            <p:nvSpPr>
              <p:cNvPr id="35" name="TextBox 34"/>
              <p:cNvSpPr txBox="1"/>
              <p:nvPr/>
            </p:nvSpPr>
            <p:spPr>
              <a:xfrm>
                <a:off x="1861474" y="5829831"/>
                <a:ext cx="4265113" cy="493611"/>
              </a:xfrm>
              <a:prstGeom prst="rect">
                <a:avLst/>
              </a:prstGeom>
              <a:noFill/>
            </p:spPr>
            <p:txBody>
              <a:bodyPr>
                <a:spAutoFit/>
              </a:bodyPr>
              <a:lstStyle/>
              <a:p>
                <a:pPr algn="ctr" fontAlgn="auto">
                  <a:spcBef>
                    <a:spcPts val="0"/>
                  </a:spcBef>
                  <a:spcAft>
                    <a:spcPts val="0"/>
                  </a:spcAft>
                  <a:defRPr/>
                </a:pPr>
                <a:r>
                  <a:rPr lang="en-GB" sz="1600" kern="0" dirty="0">
                    <a:solidFill>
                      <a:schemeClr val="tx2">
                        <a:lumMod val="75000"/>
                      </a:schemeClr>
                    </a:solidFill>
                    <a:latin typeface="+mj-lt"/>
                    <a:cs typeface="Times New Roman" pitchFamily="18" charset="0"/>
                  </a:rPr>
                  <a:t>Feedback loop</a:t>
                </a:r>
                <a:endParaRPr lang="en-US" sz="1600" kern="0" dirty="0">
                  <a:solidFill>
                    <a:schemeClr val="tx2">
                      <a:lumMod val="75000"/>
                    </a:schemeClr>
                  </a:solidFill>
                  <a:latin typeface="+mj-lt"/>
                  <a:cs typeface="Times New Roman" pitchFamily="18" charset="0"/>
                </a:endParaRPr>
              </a:p>
            </p:txBody>
          </p:sp>
          <p:sp>
            <p:nvSpPr>
              <p:cNvPr id="36" name="TextBox 35"/>
              <p:cNvSpPr txBox="1"/>
              <p:nvPr/>
            </p:nvSpPr>
            <p:spPr>
              <a:xfrm>
                <a:off x="2217238" y="5406609"/>
                <a:ext cx="3553586" cy="403864"/>
              </a:xfrm>
              <a:prstGeom prst="rect">
                <a:avLst/>
              </a:prstGeom>
              <a:noFill/>
            </p:spPr>
            <p:txBody>
              <a:bodyPr>
                <a:spAutoFit/>
              </a:bodyPr>
              <a:lstStyle/>
              <a:p>
                <a:pPr algn="ctr" fontAlgn="auto">
                  <a:spcBef>
                    <a:spcPts val="0"/>
                  </a:spcBef>
                  <a:spcAft>
                    <a:spcPts val="0"/>
                  </a:spcAft>
                  <a:defRPr/>
                </a:pPr>
                <a:r>
                  <a:rPr lang="en-GB" sz="1200" kern="0" dirty="0">
                    <a:solidFill>
                      <a:sysClr val="windowText" lastClr="000000"/>
                    </a:solidFill>
                    <a:latin typeface="+mj-lt"/>
                    <a:cs typeface="Times New Roman" pitchFamily="18" charset="0"/>
                  </a:rPr>
                  <a:t>Information mining</a:t>
                </a:r>
                <a:endParaRPr lang="en-US" sz="1200" kern="0" dirty="0">
                  <a:solidFill>
                    <a:sysClr val="windowText" lastClr="000000"/>
                  </a:solidFill>
                  <a:latin typeface="+mj-lt"/>
                  <a:cs typeface="Times New Roman" pitchFamily="18" charset="0"/>
                </a:endParaRPr>
              </a:p>
            </p:txBody>
          </p:sp>
        </p:grpSp>
        <p:sp>
          <p:nvSpPr>
            <p:cNvPr id="51" name="Rectangle 50"/>
            <p:cNvSpPr/>
            <p:nvPr/>
          </p:nvSpPr>
          <p:spPr>
            <a:xfrm>
              <a:off x="6660231" y="3061408"/>
              <a:ext cx="1008112" cy="1032097"/>
            </a:xfrm>
            <a:prstGeom prst="rect">
              <a:avLst/>
            </a:prstGeom>
          </p:spPr>
          <p:txBody>
            <a:bodyPr wrap="square">
              <a:spAutoFit/>
            </a:bodyPr>
            <a:lstStyle/>
            <a:p>
              <a:endParaRPr lang="en-US" sz="4000" dirty="0">
                <a:solidFill>
                  <a:schemeClr val="accent1">
                    <a:lumMod val="75000"/>
                  </a:schemeClr>
                </a:solidFill>
              </a:endParaRPr>
            </a:p>
          </p:txBody>
        </p:sp>
        <p:sp>
          <p:nvSpPr>
            <p:cNvPr id="52" name="Rectangle 51"/>
            <p:cNvSpPr/>
            <p:nvPr/>
          </p:nvSpPr>
          <p:spPr>
            <a:xfrm>
              <a:off x="4957441" y="6477300"/>
              <a:ext cx="1768074" cy="381427"/>
            </a:xfrm>
            <a:prstGeom prst="rect">
              <a:avLst/>
            </a:prstGeom>
          </p:spPr>
          <p:txBody>
            <a:bodyPr wrap="none">
              <a:spAutoFit/>
            </a:bodyPr>
            <a:lstStyle/>
            <a:p>
              <a:r>
                <a:rPr lang="en-US" sz="1100" dirty="0"/>
                <a:t>[</a:t>
              </a:r>
              <a:r>
                <a:rPr lang="en-US" sz="1100" dirty="0" err="1" smtClean="0"/>
                <a:t>Keim</a:t>
              </a:r>
              <a:r>
                <a:rPr lang="en-US" sz="1100" dirty="0" smtClean="0"/>
                <a:t> et al. 2008]</a:t>
              </a:r>
              <a:endParaRPr lang="en-US" sz="1100" dirty="0"/>
            </a:p>
          </p:txBody>
        </p:sp>
      </p:grpSp>
      <p:sp>
        <p:nvSpPr>
          <p:cNvPr id="53" name="Left-Right Arrow 52"/>
          <p:cNvSpPr/>
          <p:nvPr/>
        </p:nvSpPr>
        <p:spPr>
          <a:xfrm>
            <a:off x="2641757" y="3777588"/>
            <a:ext cx="1625940"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6253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Visualization Model</a:t>
            </a:r>
          </a:p>
        </p:txBody>
      </p:sp>
      <p:sp>
        <p:nvSpPr>
          <p:cNvPr id="3" name="Content Placeholder 2"/>
          <p:cNvSpPr>
            <a:spLocks noGrp="1"/>
          </p:cNvSpPr>
          <p:nvPr>
            <p:ph idx="1"/>
          </p:nvPr>
        </p:nvSpPr>
        <p:spPr>
          <a:xfrm>
            <a:off x="323528" y="160020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24</a:t>
            </a:fld>
            <a:endParaRPr lang="en-US" dirty="0"/>
          </a:p>
        </p:txBody>
      </p:sp>
      <p:pic>
        <p:nvPicPr>
          <p:cNvPr id="6" name="Picture 3" descr="Figure-1-23"/>
          <p:cNvPicPr>
            <a:picLocks noChangeAspect="1" noChangeArrowheads="1"/>
          </p:cNvPicPr>
          <p:nvPr/>
        </p:nvPicPr>
        <p:blipFill>
          <a:blip r:embed="rId3" cstate="print"/>
          <a:srcRect t="5294" r="3557" b="25874"/>
          <a:stretch>
            <a:fillRect/>
          </a:stretch>
        </p:blipFill>
        <p:spPr bwMode="auto">
          <a:xfrm>
            <a:off x="513384" y="3212976"/>
            <a:ext cx="8496944" cy="2520280"/>
          </a:xfrm>
          <a:prstGeom prst="rect">
            <a:avLst/>
          </a:prstGeom>
          <a:noFill/>
          <a:ln w="9525">
            <a:solidFill>
              <a:schemeClr val="tx1"/>
            </a:solidFill>
            <a:miter lim="800000"/>
            <a:headEnd/>
            <a:tailEnd/>
          </a:ln>
        </p:spPr>
      </p:pic>
      <p:sp>
        <p:nvSpPr>
          <p:cNvPr id="13" name="Rectangle 12"/>
          <p:cNvSpPr/>
          <p:nvPr/>
        </p:nvSpPr>
        <p:spPr>
          <a:xfrm>
            <a:off x="621904" y="3284984"/>
            <a:ext cx="6984776" cy="1224136"/>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90256" y="1916832"/>
            <a:ext cx="1342034" cy="1569660"/>
          </a:xfrm>
          <a:prstGeom prst="rect">
            <a:avLst/>
          </a:prstGeom>
        </p:spPr>
        <p:txBody>
          <a:bodyPr wrap="none">
            <a:spAutoFit/>
          </a:bodyPr>
          <a:lstStyle/>
          <a:p>
            <a:r>
              <a:rPr lang="en-US" sz="9600" dirty="0" smtClean="0">
                <a:solidFill>
                  <a:schemeClr val="accent6">
                    <a:lumMod val="75000"/>
                  </a:schemeClr>
                </a:solidFill>
                <a:sym typeface="Wingdings"/>
              </a:rPr>
              <a:t></a:t>
            </a:r>
            <a:endParaRPr lang="en-US" sz="9600" dirty="0">
              <a:solidFill>
                <a:schemeClr val="accent6">
                  <a:lumMod val="75000"/>
                </a:schemeClr>
              </a:solidFill>
            </a:endParaRPr>
          </a:p>
        </p:txBody>
      </p:sp>
      <p:sp>
        <p:nvSpPr>
          <p:cNvPr id="15" name="Rectangle 14"/>
          <p:cNvSpPr/>
          <p:nvPr/>
        </p:nvSpPr>
        <p:spPr>
          <a:xfrm>
            <a:off x="8002216" y="2204864"/>
            <a:ext cx="1008112" cy="1015663"/>
          </a:xfrm>
          <a:prstGeom prst="rect">
            <a:avLst/>
          </a:prstGeom>
        </p:spPr>
        <p:txBody>
          <a:bodyPr wrap="square">
            <a:spAutoFit/>
          </a:bodyPr>
          <a:lstStyle/>
          <a:p>
            <a:r>
              <a:rPr lang="en-US" sz="6000" dirty="0" smtClean="0">
                <a:solidFill>
                  <a:schemeClr val="accent1">
                    <a:lumMod val="75000"/>
                  </a:schemeClr>
                </a:solidFill>
                <a:sym typeface="Webdings" panose="05030102010509060703" pitchFamily="18" charset="2"/>
              </a:rPr>
              <a:t></a:t>
            </a:r>
            <a:endParaRPr lang="en-US" sz="6000" dirty="0">
              <a:solidFill>
                <a:schemeClr val="accent1">
                  <a:lumMod val="75000"/>
                </a:schemeClr>
              </a:solidFill>
            </a:endParaRPr>
          </a:p>
        </p:txBody>
      </p:sp>
      <p:sp>
        <p:nvSpPr>
          <p:cNvPr id="7" name="Rectangle 6"/>
          <p:cNvSpPr/>
          <p:nvPr/>
        </p:nvSpPr>
        <p:spPr>
          <a:xfrm>
            <a:off x="7092808" y="5877272"/>
            <a:ext cx="1510798" cy="369332"/>
          </a:xfrm>
          <a:prstGeom prst="rect">
            <a:avLst/>
          </a:prstGeom>
        </p:spPr>
        <p:txBody>
          <a:bodyPr wrap="none">
            <a:spAutoFit/>
          </a:bodyPr>
          <a:lstStyle/>
          <a:p>
            <a:r>
              <a:rPr lang="en-US" dirty="0" smtClean="0"/>
              <a:t>[Card et al.99]</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Visualization Model</a:t>
            </a:r>
          </a:p>
        </p:txBody>
      </p:sp>
      <p:sp>
        <p:nvSpPr>
          <p:cNvPr id="3" name="Content Placeholder 2"/>
          <p:cNvSpPr>
            <a:spLocks noGrp="1"/>
          </p:cNvSpPr>
          <p:nvPr>
            <p:ph idx="1"/>
          </p:nvPr>
        </p:nvSpPr>
        <p:spPr>
          <a:xfrm>
            <a:off x="323528" y="160020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25</a:t>
            </a:fld>
            <a:endParaRPr lang="en-US" dirty="0"/>
          </a:p>
        </p:txBody>
      </p:sp>
      <p:pic>
        <p:nvPicPr>
          <p:cNvPr id="6" name="Picture 3" descr="Figure-1-23"/>
          <p:cNvPicPr>
            <a:picLocks noChangeAspect="1" noChangeArrowheads="1"/>
          </p:cNvPicPr>
          <p:nvPr/>
        </p:nvPicPr>
        <p:blipFill>
          <a:blip r:embed="rId3" cstate="print"/>
          <a:srcRect t="5294" r="3557" b="25874"/>
          <a:stretch>
            <a:fillRect/>
          </a:stretch>
        </p:blipFill>
        <p:spPr bwMode="auto">
          <a:xfrm>
            <a:off x="513384" y="3212976"/>
            <a:ext cx="8496944" cy="2520280"/>
          </a:xfrm>
          <a:prstGeom prst="rect">
            <a:avLst/>
          </a:prstGeom>
          <a:noFill/>
          <a:ln w="9525">
            <a:solidFill>
              <a:schemeClr val="tx1"/>
            </a:solidFill>
            <a:miter lim="800000"/>
            <a:headEnd/>
            <a:tailEnd/>
          </a:ln>
        </p:spPr>
      </p:pic>
      <p:sp>
        <p:nvSpPr>
          <p:cNvPr id="13" name="Rectangle 12"/>
          <p:cNvSpPr/>
          <p:nvPr/>
        </p:nvSpPr>
        <p:spPr>
          <a:xfrm>
            <a:off x="621904" y="3284984"/>
            <a:ext cx="3168352" cy="1188132"/>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4354" y="2095456"/>
            <a:ext cx="1636538" cy="1015663"/>
          </a:xfrm>
          <a:prstGeom prst="rect">
            <a:avLst/>
          </a:prstGeom>
        </p:spPr>
        <p:txBody>
          <a:bodyPr wrap="none">
            <a:spAutoFit/>
          </a:bodyPr>
          <a:lstStyle/>
          <a:p>
            <a:r>
              <a:rPr lang="en-US" sz="6000" dirty="0" smtClean="0">
                <a:solidFill>
                  <a:schemeClr val="accent6">
                    <a:lumMod val="75000"/>
                  </a:schemeClr>
                </a:solidFill>
                <a:sym typeface="Wingdings"/>
              </a:rPr>
              <a:t>Data</a:t>
            </a:r>
            <a:endParaRPr lang="en-US" sz="6600" dirty="0">
              <a:solidFill>
                <a:schemeClr val="accent6">
                  <a:lumMod val="75000"/>
                </a:schemeClr>
              </a:solidFill>
            </a:endParaRPr>
          </a:p>
        </p:txBody>
      </p:sp>
      <p:sp>
        <p:nvSpPr>
          <p:cNvPr id="10" name="Rectangle 9"/>
          <p:cNvSpPr/>
          <p:nvPr/>
        </p:nvSpPr>
        <p:spPr>
          <a:xfrm>
            <a:off x="4283968" y="3284984"/>
            <a:ext cx="3312368" cy="1188132"/>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1799692" y="4905164"/>
            <a:ext cx="648072" cy="432048"/>
          </a:xfrm>
          <a:prstGeom prst="rightArrow">
            <a:avLst/>
          </a:prstGeom>
          <a:solidFill>
            <a:srgbClr val="00ACDC"/>
          </a:solidFill>
          <a:ln>
            <a:solidFill>
              <a:srgbClr val="00A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ight Arrow 11"/>
          <p:cNvSpPr/>
          <p:nvPr/>
        </p:nvSpPr>
        <p:spPr>
          <a:xfrm rot="16200000">
            <a:off x="3815916" y="4905164"/>
            <a:ext cx="648072" cy="432048"/>
          </a:xfrm>
          <a:prstGeom prst="rightArrow">
            <a:avLst/>
          </a:prstGeom>
          <a:solidFill>
            <a:srgbClr val="00ACDC"/>
          </a:solidFill>
          <a:ln>
            <a:solidFill>
              <a:srgbClr val="00A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Right Arrow 15"/>
          <p:cNvSpPr/>
          <p:nvPr/>
        </p:nvSpPr>
        <p:spPr>
          <a:xfrm rot="16200000">
            <a:off x="5760132" y="4905164"/>
            <a:ext cx="648072" cy="432048"/>
          </a:xfrm>
          <a:prstGeom prst="rightArrow">
            <a:avLst/>
          </a:prstGeom>
          <a:solidFill>
            <a:srgbClr val="00ACDC"/>
          </a:solidFill>
          <a:ln>
            <a:solidFill>
              <a:srgbClr val="00A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4857739" y="2120394"/>
            <a:ext cx="2047355" cy="1015663"/>
          </a:xfrm>
          <a:prstGeom prst="rect">
            <a:avLst/>
          </a:prstGeom>
        </p:spPr>
        <p:txBody>
          <a:bodyPr wrap="none">
            <a:spAutoFit/>
          </a:bodyPr>
          <a:lstStyle/>
          <a:p>
            <a:r>
              <a:rPr lang="en-US" sz="6000" dirty="0" smtClean="0">
                <a:solidFill>
                  <a:schemeClr val="accent6">
                    <a:lumMod val="75000"/>
                  </a:schemeClr>
                </a:solidFill>
                <a:sym typeface="Wingdings"/>
              </a:rPr>
              <a:t>Visual</a:t>
            </a:r>
            <a:endParaRPr lang="de-DE" sz="6000" dirty="0">
              <a:solidFill>
                <a:schemeClr val="accent6">
                  <a:lumMod val="75000"/>
                </a:schemeClr>
              </a:solidFill>
            </a:endParaRPr>
          </a:p>
        </p:txBody>
      </p:sp>
      <p:sp>
        <p:nvSpPr>
          <p:cNvPr id="17" name="Rectangle 16"/>
          <p:cNvSpPr/>
          <p:nvPr/>
        </p:nvSpPr>
        <p:spPr>
          <a:xfrm>
            <a:off x="8002216" y="2204864"/>
            <a:ext cx="1008112" cy="1015663"/>
          </a:xfrm>
          <a:prstGeom prst="rect">
            <a:avLst/>
          </a:prstGeom>
        </p:spPr>
        <p:txBody>
          <a:bodyPr wrap="square">
            <a:spAutoFit/>
          </a:bodyPr>
          <a:lstStyle/>
          <a:p>
            <a:r>
              <a:rPr lang="en-US" sz="6000" dirty="0" smtClean="0">
                <a:solidFill>
                  <a:schemeClr val="accent1">
                    <a:lumMod val="75000"/>
                  </a:schemeClr>
                </a:solidFill>
                <a:sym typeface="Webdings" panose="05030102010509060703" pitchFamily="18" charset="2"/>
              </a:rPr>
              <a:t></a:t>
            </a:r>
            <a:endParaRPr lang="en-US" sz="6000" dirty="0">
              <a:solidFill>
                <a:schemeClr val="accent1">
                  <a:lumMod val="75000"/>
                </a:schemeClr>
              </a:solidFill>
            </a:endParaRPr>
          </a:p>
        </p:txBody>
      </p:sp>
      <p:sp>
        <p:nvSpPr>
          <p:cNvPr id="15" name="Rectangle 14"/>
          <p:cNvSpPr/>
          <p:nvPr/>
        </p:nvSpPr>
        <p:spPr>
          <a:xfrm>
            <a:off x="7092808" y="5877272"/>
            <a:ext cx="1510798" cy="369332"/>
          </a:xfrm>
          <a:prstGeom prst="rect">
            <a:avLst/>
          </a:prstGeom>
        </p:spPr>
        <p:txBody>
          <a:bodyPr wrap="none">
            <a:spAutoFit/>
          </a:bodyPr>
          <a:lstStyle/>
          <a:p>
            <a:r>
              <a:rPr lang="en-US" dirty="0" smtClean="0"/>
              <a:t>[Card et al.99]</a:t>
            </a:r>
            <a:endParaRPr lang="en-US" dirty="0"/>
          </a:p>
        </p:txBody>
      </p:sp>
    </p:spTree>
    <p:extLst>
      <p:ext uri="{BB962C8B-B14F-4D97-AF65-F5344CB8AC3E}">
        <p14:creationId xmlns:p14="http://schemas.microsoft.com/office/powerpoint/2010/main" val="3294236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a:t>
            </a:r>
            <a:r>
              <a:rPr lang="en-US" dirty="0" smtClean="0">
                <a:sym typeface="Wingdings" panose="05000000000000000000" pitchFamily="2" charset="2"/>
              </a:rPr>
              <a:t> </a:t>
            </a:r>
            <a:r>
              <a:rPr lang="en-US" dirty="0" smtClean="0"/>
              <a:t>Visual Analytics</a:t>
            </a:r>
            <a:endParaRPr lang="en-US" dirty="0"/>
          </a:p>
        </p:txBody>
      </p:sp>
      <p:sp>
        <p:nvSpPr>
          <p:cNvPr id="3" name="Content Placeholder 2"/>
          <p:cNvSpPr>
            <a:spLocks noGrp="1"/>
          </p:cNvSpPr>
          <p:nvPr>
            <p:ph idx="1"/>
          </p:nvPr>
        </p:nvSpPr>
        <p:spPr>
          <a:xfrm>
            <a:off x="323528" y="1279301"/>
            <a:ext cx="8229600" cy="4525963"/>
          </a:xfrm>
        </p:spPr>
        <p:txBody>
          <a:bodyPr/>
          <a:lstStyle/>
          <a:p>
            <a:r>
              <a:rPr lang="en-US" dirty="0" smtClean="0"/>
              <a:t>        Simple Information Visualization Model</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26</a:t>
            </a:fld>
            <a:endParaRPr lang="en-US" dirty="0"/>
          </a:p>
        </p:txBody>
      </p:sp>
      <p:grpSp>
        <p:nvGrpSpPr>
          <p:cNvPr id="10" name="Group 9"/>
          <p:cNvGrpSpPr/>
          <p:nvPr/>
        </p:nvGrpSpPr>
        <p:grpSpPr>
          <a:xfrm>
            <a:off x="539552" y="1916832"/>
            <a:ext cx="6120680" cy="2071389"/>
            <a:chOff x="4071938" y="2566988"/>
            <a:chExt cx="4792662" cy="1452562"/>
          </a:xfrm>
        </p:grpSpPr>
        <p:grpSp>
          <p:nvGrpSpPr>
            <p:cNvPr id="11" name="Group 1"/>
            <p:cNvGrpSpPr>
              <a:grpSpLocks/>
            </p:cNvGrpSpPr>
            <p:nvPr/>
          </p:nvGrpSpPr>
          <p:grpSpPr bwMode="auto">
            <a:xfrm>
              <a:off x="6199188" y="2701925"/>
              <a:ext cx="1117600" cy="468313"/>
              <a:chOff x="2112182" y="65815"/>
              <a:chExt cx="1828805" cy="842913"/>
            </a:xfrm>
          </p:grpSpPr>
          <p:sp>
            <p:nvSpPr>
              <p:cNvPr id="29" name="Rounded Rectangle 46"/>
              <p:cNvSpPr>
                <a:spLocks noChangeArrowheads="1"/>
              </p:cNvSpPr>
              <p:nvPr/>
            </p:nvSpPr>
            <p:spPr bwMode="auto">
              <a:xfrm>
                <a:off x="2112182" y="65815"/>
                <a:ext cx="1828805" cy="842913"/>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30" name="Rounded Rectangle 4"/>
              <p:cNvSpPr/>
              <p:nvPr/>
            </p:nvSpPr>
            <p:spPr>
              <a:xfrm>
                <a:off x="2153746" y="105818"/>
                <a:ext cx="1745678" cy="762908"/>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Visualization</a:t>
                </a:r>
                <a:endParaRPr lang="en-US" dirty="0">
                  <a:solidFill>
                    <a:sysClr val="window" lastClr="FFFFFF"/>
                  </a:solidFill>
                  <a:latin typeface="+mj-lt"/>
                  <a:cs typeface="Times New Roman" pitchFamily="18" charset="0"/>
                </a:endParaRPr>
              </a:p>
            </p:txBody>
          </p:sp>
        </p:grpSp>
        <p:grpSp>
          <p:nvGrpSpPr>
            <p:cNvPr id="12" name="Group 2"/>
            <p:cNvGrpSpPr>
              <a:grpSpLocks/>
            </p:cNvGrpSpPr>
            <p:nvPr/>
          </p:nvGrpSpPr>
          <p:grpSpPr bwMode="auto">
            <a:xfrm>
              <a:off x="7697788" y="3581400"/>
              <a:ext cx="1166812" cy="438150"/>
              <a:chOff x="3631471" y="1651003"/>
              <a:chExt cx="1909712" cy="792022"/>
            </a:xfrm>
          </p:grpSpPr>
          <p:sp>
            <p:nvSpPr>
              <p:cNvPr id="27" name="Rounded Rectangle 44"/>
              <p:cNvSpPr>
                <a:spLocks noChangeArrowheads="1"/>
              </p:cNvSpPr>
              <p:nvPr/>
            </p:nvSpPr>
            <p:spPr bwMode="auto">
              <a:xfrm>
                <a:off x="3631471" y="1651003"/>
                <a:ext cx="1909712" cy="792022"/>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28" name="Rounded Rectangle 6"/>
              <p:cNvSpPr/>
              <p:nvPr/>
            </p:nvSpPr>
            <p:spPr>
              <a:xfrm>
                <a:off x="3670444" y="1688309"/>
                <a:ext cx="1831766"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Knowledge</a:t>
                </a:r>
                <a:endParaRPr lang="en-US" dirty="0">
                  <a:solidFill>
                    <a:sysClr val="window" lastClr="FFFFFF"/>
                  </a:solidFill>
                  <a:latin typeface="+mj-lt"/>
                  <a:cs typeface="Times New Roman" pitchFamily="18" charset="0"/>
                </a:endParaRPr>
              </a:p>
            </p:txBody>
          </p:sp>
        </p:grpSp>
        <p:grpSp>
          <p:nvGrpSpPr>
            <p:cNvPr id="16" name="Group 4"/>
            <p:cNvGrpSpPr>
              <a:grpSpLocks/>
            </p:cNvGrpSpPr>
            <p:nvPr/>
          </p:nvGrpSpPr>
          <p:grpSpPr bwMode="auto">
            <a:xfrm>
              <a:off x="4722813" y="3581400"/>
              <a:ext cx="1114425" cy="438150"/>
              <a:chOff x="554815" y="1651003"/>
              <a:chExt cx="1824055" cy="792022"/>
            </a:xfrm>
          </p:grpSpPr>
          <p:sp>
            <p:nvSpPr>
              <p:cNvPr id="25" name="Rounded Rectangle 5"/>
              <p:cNvSpPr>
                <a:spLocks noChangeArrowheads="1"/>
              </p:cNvSpPr>
              <p:nvPr/>
            </p:nvSpPr>
            <p:spPr bwMode="auto">
              <a:xfrm>
                <a:off x="554815" y="1651003"/>
                <a:ext cx="1824055" cy="792022"/>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26" name="Rounded Rectangle 10"/>
              <p:cNvSpPr/>
              <p:nvPr/>
            </p:nvSpPr>
            <p:spPr>
              <a:xfrm>
                <a:off x="593790" y="1688309"/>
                <a:ext cx="1746104"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Data</a:t>
                </a:r>
                <a:endParaRPr lang="en-US" dirty="0">
                  <a:solidFill>
                    <a:sysClr val="window" lastClr="FFFFFF"/>
                  </a:solidFill>
                  <a:latin typeface="+mj-lt"/>
                  <a:cs typeface="Times New Roman" pitchFamily="18" charset="0"/>
                </a:endParaRPr>
              </a:p>
            </p:txBody>
          </p:sp>
        </p:grpSp>
        <p:cxnSp>
          <p:nvCxnSpPr>
            <p:cNvPr id="17" name="Straight Arrow Connector 21"/>
            <p:cNvCxnSpPr>
              <a:cxnSpLocks noChangeShapeType="1"/>
            </p:cNvCxnSpPr>
            <p:nvPr/>
          </p:nvCxnSpPr>
          <p:spPr bwMode="auto">
            <a:xfrm>
              <a:off x="4071938" y="3792538"/>
              <a:ext cx="650875" cy="7937"/>
            </a:xfrm>
            <a:prstGeom prst="straightConnector1">
              <a:avLst/>
            </a:prstGeom>
            <a:noFill/>
            <a:ln w="50800" algn="ctr">
              <a:solidFill>
                <a:srgbClr val="17375E"/>
              </a:solidFill>
              <a:round/>
              <a:headEnd/>
              <a:tailEnd type="arrow" w="med" len="sm"/>
            </a:ln>
          </p:spPr>
        </p:cxnSp>
        <p:cxnSp>
          <p:nvCxnSpPr>
            <p:cNvPr id="18" name="Straight Arrow Connector 22"/>
            <p:cNvCxnSpPr>
              <a:cxnSpLocks noChangeShapeType="1"/>
              <a:endCxn id="30" idx="1"/>
            </p:cNvCxnSpPr>
            <p:nvPr/>
          </p:nvCxnSpPr>
          <p:spPr bwMode="auto">
            <a:xfrm rot="5400000" flipH="1" flipV="1">
              <a:off x="5430044" y="2786856"/>
              <a:ext cx="644525" cy="944563"/>
            </a:xfrm>
            <a:prstGeom prst="straightConnector1">
              <a:avLst/>
            </a:prstGeom>
            <a:noFill/>
            <a:ln w="50800" algn="ctr">
              <a:solidFill>
                <a:srgbClr val="17375E"/>
              </a:solidFill>
              <a:round/>
              <a:headEnd/>
              <a:tailEnd type="arrow" w="med" len="sm"/>
            </a:ln>
          </p:spPr>
        </p:cxnSp>
        <p:cxnSp>
          <p:nvCxnSpPr>
            <p:cNvPr id="19" name="Straight Arrow Connector 24"/>
            <p:cNvCxnSpPr>
              <a:cxnSpLocks noChangeShapeType="1"/>
              <a:endCxn id="27" idx="0"/>
            </p:cNvCxnSpPr>
            <p:nvPr/>
          </p:nvCxnSpPr>
          <p:spPr bwMode="auto">
            <a:xfrm>
              <a:off x="7281863" y="2947988"/>
              <a:ext cx="1000125" cy="633412"/>
            </a:xfrm>
            <a:prstGeom prst="straightConnector1">
              <a:avLst/>
            </a:prstGeom>
            <a:noFill/>
            <a:ln w="50800" algn="ctr">
              <a:solidFill>
                <a:srgbClr val="17375E"/>
              </a:solidFill>
              <a:round/>
              <a:headEnd/>
              <a:tailEnd type="arrow" w="med" len="sm"/>
            </a:ln>
          </p:spPr>
        </p:cxnSp>
        <p:cxnSp>
          <p:nvCxnSpPr>
            <p:cNvPr id="20" name="Shape 28"/>
            <p:cNvCxnSpPr>
              <a:cxnSpLocks noChangeShapeType="1"/>
            </p:cNvCxnSpPr>
            <p:nvPr/>
          </p:nvCxnSpPr>
          <p:spPr bwMode="auto">
            <a:xfrm flipH="1" flipV="1">
              <a:off x="5654675" y="3614738"/>
              <a:ext cx="182563" cy="219075"/>
            </a:xfrm>
            <a:prstGeom prst="curvedConnector4">
              <a:avLst>
                <a:gd name="adj1" fmla="val -96171"/>
                <a:gd name="adj2" fmla="val 164347"/>
              </a:avLst>
            </a:prstGeom>
            <a:noFill/>
            <a:ln w="38100" algn="ctr">
              <a:solidFill>
                <a:srgbClr val="17375E"/>
              </a:solidFill>
              <a:round/>
              <a:headEnd/>
              <a:tailEnd type="triangle" w="med" len="med"/>
            </a:ln>
          </p:spPr>
        </p:cxnSp>
        <p:cxnSp>
          <p:nvCxnSpPr>
            <p:cNvPr id="21" name="Shape 29"/>
            <p:cNvCxnSpPr>
              <a:cxnSpLocks noChangeShapeType="1"/>
            </p:cNvCxnSpPr>
            <p:nvPr/>
          </p:nvCxnSpPr>
          <p:spPr bwMode="auto">
            <a:xfrm flipH="1" flipV="1">
              <a:off x="7143750" y="2693988"/>
              <a:ext cx="182563" cy="219075"/>
            </a:xfrm>
            <a:prstGeom prst="curvedConnector4">
              <a:avLst>
                <a:gd name="adj1" fmla="val -96171"/>
                <a:gd name="adj2" fmla="val 164347"/>
              </a:avLst>
            </a:prstGeom>
            <a:noFill/>
            <a:ln w="38100" algn="ctr">
              <a:solidFill>
                <a:srgbClr val="17375E"/>
              </a:solidFill>
              <a:round/>
              <a:headEnd/>
              <a:tailEnd type="triangle" w="med" len="med"/>
            </a:ln>
          </p:spPr>
        </p:cxnSp>
        <p:sp>
          <p:nvSpPr>
            <p:cNvPr id="22" name="TextBox 21"/>
            <p:cNvSpPr txBox="1"/>
            <p:nvPr/>
          </p:nvSpPr>
          <p:spPr>
            <a:xfrm>
              <a:off x="7515225" y="2566988"/>
              <a:ext cx="1023938" cy="366908"/>
            </a:xfrm>
            <a:prstGeom prst="rect">
              <a:avLst/>
            </a:prstGeom>
            <a:noFill/>
          </p:spPr>
          <p:txBody>
            <a:bodyPr>
              <a:spAutoFit/>
            </a:bodyPr>
            <a:lstStyle/>
            <a:p>
              <a:pPr fontAlgn="auto">
                <a:spcBef>
                  <a:spcPts val="0"/>
                </a:spcBef>
                <a:spcAft>
                  <a:spcPts val="0"/>
                </a:spcAft>
                <a:defRPr/>
              </a:pPr>
              <a:r>
                <a:rPr lang="en-GB" sz="1400" kern="0" dirty="0" smtClean="0">
                  <a:solidFill>
                    <a:sysClr val="windowText" lastClr="000000"/>
                  </a:solidFill>
                  <a:latin typeface="+mj-lt"/>
                  <a:cs typeface="Times New Roman" pitchFamily="18" charset="0"/>
                </a:rPr>
                <a:t>View</a:t>
              </a:r>
              <a:br>
                <a:rPr lang="en-GB" sz="1400" kern="0" dirty="0" smtClean="0">
                  <a:solidFill>
                    <a:sysClr val="windowText" lastClr="000000"/>
                  </a:solidFill>
                  <a:latin typeface="+mj-lt"/>
                  <a:cs typeface="Times New Roman" pitchFamily="18" charset="0"/>
                </a:rPr>
              </a:br>
              <a:r>
                <a:rPr lang="en-GB" sz="1400" kern="0" dirty="0" smtClean="0">
                  <a:solidFill>
                    <a:sysClr val="windowText" lastClr="000000"/>
                  </a:solidFill>
                  <a:latin typeface="+mj-lt"/>
                  <a:cs typeface="Times New Roman" pitchFamily="18" charset="0"/>
                </a:rPr>
                <a:t>Manipulation</a:t>
              </a:r>
              <a:endParaRPr lang="en-US" sz="1400" kern="0" dirty="0">
                <a:solidFill>
                  <a:sysClr val="windowText" lastClr="000000"/>
                </a:solidFill>
                <a:latin typeface="+mj-lt"/>
                <a:cs typeface="Times New Roman" pitchFamily="18" charset="0"/>
              </a:endParaRPr>
            </a:p>
          </p:txBody>
        </p:sp>
        <p:sp>
          <p:nvSpPr>
            <p:cNvPr id="23" name="TextBox 22"/>
            <p:cNvSpPr txBox="1"/>
            <p:nvPr/>
          </p:nvSpPr>
          <p:spPr>
            <a:xfrm>
              <a:off x="5654675" y="3254375"/>
              <a:ext cx="1022350" cy="215829"/>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Times New Roman" pitchFamily="18" charset="0"/>
                  <a:cs typeface="Times New Roman" pitchFamily="18" charset="0"/>
                </a:rPr>
                <a:t>Transformation</a:t>
              </a:r>
              <a:endParaRPr lang="en-US" sz="1400" kern="0" dirty="0">
                <a:solidFill>
                  <a:sysClr val="windowText" lastClr="000000"/>
                </a:solidFill>
                <a:latin typeface="Times New Roman" pitchFamily="18" charset="0"/>
                <a:cs typeface="Times New Roman" pitchFamily="18" charset="0"/>
              </a:endParaRPr>
            </a:p>
          </p:txBody>
        </p:sp>
        <p:sp>
          <p:nvSpPr>
            <p:cNvPr id="24" name="TextBox 23"/>
            <p:cNvSpPr txBox="1"/>
            <p:nvPr/>
          </p:nvSpPr>
          <p:spPr>
            <a:xfrm>
              <a:off x="5187950" y="3032125"/>
              <a:ext cx="884238" cy="215829"/>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Mapping</a:t>
              </a:r>
              <a:endParaRPr lang="en-US" sz="1400" kern="0" dirty="0">
                <a:solidFill>
                  <a:sysClr val="windowText" lastClr="000000"/>
                </a:solidFill>
                <a:latin typeface="+mj-lt"/>
                <a:cs typeface="Times New Roman" pitchFamily="18" charset="0"/>
              </a:endParaRPr>
            </a:p>
          </p:txBody>
        </p:sp>
      </p:grpSp>
      <p:sp>
        <p:nvSpPr>
          <p:cNvPr id="31" name="Rectangle 30"/>
          <p:cNvSpPr/>
          <p:nvPr/>
        </p:nvSpPr>
        <p:spPr>
          <a:xfrm>
            <a:off x="6660232" y="3061409"/>
            <a:ext cx="1008112" cy="1015663"/>
          </a:xfrm>
          <a:prstGeom prst="rect">
            <a:avLst/>
          </a:prstGeom>
        </p:spPr>
        <p:txBody>
          <a:bodyPr wrap="square">
            <a:spAutoFit/>
          </a:bodyPr>
          <a:lstStyle/>
          <a:p>
            <a:r>
              <a:rPr lang="en-US" sz="6000" dirty="0" smtClean="0">
                <a:solidFill>
                  <a:schemeClr val="accent1">
                    <a:lumMod val="75000"/>
                  </a:schemeClr>
                </a:solidFill>
                <a:sym typeface="Webdings" panose="05030102010509060703" pitchFamily="18" charset="2"/>
              </a:rPr>
              <a:t></a:t>
            </a:r>
            <a:endParaRPr lang="en-US" sz="6000" dirty="0">
              <a:solidFill>
                <a:schemeClr val="accent1">
                  <a:lumMod val="75000"/>
                </a:schemeClr>
              </a:solidFill>
            </a:endParaRPr>
          </a:p>
        </p:txBody>
      </p:sp>
      <p:sp>
        <p:nvSpPr>
          <p:cNvPr id="6" name="Rectangle 5"/>
          <p:cNvSpPr/>
          <p:nvPr/>
        </p:nvSpPr>
        <p:spPr>
          <a:xfrm>
            <a:off x="7166063" y="5589240"/>
            <a:ext cx="1833579" cy="369332"/>
          </a:xfrm>
          <a:prstGeom prst="rect">
            <a:avLst/>
          </a:prstGeom>
        </p:spPr>
        <p:txBody>
          <a:bodyPr wrap="none">
            <a:spAutoFit/>
          </a:bodyPr>
          <a:lstStyle/>
          <a:p>
            <a:r>
              <a:rPr lang="en-US" dirty="0"/>
              <a:t>[</a:t>
            </a:r>
            <a:r>
              <a:rPr lang="en-US" dirty="0" err="1" smtClean="0"/>
              <a:t>Keim</a:t>
            </a:r>
            <a:r>
              <a:rPr lang="en-US" dirty="0" smtClean="0"/>
              <a:t> et al. 2008]</a:t>
            </a:r>
            <a:endParaRPr lang="en-US" dirty="0"/>
          </a:p>
        </p:txBody>
      </p:sp>
    </p:spTree>
    <p:extLst>
      <p:ext uri="{BB962C8B-B14F-4D97-AF65-F5344CB8AC3E}">
        <p14:creationId xmlns:p14="http://schemas.microsoft.com/office/powerpoint/2010/main" val="3985276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a:t>
            </a:r>
            <a:r>
              <a:rPr lang="en-US" dirty="0" smtClean="0">
                <a:sym typeface="Wingdings" panose="05000000000000000000" pitchFamily="2" charset="2"/>
              </a:rPr>
              <a:t></a:t>
            </a:r>
            <a:r>
              <a:rPr lang="en-US" dirty="0" smtClean="0"/>
              <a:t> Visual Analytics</a:t>
            </a:r>
            <a:endParaRPr lang="en-US" dirty="0"/>
          </a:p>
        </p:txBody>
      </p:sp>
      <p:sp>
        <p:nvSpPr>
          <p:cNvPr id="3" name="Content Placeholder 2"/>
          <p:cNvSpPr>
            <a:spLocks noGrp="1"/>
          </p:cNvSpPr>
          <p:nvPr>
            <p:ph idx="1"/>
          </p:nvPr>
        </p:nvSpPr>
        <p:spPr>
          <a:xfrm>
            <a:off x="323528" y="1279301"/>
            <a:ext cx="8229600" cy="4525963"/>
          </a:xfrm>
        </p:spPr>
        <p:txBody>
          <a:bodyPr/>
          <a:lstStyle/>
          <a:p>
            <a:r>
              <a:rPr lang="en-US" dirty="0" smtClean="0"/>
              <a:t>                 Simple Data Mining Model</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27</a:t>
            </a:fld>
            <a:endParaRPr lang="en-US" dirty="0"/>
          </a:p>
        </p:txBody>
      </p:sp>
      <p:sp>
        <p:nvSpPr>
          <p:cNvPr id="31" name="Rectangle 30"/>
          <p:cNvSpPr/>
          <p:nvPr/>
        </p:nvSpPr>
        <p:spPr>
          <a:xfrm>
            <a:off x="6660232" y="3061409"/>
            <a:ext cx="1008112" cy="1015663"/>
          </a:xfrm>
          <a:prstGeom prst="rect">
            <a:avLst/>
          </a:prstGeom>
        </p:spPr>
        <p:txBody>
          <a:bodyPr wrap="square">
            <a:spAutoFit/>
          </a:bodyPr>
          <a:lstStyle/>
          <a:p>
            <a:r>
              <a:rPr lang="en-US" sz="6000" dirty="0" smtClean="0">
                <a:solidFill>
                  <a:schemeClr val="accent1">
                    <a:lumMod val="75000"/>
                  </a:schemeClr>
                </a:solidFill>
                <a:sym typeface="Webdings" panose="05030102010509060703" pitchFamily="18" charset="2"/>
              </a:rPr>
              <a:t></a:t>
            </a:r>
            <a:endParaRPr lang="en-US" sz="6000" dirty="0">
              <a:solidFill>
                <a:schemeClr val="accent1">
                  <a:lumMod val="75000"/>
                </a:schemeClr>
              </a:solidFill>
            </a:endParaRPr>
          </a:p>
        </p:txBody>
      </p:sp>
      <p:grpSp>
        <p:nvGrpSpPr>
          <p:cNvPr id="32" name="Group 31"/>
          <p:cNvGrpSpPr/>
          <p:nvPr/>
        </p:nvGrpSpPr>
        <p:grpSpPr>
          <a:xfrm>
            <a:off x="569962" y="2924943"/>
            <a:ext cx="6090270" cy="2867792"/>
            <a:chOff x="4071938" y="3254375"/>
            <a:chExt cx="4792662" cy="2086386"/>
          </a:xfrm>
        </p:grpSpPr>
        <p:grpSp>
          <p:nvGrpSpPr>
            <p:cNvPr id="33" name="Group 2"/>
            <p:cNvGrpSpPr>
              <a:grpSpLocks/>
            </p:cNvGrpSpPr>
            <p:nvPr/>
          </p:nvGrpSpPr>
          <p:grpSpPr bwMode="auto">
            <a:xfrm>
              <a:off x="7697788" y="3581400"/>
              <a:ext cx="1166812" cy="438150"/>
              <a:chOff x="3631471" y="1651003"/>
              <a:chExt cx="1909712" cy="792022"/>
            </a:xfrm>
          </p:grpSpPr>
          <p:sp>
            <p:nvSpPr>
              <p:cNvPr id="48" name="Rounded Rectangle 44"/>
              <p:cNvSpPr>
                <a:spLocks noChangeArrowheads="1"/>
              </p:cNvSpPr>
              <p:nvPr/>
            </p:nvSpPr>
            <p:spPr bwMode="auto">
              <a:xfrm>
                <a:off x="3631471" y="1651003"/>
                <a:ext cx="1909712" cy="792022"/>
              </a:xfrm>
              <a:prstGeom prst="roundRect">
                <a:avLst>
                  <a:gd name="adj" fmla="val 16667"/>
                </a:avLst>
              </a:prstGeom>
              <a:solidFill>
                <a:srgbClr val="4F81BD"/>
              </a:solidFill>
              <a:ln w="25400" algn="ctr">
                <a:solidFill>
                  <a:srgbClr val="FFFFFF"/>
                </a:solidFill>
                <a:round/>
                <a:headEnd/>
                <a:tailEnd/>
              </a:ln>
            </p:spPr>
            <p:txBody>
              <a:bodyPr/>
              <a:lstStyle/>
              <a:p>
                <a:endParaRPr lang="de-DE" sz="2800"/>
              </a:p>
            </p:txBody>
          </p:sp>
          <p:sp>
            <p:nvSpPr>
              <p:cNvPr id="49" name="Rounded Rectangle 6"/>
              <p:cNvSpPr/>
              <p:nvPr/>
            </p:nvSpPr>
            <p:spPr>
              <a:xfrm>
                <a:off x="3670444" y="1688309"/>
                <a:ext cx="1831766"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600">
                    <a:solidFill>
                      <a:sysClr val="window" lastClr="FFFFFF"/>
                    </a:solidFill>
                    <a:latin typeface="+mj-lt"/>
                    <a:cs typeface="Times New Roman" pitchFamily="18" charset="0"/>
                  </a:rPr>
                  <a:t>Knowledge</a:t>
                </a:r>
                <a:endParaRPr lang="en-US" sz="1600">
                  <a:solidFill>
                    <a:sysClr val="window" lastClr="FFFFFF"/>
                  </a:solidFill>
                  <a:latin typeface="+mj-lt"/>
                  <a:cs typeface="Times New Roman" pitchFamily="18" charset="0"/>
                </a:endParaRPr>
              </a:p>
            </p:txBody>
          </p:sp>
        </p:grpSp>
        <p:grpSp>
          <p:nvGrpSpPr>
            <p:cNvPr id="34" name="Group 3"/>
            <p:cNvGrpSpPr>
              <a:grpSpLocks/>
            </p:cNvGrpSpPr>
            <p:nvPr/>
          </p:nvGrpSpPr>
          <p:grpSpPr bwMode="auto">
            <a:xfrm>
              <a:off x="6153150" y="4467225"/>
              <a:ext cx="1209675" cy="433388"/>
              <a:chOff x="2035981" y="3215329"/>
              <a:chExt cx="1981208" cy="782854"/>
            </a:xfrm>
          </p:grpSpPr>
          <p:sp>
            <p:nvSpPr>
              <p:cNvPr id="46" name="Rounded Rectangle 42"/>
              <p:cNvSpPr>
                <a:spLocks noChangeArrowheads="1"/>
              </p:cNvSpPr>
              <p:nvPr/>
            </p:nvSpPr>
            <p:spPr bwMode="auto">
              <a:xfrm>
                <a:off x="2035981" y="3215329"/>
                <a:ext cx="1981208" cy="782854"/>
              </a:xfrm>
              <a:prstGeom prst="roundRect">
                <a:avLst>
                  <a:gd name="adj" fmla="val 16667"/>
                </a:avLst>
              </a:prstGeom>
              <a:solidFill>
                <a:srgbClr val="4F81BD"/>
              </a:solidFill>
              <a:ln w="25400" algn="ctr">
                <a:solidFill>
                  <a:srgbClr val="FFFFFF"/>
                </a:solidFill>
                <a:round/>
                <a:headEnd/>
                <a:tailEnd/>
              </a:ln>
            </p:spPr>
            <p:txBody>
              <a:bodyPr/>
              <a:lstStyle/>
              <a:p>
                <a:endParaRPr lang="de-DE" sz="2800"/>
              </a:p>
            </p:txBody>
          </p:sp>
          <p:sp>
            <p:nvSpPr>
              <p:cNvPr id="47" name="Rounded Rectangle 8"/>
              <p:cNvSpPr/>
              <p:nvPr/>
            </p:nvSpPr>
            <p:spPr>
              <a:xfrm>
                <a:off x="2074982" y="3252609"/>
                <a:ext cx="1903208" cy="708295"/>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600" dirty="0" smtClean="0">
                    <a:solidFill>
                      <a:sysClr val="window" lastClr="FFFFFF"/>
                    </a:solidFill>
                    <a:latin typeface="+mj-lt"/>
                    <a:cs typeface="Times New Roman" pitchFamily="18" charset="0"/>
                  </a:rPr>
                  <a:t>Data Mining/ Models</a:t>
                </a:r>
                <a:endParaRPr lang="en-US" sz="1600" dirty="0">
                  <a:solidFill>
                    <a:sysClr val="window" lastClr="FFFFFF"/>
                  </a:solidFill>
                  <a:latin typeface="+mj-lt"/>
                  <a:cs typeface="Times New Roman" pitchFamily="18" charset="0"/>
                </a:endParaRPr>
              </a:p>
            </p:txBody>
          </p:sp>
        </p:grpSp>
        <p:grpSp>
          <p:nvGrpSpPr>
            <p:cNvPr id="35" name="Group 4"/>
            <p:cNvGrpSpPr>
              <a:grpSpLocks/>
            </p:cNvGrpSpPr>
            <p:nvPr/>
          </p:nvGrpSpPr>
          <p:grpSpPr bwMode="auto">
            <a:xfrm>
              <a:off x="4722813" y="3581400"/>
              <a:ext cx="1114425" cy="438150"/>
              <a:chOff x="554815" y="1651003"/>
              <a:chExt cx="1824055" cy="792022"/>
            </a:xfrm>
          </p:grpSpPr>
          <p:sp>
            <p:nvSpPr>
              <p:cNvPr id="44" name="Rounded Rectangle 5"/>
              <p:cNvSpPr>
                <a:spLocks noChangeArrowheads="1"/>
              </p:cNvSpPr>
              <p:nvPr/>
            </p:nvSpPr>
            <p:spPr bwMode="auto">
              <a:xfrm>
                <a:off x="554815" y="1651003"/>
                <a:ext cx="1824055" cy="792022"/>
              </a:xfrm>
              <a:prstGeom prst="roundRect">
                <a:avLst>
                  <a:gd name="adj" fmla="val 16667"/>
                </a:avLst>
              </a:prstGeom>
              <a:solidFill>
                <a:srgbClr val="4F81BD"/>
              </a:solidFill>
              <a:ln w="25400" algn="ctr">
                <a:solidFill>
                  <a:srgbClr val="FFFFFF"/>
                </a:solidFill>
                <a:round/>
                <a:headEnd/>
                <a:tailEnd/>
              </a:ln>
            </p:spPr>
            <p:txBody>
              <a:bodyPr/>
              <a:lstStyle/>
              <a:p>
                <a:endParaRPr lang="de-DE" sz="2800"/>
              </a:p>
            </p:txBody>
          </p:sp>
          <p:sp>
            <p:nvSpPr>
              <p:cNvPr id="45" name="Rounded Rectangle 10"/>
              <p:cNvSpPr/>
              <p:nvPr/>
            </p:nvSpPr>
            <p:spPr>
              <a:xfrm>
                <a:off x="593790" y="1688309"/>
                <a:ext cx="1746104"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600" dirty="0">
                    <a:solidFill>
                      <a:sysClr val="window" lastClr="FFFFFF"/>
                    </a:solidFill>
                    <a:latin typeface="+mj-lt"/>
                    <a:cs typeface="Times New Roman" pitchFamily="18" charset="0"/>
                  </a:rPr>
                  <a:t>Data</a:t>
                </a:r>
                <a:endParaRPr lang="en-US" sz="1600" dirty="0">
                  <a:solidFill>
                    <a:sysClr val="window" lastClr="FFFFFF"/>
                  </a:solidFill>
                  <a:latin typeface="+mj-lt"/>
                  <a:cs typeface="Times New Roman" pitchFamily="18" charset="0"/>
                </a:endParaRPr>
              </a:p>
            </p:txBody>
          </p:sp>
        </p:grpSp>
        <p:cxnSp>
          <p:nvCxnSpPr>
            <p:cNvPr id="36" name="Straight Arrow Connector 21"/>
            <p:cNvCxnSpPr>
              <a:cxnSpLocks noChangeShapeType="1"/>
            </p:cNvCxnSpPr>
            <p:nvPr/>
          </p:nvCxnSpPr>
          <p:spPr bwMode="auto">
            <a:xfrm>
              <a:off x="4071938" y="3792538"/>
              <a:ext cx="650875" cy="7937"/>
            </a:xfrm>
            <a:prstGeom prst="straightConnector1">
              <a:avLst/>
            </a:prstGeom>
            <a:noFill/>
            <a:ln w="50800" algn="ctr">
              <a:solidFill>
                <a:srgbClr val="17375E"/>
              </a:solidFill>
              <a:round/>
              <a:headEnd/>
              <a:tailEnd type="arrow" w="med" len="sm"/>
            </a:ln>
          </p:spPr>
        </p:cxnSp>
        <p:cxnSp>
          <p:nvCxnSpPr>
            <p:cNvPr id="37" name="Straight Arrow Connector 23"/>
            <p:cNvCxnSpPr>
              <a:cxnSpLocks noChangeShapeType="1"/>
              <a:stCxn id="45" idx="2"/>
              <a:endCxn id="47" idx="1"/>
            </p:cNvCxnSpPr>
            <p:nvPr/>
          </p:nvCxnSpPr>
          <p:spPr bwMode="auto">
            <a:xfrm rot="16200000" flipH="1">
              <a:off x="5384800" y="3894138"/>
              <a:ext cx="685800" cy="895350"/>
            </a:xfrm>
            <a:prstGeom prst="straightConnector1">
              <a:avLst/>
            </a:prstGeom>
            <a:noFill/>
            <a:ln w="50800" algn="ctr">
              <a:solidFill>
                <a:srgbClr val="17375E"/>
              </a:solidFill>
              <a:round/>
              <a:headEnd/>
              <a:tailEnd type="arrow" w="med" len="sm"/>
            </a:ln>
          </p:spPr>
        </p:cxnSp>
        <p:cxnSp>
          <p:nvCxnSpPr>
            <p:cNvPr id="38" name="Straight Arrow Connector 25"/>
            <p:cNvCxnSpPr>
              <a:cxnSpLocks noChangeShapeType="1"/>
              <a:stCxn id="46" idx="3"/>
              <a:endCxn id="49" idx="2"/>
            </p:cNvCxnSpPr>
            <p:nvPr/>
          </p:nvCxnSpPr>
          <p:spPr bwMode="auto">
            <a:xfrm flipV="1">
              <a:off x="7362825" y="3998913"/>
              <a:ext cx="919163" cy="685800"/>
            </a:xfrm>
            <a:prstGeom prst="straightConnector1">
              <a:avLst/>
            </a:prstGeom>
            <a:noFill/>
            <a:ln w="50800" algn="ctr">
              <a:solidFill>
                <a:srgbClr val="17375E"/>
              </a:solidFill>
              <a:round/>
              <a:headEnd/>
              <a:tailEnd type="arrow" w="med" len="sm"/>
            </a:ln>
          </p:spPr>
        </p:cxnSp>
        <p:cxnSp>
          <p:nvCxnSpPr>
            <p:cNvPr id="39" name="Shape 28"/>
            <p:cNvCxnSpPr>
              <a:cxnSpLocks noChangeShapeType="1"/>
            </p:cNvCxnSpPr>
            <p:nvPr/>
          </p:nvCxnSpPr>
          <p:spPr bwMode="auto">
            <a:xfrm flipH="1" flipV="1">
              <a:off x="5654675" y="3614738"/>
              <a:ext cx="182563" cy="219075"/>
            </a:xfrm>
            <a:prstGeom prst="curvedConnector4">
              <a:avLst>
                <a:gd name="adj1" fmla="val -96171"/>
                <a:gd name="adj2" fmla="val 164347"/>
              </a:avLst>
            </a:prstGeom>
            <a:noFill/>
            <a:ln w="38100" algn="ctr">
              <a:solidFill>
                <a:srgbClr val="17375E"/>
              </a:solidFill>
              <a:round/>
              <a:headEnd/>
              <a:tailEnd type="triangle" w="med" len="med"/>
            </a:ln>
          </p:spPr>
        </p:cxnSp>
        <p:cxnSp>
          <p:nvCxnSpPr>
            <p:cNvPr id="40" name="Shape 30"/>
            <p:cNvCxnSpPr>
              <a:cxnSpLocks noChangeShapeType="1"/>
            </p:cNvCxnSpPr>
            <p:nvPr/>
          </p:nvCxnSpPr>
          <p:spPr bwMode="auto">
            <a:xfrm rot="5400000" flipH="1" flipV="1">
              <a:off x="7134225" y="4683125"/>
              <a:ext cx="166688" cy="242888"/>
            </a:xfrm>
            <a:prstGeom prst="curvedConnector4">
              <a:avLst>
                <a:gd name="adj1" fmla="val -96171"/>
                <a:gd name="adj2" fmla="val 164347"/>
              </a:avLst>
            </a:prstGeom>
            <a:noFill/>
            <a:ln w="38100" algn="ctr">
              <a:solidFill>
                <a:srgbClr val="17375E"/>
              </a:solidFill>
              <a:round/>
              <a:headEnd/>
              <a:tailEnd type="triangle" w="med" len="med"/>
            </a:ln>
          </p:spPr>
        </p:cxnSp>
        <p:sp>
          <p:nvSpPr>
            <p:cNvPr id="41" name="TextBox 40"/>
            <p:cNvSpPr txBox="1"/>
            <p:nvPr/>
          </p:nvSpPr>
          <p:spPr>
            <a:xfrm>
              <a:off x="5538788" y="3254375"/>
              <a:ext cx="1176337" cy="201523"/>
            </a:xfrm>
            <a:prstGeom prst="rect">
              <a:avLst/>
            </a:prstGeom>
            <a:noFill/>
          </p:spPr>
          <p:txBody>
            <a:bodyPr>
              <a:spAutoFit/>
            </a:bodyPr>
            <a:lstStyle/>
            <a:p>
              <a:pPr fontAlgn="auto">
                <a:spcBef>
                  <a:spcPts val="0"/>
                </a:spcBef>
                <a:spcAft>
                  <a:spcPts val="0"/>
                </a:spcAft>
                <a:defRPr/>
              </a:pPr>
              <a:r>
                <a:rPr lang="en-GB" sz="1200" kern="0" dirty="0">
                  <a:solidFill>
                    <a:sysClr val="windowText" lastClr="000000"/>
                  </a:solidFill>
                  <a:latin typeface="+mj-lt"/>
                  <a:cs typeface="Times New Roman" pitchFamily="18" charset="0"/>
                </a:rPr>
                <a:t>Transformation</a:t>
              </a:r>
              <a:endParaRPr lang="en-US" sz="1200" kern="0" dirty="0">
                <a:solidFill>
                  <a:sysClr val="windowText" lastClr="000000"/>
                </a:solidFill>
                <a:latin typeface="+mj-lt"/>
                <a:cs typeface="Times New Roman" pitchFamily="18" charset="0"/>
              </a:endParaRPr>
            </a:p>
          </p:txBody>
        </p:sp>
        <p:sp>
          <p:nvSpPr>
            <p:cNvPr id="42" name="TextBox 41"/>
            <p:cNvSpPr txBox="1"/>
            <p:nvPr/>
          </p:nvSpPr>
          <p:spPr>
            <a:xfrm>
              <a:off x="7469188" y="4721225"/>
              <a:ext cx="884237" cy="335872"/>
            </a:xfrm>
            <a:prstGeom prst="rect">
              <a:avLst/>
            </a:prstGeom>
            <a:noFill/>
          </p:spPr>
          <p:txBody>
            <a:bodyPr>
              <a:spAutoFit/>
            </a:bodyPr>
            <a:lstStyle/>
            <a:p>
              <a:pPr fontAlgn="auto">
                <a:spcBef>
                  <a:spcPts val="0"/>
                </a:spcBef>
                <a:spcAft>
                  <a:spcPts val="0"/>
                </a:spcAft>
                <a:defRPr/>
              </a:pPr>
              <a:r>
                <a:rPr lang="en-GB" sz="1200" kern="0" dirty="0">
                  <a:solidFill>
                    <a:sysClr val="windowText" lastClr="000000"/>
                  </a:solidFill>
                  <a:latin typeface="+mj-lt"/>
                  <a:cs typeface="Times New Roman" pitchFamily="18" charset="0"/>
                </a:rPr>
                <a:t>Parameter refinement</a:t>
              </a:r>
              <a:endParaRPr lang="en-US" sz="1200" kern="0" dirty="0">
                <a:solidFill>
                  <a:sysClr val="windowText" lastClr="000000"/>
                </a:solidFill>
                <a:latin typeface="+mj-lt"/>
                <a:cs typeface="Times New Roman" pitchFamily="18" charset="0"/>
              </a:endParaRPr>
            </a:p>
          </p:txBody>
        </p:sp>
        <p:sp>
          <p:nvSpPr>
            <p:cNvPr id="43" name="TextBox 42"/>
            <p:cNvSpPr txBox="1"/>
            <p:nvPr/>
          </p:nvSpPr>
          <p:spPr>
            <a:xfrm>
              <a:off x="5375275" y="5072063"/>
              <a:ext cx="2790825" cy="268698"/>
            </a:xfrm>
            <a:prstGeom prst="rect">
              <a:avLst/>
            </a:prstGeom>
            <a:noFill/>
          </p:spPr>
          <p:txBody>
            <a:bodyPr>
              <a:spAutoFit/>
            </a:bodyPr>
            <a:lstStyle/>
            <a:p>
              <a:pPr algn="ctr" fontAlgn="auto">
                <a:spcBef>
                  <a:spcPts val="0"/>
                </a:spcBef>
                <a:spcAft>
                  <a:spcPts val="0"/>
                </a:spcAft>
                <a:defRPr/>
              </a:pPr>
              <a:r>
                <a:rPr lang="en-GB" kern="0" dirty="0">
                  <a:solidFill>
                    <a:sysClr val="windowText" lastClr="000000"/>
                  </a:solidFill>
                  <a:latin typeface="+mj-lt"/>
                  <a:cs typeface="Times New Roman" pitchFamily="18" charset="0"/>
                </a:rPr>
                <a:t>Information mining</a:t>
              </a:r>
              <a:endParaRPr lang="en-US" kern="0" dirty="0">
                <a:solidFill>
                  <a:sysClr val="windowText" lastClr="000000"/>
                </a:solidFill>
                <a:latin typeface="+mj-lt"/>
                <a:cs typeface="Times New Roman" pitchFamily="18" charset="0"/>
              </a:endParaRPr>
            </a:p>
          </p:txBody>
        </p:sp>
      </p:grpSp>
      <p:sp>
        <p:nvSpPr>
          <p:cNvPr id="25" name="Rectangle 24"/>
          <p:cNvSpPr/>
          <p:nvPr/>
        </p:nvSpPr>
        <p:spPr>
          <a:xfrm>
            <a:off x="7166063" y="5589240"/>
            <a:ext cx="1833579" cy="369332"/>
          </a:xfrm>
          <a:prstGeom prst="rect">
            <a:avLst/>
          </a:prstGeom>
        </p:spPr>
        <p:txBody>
          <a:bodyPr wrap="none">
            <a:spAutoFit/>
          </a:bodyPr>
          <a:lstStyle/>
          <a:p>
            <a:r>
              <a:rPr lang="en-US" dirty="0"/>
              <a:t>[</a:t>
            </a:r>
            <a:r>
              <a:rPr lang="en-US" dirty="0" err="1" smtClean="0"/>
              <a:t>Keim</a:t>
            </a:r>
            <a:r>
              <a:rPr lang="en-US" dirty="0" smtClean="0"/>
              <a:t> et al. 2008]</a:t>
            </a:r>
            <a:endParaRPr lang="en-US" dirty="0"/>
          </a:p>
        </p:txBody>
      </p:sp>
    </p:spTree>
    <p:extLst>
      <p:ext uri="{BB962C8B-B14F-4D97-AF65-F5344CB8AC3E}">
        <p14:creationId xmlns:p14="http://schemas.microsoft.com/office/powerpoint/2010/main" val="603940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79301"/>
            <a:ext cx="8229600" cy="4525963"/>
          </a:xfrm>
        </p:spPr>
        <p:txBody>
          <a:bodyPr/>
          <a:lstStyle/>
          <a:p>
            <a:pPr algn="ctr"/>
            <a:endParaRPr lang="en-US" dirty="0" smtClean="0"/>
          </a:p>
        </p:txBody>
      </p:sp>
      <p:grpSp>
        <p:nvGrpSpPr>
          <p:cNvPr id="6" name="Group 5"/>
          <p:cNvGrpSpPr/>
          <p:nvPr/>
        </p:nvGrpSpPr>
        <p:grpSpPr>
          <a:xfrm>
            <a:off x="557684" y="2132856"/>
            <a:ext cx="6102548" cy="4220195"/>
            <a:chOff x="557684" y="2132856"/>
            <a:chExt cx="6102548" cy="4220195"/>
          </a:xfrm>
        </p:grpSpPr>
        <p:grpSp>
          <p:nvGrpSpPr>
            <p:cNvPr id="26" name="Group 1"/>
            <p:cNvGrpSpPr>
              <a:grpSpLocks/>
            </p:cNvGrpSpPr>
            <p:nvPr/>
          </p:nvGrpSpPr>
          <p:grpSpPr bwMode="auto">
            <a:xfrm>
              <a:off x="3266334" y="2309198"/>
              <a:ext cx="1423052" cy="612014"/>
              <a:chOff x="2112182" y="65815"/>
              <a:chExt cx="1828805" cy="842913"/>
            </a:xfrm>
          </p:grpSpPr>
          <p:sp>
            <p:nvSpPr>
              <p:cNvPr id="74" name="Rounded Rectangle 46"/>
              <p:cNvSpPr>
                <a:spLocks noChangeArrowheads="1"/>
              </p:cNvSpPr>
              <p:nvPr/>
            </p:nvSpPr>
            <p:spPr bwMode="auto">
              <a:xfrm>
                <a:off x="2112182" y="65815"/>
                <a:ext cx="1828805" cy="842913"/>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75" name="Rounded Rectangle 4"/>
              <p:cNvSpPr/>
              <p:nvPr/>
            </p:nvSpPr>
            <p:spPr>
              <a:xfrm>
                <a:off x="2153746" y="105818"/>
                <a:ext cx="1745678" cy="762908"/>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Visualization</a:t>
                </a:r>
                <a:endParaRPr lang="en-US" dirty="0">
                  <a:solidFill>
                    <a:sysClr val="window" lastClr="FFFFFF"/>
                  </a:solidFill>
                  <a:latin typeface="+mj-lt"/>
                  <a:cs typeface="Times New Roman" pitchFamily="18" charset="0"/>
                </a:endParaRPr>
              </a:p>
            </p:txBody>
          </p:sp>
        </p:grpSp>
        <p:grpSp>
          <p:nvGrpSpPr>
            <p:cNvPr id="27" name="Group 2"/>
            <p:cNvGrpSpPr>
              <a:grpSpLocks/>
            </p:cNvGrpSpPr>
            <p:nvPr/>
          </p:nvGrpSpPr>
          <p:grpSpPr bwMode="auto">
            <a:xfrm>
              <a:off x="5174518" y="3458538"/>
              <a:ext cx="1485714" cy="572595"/>
              <a:chOff x="3631471" y="1651003"/>
              <a:chExt cx="1909712" cy="792022"/>
            </a:xfrm>
          </p:grpSpPr>
          <p:sp>
            <p:nvSpPr>
              <p:cNvPr id="72" name="Rounded Rectangle 44"/>
              <p:cNvSpPr>
                <a:spLocks noChangeArrowheads="1"/>
              </p:cNvSpPr>
              <p:nvPr/>
            </p:nvSpPr>
            <p:spPr bwMode="auto">
              <a:xfrm>
                <a:off x="3631471" y="1651003"/>
                <a:ext cx="1909712" cy="792022"/>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73" name="Rounded Rectangle 6"/>
              <p:cNvSpPr/>
              <p:nvPr/>
            </p:nvSpPr>
            <p:spPr>
              <a:xfrm>
                <a:off x="3670444" y="1688309"/>
                <a:ext cx="1831766"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a:solidFill>
                      <a:sysClr val="window" lastClr="FFFFFF"/>
                    </a:solidFill>
                    <a:latin typeface="+mj-lt"/>
                    <a:cs typeface="Times New Roman" pitchFamily="18" charset="0"/>
                  </a:rPr>
                  <a:t>Knowledge</a:t>
                </a:r>
                <a:endParaRPr lang="en-US">
                  <a:solidFill>
                    <a:sysClr val="window" lastClr="FFFFFF"/>
                  </a:solidFill>
                  <a:latin typeface="+mj-lt"/>
                  <a:cs typeface="Times New Roman" pitchFamily="18" charset="0"/>
                </a:endParaRPr>
              </a:p>
            </p:txBody>
          </p:sp>
        </p:grpSp>
        <p:grpSp>
          <p:nvGrpSpPr>
            <p:cNvPr id="28" name="Group 3"/>
            <p:cNvGrpSpPr>
              <a:grpSpLocks/>
            </p:cNvGrpSpPr>
            <p:nvPr/>
          </p:nvGrpSpPr>
          <p:grpSpPr bwMode="auto">
            <a:xfrm>
              <a:off x="3207714" y="4616177"/>
              <a:ext cx="1540292" cy="566372"/>
              <a:chOff x="2035981" y="3215329"/>
              <a:chExt cx="1981208" cy="782854"/>
            </a:xfrm>
          </p:grpSpPr>
          <p:sp>
            <p:nvSpPr>
              <p:cNvPr id="70" name="Rounded Rectangle 42"/>
              <p:cNvSpPr>
                <a:spLocks noChangeArrowheads="1"/>
              </p:cNvSpPr>
              <p:nvPr/>
            </p:nvSpPr>
            <p:spPr bwMode="auto">
              <a:xfrm>
                <a:off x="2035981" y="3215329"/>
                <a:ext cx="1981208" cy="782854"/>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71" name="Rounded Rectangle 8"/>
              <p:cNvSpPr/>
              <p:nvPr/>
            </p:nvSpPr>
            <p:spPr>
              <a:xfrm>
                <a:off x="2074982" y="3252609"/>
                <a:ext cx="1903208" cy="708295"/>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Models</a:t>
                </a:r>
                <a:endParaRPr lang="en-US" dirty="0">
                  <a:solidFill>
                    <a:sysClr val="window" lastClr="FFFFFF"/>
                  </a:solidFill>
                  <a:latin typeface="+mj-lt"/>
                  <a:cs typeface="Times New Roman" pitchFamily="18" charset="0"/>
                </a:endParaRPr>
              </a:p>
            </p:txBody>
          </p:sp>
        </p:grpSp>
        <p:grpSp>
          <p:nvGrpSpPr>
            <p:cNvPr id="29" name="Group 4"/>
            <p:cNvGrpSpPr>
              <a:grpSpLocks/>
            </p:cNvGrpSpPr>
            <p:nvPr/>
          </p:nvGrpSpPr>
          <p:grpSpPr bwMode="auto">
            <a:xfrm>
              <a:off x="1386450" y="3458538"/>
              <a:ext cx="1419009" cy="572595"/>
              <a:chOff x="554815" y="1651003"/>
              <a:chExt cx="1824055" cy="792022"/>
            </a:xfrm>
          </p:grpSpPr>
          <p:sp>
            <p:nvSpPr>
              <p:cNvPr id="68" name="Rounded Rectangle 5"/>
              <p:cNvSpPr>
                <a:spLocks noChangeArrowheads="1"/>
              </p:cNvSpPr>
              <p:nvPr/>
            </p:nvSpPr>
            <p:spPr bwMode="auto">
              <a:xfrm>
                <a:off x="554815" y="1651003"/>
                <a:ext cx="1824055" cy="792022"/>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69" name="Rounded Rectangle 10"/>
              <p:cNvSpPr/>
              <p:nvPr/>
            </p:nvSpPr>
            <p:spPr>
              <a:xfrm>
                <a:off x="593790" y="1688309"/>
                <a:ext cx="1746104"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Data</a:t>
                </a:r>
                <a:endParaRPr lang="en-US" dirty="0">
                  <a:solidFill>
                    <a:sysClr val="window" lastClr="FFFFFF"/>
                  </a:solidFill>
                  <a:latin typeface="+mj-lt"/>
                  <a:cs typeface="Times New Roman" pitchFamily="18" charset="0"/>
                </a:endParaRPr>
              </a:p>
            </p:txBody>
          </p:sp>
        </p:grpSp>
        <p:cxnSp>
          <p:nvCxnSpPr>
            <p:cNvPr id="30" name="Straight Arrow Connector 21"/>
            <p:cNvCxnSpPr>
              <a:cxnSpLocks noChangeShapeType="1"/>
            </p:cNvCxnSpPr>
            <p:nvPr/>
          </p:nvCxnSpPr>
          <p:spPr bwMode="auto">
            <a:xfrm>
              <a:off x="557684" y="3734464"/>
              <a:ext cx="828766" cy="10372"/>
            </a:xfrm>
            <a:prstGeom prst="straightConnector1">
              <a:avLst/>
            </a:prstGeom>
            <a:noFill/>
            <a:ln w="50800" algn="ctr">
              <a:solidFill>
                <a:srgbClr val="17375E"/>
              </a:solidFill>
              <a:round/>
              <a:headEnd/>
              <a:tailEnd type="arrow" w="med" len="sm"/>
            </a:ln>
          </p:spPr>
        </p:cxnSp>
        <p:cxnSp>
          <p:nvCxnSpPr>
            <p:cNvPr id="50" name="Straight Arrow Connector 22"/>
            <p:cNvCxnSpPr>
              <a:cxnSpLocks noChangeShapeType="1"/>
              <a:endCxn id="75" idx="1"/>
            </p:cNvCxnSpPr>
            <p:nvPr/>
          </p:nvCxnSpPr>
          <p:spPr bwMode="auto">
            <a:xfrm rot="5400000" flipH="1" flipV="1">
              <a:off x="2276167" y="2436029"/>
              <a:ext cx="842296" cy="1202722"/>
            </a:xfrm>
            <a:prstGeom prst="straightConnector1">
              <a:avLst/>
            </a:prstGeom>
            <a:noFill/>
            <a:ln w="50800" algn="ctr">
              <a:solidFill>
                <a:srgbClr val="17375E"/>
              </a:solidFill>
              <a:round/>
              <a:headEnd/>
              <a:tailEnd type="arrow" w="med" len="sm"/>
            </a:ln>
          </p:spPr>
        </p:cxnSp>
        <p:cxnSp>
          <p:nvCxnSpPr>
            <p:cNvPr id="51" name="Straight Arrow Connector 23"/>
            <p:cNvCxnSpPr>
              <a:cxnSpLocks noChangeShapeType="1"/>
              <a:stCxn id="69" idx="2"/>
              <a:endCxn id="71" idx="1"/>
            </p:cNvCxnSpPr>
            <p:nvPr/>
          </p:nvCxnSpPr>
          <p:spPr bwMode="auto">
            <a:xfrm rot="16200000" flipH="1">
              <a:off x="2217865" y="3882253"/>
              <a:ext cx="896236" cy="1140059"/>
            </a:xfrm>
            <a:prstGeom prst="straightConnector1">
              <a:avLst/>
            </a:prstGeom>
            <a:noFill/>
            <a:ln w="50800" algn="ctr">
              <a:solidFill>
                <a:srgbClr val="17375E"/>
              </a:solidFill>
              <a:round/>
              <a:headEnd/>
              <a:tailEnd type="arrow" w="med" len="sm"/>
            </a:ln>
          </p:spPr>
        </p:cxnSp>
        <p:cxnSp>
          <p:nvCxnSpPr>
            <p:cNvPr id="52" name="Straight Arrow Connector 24"/>
            <p:cNvCxnSpPr>
              <a:cxnSpLocks noChangeShapeType="1"/>
              <a:endCxn id="72" idx="0"/>
            </p:cNvCxnSpPr>
            <p:nvPr/>
          </p:nvCxnSpPr>
          <p:spPr bwMode="auto">
            <a:xfrm>
              <a:off x="4644916" y="2630765"/>
              <a:ext cx="1273470" cy="827773"/>
            </a:xfrm>
            <a:prstGeom prst="straightConnector1">
              <a:avLst/>
            </a:prstGeom>
            <a:noFill/>
            <a:ln w="50800" algn="ctr">
              <a:solidFill>
                <a:srgbClr val="17375E"/>
              </a:solidFill>
              <a:round/>
              <a:headEnd/>
              <a:tailEnd type="arrow" w="med" len="sm"/>
            </a:ln>
          </p:spPr>
        </p:cxnSp>
        <p:cxnSp>
          <p:nvCxnSpPr>
            <p:cNvPr id="53" name="Straight Arrow Connector 25"/>
            <p:cNvCxnSpPr>
              <a:cxnSpLocks noChangeShapeType="1"/>
              <a:stCxn id="70" idx="3"/>
              <a:endCxn id="73" idx="2"/>
            </p:cNvCxnSpPr>
            <p:nvPr/>
          </p:nvCxnSpPr>
          <p:spPr bwMode="auto">
            <a:xfrm flipV="1">
              <a:off x="4748006" y="4004164"/>
              <a:ext cx="1170380" cy="896236"/>
            </a:xfrm>
            <a:prstGeom prst="straightConnector1">
              <a:avLst/>
            </a:prstGeom>
            <a:noFill/>
            <a:ln w="50800" algn="ctr">
              <a:solidFill>
                <a:srgbClr val="17375E"/>
              </a:solidFill>
              <a:round/>
              <a:headEnd/>
              <a:tailEnd type="arrow" w="med" len="sm"/>
            </a:ln>
          </p:spPr>
        </p:cxnSp>
        <p:cxnSp>
          <p:nvCxnSpPr>
            <p:cNvPr id="54" name="Straight Arrow Connector 26"/>
            <p:cNvCxnSpPr>
              <a:cxnSpLocks noChangeShapeType="1"/>
            </p:cNvCxnSpPr>
            <p:nvPr/>
          </p:nvCxnSpPr>
          <p:spPr bwMode="auto">
            <a:xfrm rot="5400000">
              <a:off x="3148218" y="3868304"/>
              <a:ext cx="1753054" cy="2022"/>
            </a:xfrm>
            <a:prstGeom prst="straightConnector1">
              <a:avLst/>
            </a:prstGeom>
            <a:noFill/>
            <a:ln w="50800" algn="ctr">
              <a:solidFill>
                <a:srgbClr val="17375E"/>
              </a:solidFill>
              <a:round/>
              <a:headEnd/>
              <a:tailEnd type="arrow" w="med" len="sm"/>
            </a:ln>
          </p:spPr>
        </p:cxnSp>
        <p:cxnSp>
          <p:nvCxnSpPr>
            <p:cNvPr id="55" name="Straight Arrow Connector 27"/>
            <p:cNvCxnSpPr>
              <a:cxnSpLocks noChangeShapeType="1"/>
            </p:cNvCxnSpPr>
            <p:nvPr/>
          </p:nvCxnSpPr>
          <p:spPr bwMode="auto">
            <a:xfrm rot="5400000" flipH="1" flipV="1">
              <a:off x="3160717" y="3713930"/>
              <a:ext cx="1724010" cy="2022"/>
            </a:xfrm>
            <a:prstGeom prst="straightConnector1">
              <a:avLst/>
            </a:prstGeom>
            <a:noFill/>
            <a:ln w="50800" algn="ctr">
              <a:solidFill>
                <a:srgbClr val="17375E"/>
              </a:solidFill>
              <a:round/>
              <a:headEnd/>
              <a:tailEnd type="arrow" w="med" len="sm"/>
            </a:ln>
          </p:spPr>
        </p:cxnSp>
        <p:cxnSp>
          <p:nvCxnSpPr>
            <p:cNvPr id="56" name="Shape 28"/>
            <p:cNvCxnSpPr>
              <a:cxnSpLocks noChangeShapeType="1"/>
            </p:cNvCxnSpPr>
            <p:nvPr/>
          </p:nvCxnSpPr>
          <p:spPr bwMode="auto">
            <a:xfrm flipH="1" flipV="1">
              <a:off x="2573000" y="3502106"/>
              <a:ext cx="232459" cy="286298"/>
            </a:xfrm>
            <a:prstGeom prst="curvedConnector4">
              <a:avLst>
                <a:gd name="adj1" fmla="val -96171"/>
                <a:gd name="adj2" fmla="val 164347"/>
              </a:avLst>
            </a:prstGeom>
            <a:noFill/>
            <a:ln w="38100" algn="ctr">
              <a:solidFill>
                <a:srgbClr val="17375E"/>
              </a:solidFill>
              <a:round/>
              <a:headEnd/>
              <a:tailEnd type="triangle" w="med" len="med"/>
            </a:ln>
          </p:spPr>
        </p:cxnSp>
        <p:cxnSp>
          <p:nvCxnSpPr>
            <p:cNvPr id="57" name="Shape 29"/>
            <p:cNvCxnSpPr>
              <a:cxnSpLocks noChangeShapeType="1"/>
            </p:cNvCxnSpPr>
            <p:nvPr/>
          </p:nvCxnSpPr>
          <p:spPr bwMode="auto">
            <a:xfrm flipH="1" flipV="1">
              <a:off x="4469055" y="2298826"/>
              <a:ext cx="232459" cy="286298"/>
            </a:xfrm>
            <a:prstGeom prst="curvedConnector4">
              <a:avLst>
                <a:gd name="adj1" fmla="val -96171"/>
                <a:gd name="adj2" fmla="val 164347"/>
              </a:avLst>
            </a:prstGeom>
            <a:noFill/>
            <a:ln w="38100" algn="ctr">
              <a:solidFill>
                <a:srgbClr val="17375E"/>
              </a:solidFill>
              <a:round/>
              <a:headEnd/>
              <a:tailEnd type="triangle" w="med" len="med"/>
            </a:ln>
          </p:spPr>
        </p:cxnSp>
        <p:cxnSp>
          <p:nvCxnSpPr>
            <p:cNvPr id="58" name="Shape 30"/>
            <p:cNvCxnSpPr>
              <a:cxnSpLocks noChangeShapeType="1"/>
            </p:cNvCxnSpPr>
            <p:nvPr/>
          </p:nvCxnSpPr>
          <p:spPr bwMode="auto">
            <a:xfrm rot="5400000" flipH="1" flipV="1">
              <a:off x="4454132" y="4902398"/>
              <a:ext cx="217836" cy="309272"/>
            </a:xfrm>
            <a:prstGeom prst="curvedConnector4">
              <a:avLst>
                <a:gd name="adj1" fmla="val -96171"/>
                <a:gd name="adj2" fmla="val 164347"/>
              </a:avLst>
            </a:prstGeom>
            <a:noFill/>
            <a:ln w="38100" algn="ctr">
              <a:solidFill>
                <a:srgbClr val="17375E"/>
              </a:solidFill>
              <a:round/>
              <a:headEnd/>
              <a:tailEnd type="triangle" w="med" len="med"/>
            </a:ln>
          </p:spPr>
        </p:cxnSp>
        <p:sp>
          <p:nvSpPr>
            <p:cNvPr id="59" name="TextBox 58"/>
            <p:cNvSpPr txBox="1"/>
            <p:nvPr/>
          </p:nvSpPr>
          <p:spPr>
            <a:xfrm>
              <a:off x="4942058" y="2132856"/>
              <a:ext cx="1303791" cy="523220"/>
            </a:xfrm>
            <a:prstGeom prst="rect">
              <a:avLst/>
            </a:prstGeom>
            <a:noFill/>
          </p:spPr>
          <p:txBody>
            <a:bodyPr>
              <a:spAutoFit/>
            </a:bodyPr>
            <a:lstStyle/>
            <a:p>
              <a:pPr fontAlgn="auto">
                <a:spcBef>
                  <a:spcPts val="0"/>
                </a:spcBef>
                <a:spcAft>
                  <a:spcPts val="0"/>
                </a:spcAft>
                <a:defRPr/>
              </a:pPr>
              <a:r>
                <a:rPr lang="en-GB" sz="1400" kern="0" dirty="0" smtClean="0">
                  <a:solidFill>
                    <a:sysClr val="windowText" lastClr="000000"/>
                  </a:solidFill>
                  <a:latin typeface="+mj-lt"/>
                  <a:cs typeface="Times New Roman" pitchFamily="18" charset="0"/>
                </a:rPr>
                <a:t>View manipulation</a:t>
              </a:r>
              <a:endParaRPr lang="en-US" sz="1400" kern="0" dirty="0">
                <a:solidFill>
                  <a:sysClr val="windowText" lastClr="000000"/>
                </a:solidFill>
                <a:latin typeface="+mj-lt"/>
                <a:cs typeface="Times New Roman" pitchFamily="18" charset="0"/>
              </a:endParaRPr>
            </a:p>
          </p:txBody>
        </p:sp>
        <p:sp>
          <p:nvSpPr>
            <p:cNvPr id="60" name="TextBox 59"/>
            <p:cNvSpPr txBox="1"/>
            <p:nvPr/>
          </p:nvSpPr>
          <p:spPr>
            <a:xfrm>
              <a:off x="4094089" y="3769524"/>
              <a:ext cx="1125908" cy="523220"/>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Model visualization</a:t>
              </a:r>
              <a:endParaRPr lang="en-US" sz="1400" kern="0" dirty="0">
                <a:solidFill>
                  <a:sysClr val="windowText" lastClr="000000"/>
                </a:solidFill>
                <a:latin typeface="+mj-lt"/>
                <a:cs typeface="Times New Roman" pitchFamily="18" charset="0"/>
              </a:endParaRPr>
            </a:p>
          </p:txBody>
        </p:sp>
        <p:sp>
          <p:nvSpPr>
            <p:cNvPr id="61" name="TextBox 60"/>
            <p:cNvSpPr txBox="1"/>
            <p:nvPr/>
          </p:nvSpPr>
          <p:spPr>
            <a:xfrm>
              <a:off x="3200940" y="3781511"/>
              <a:ext cx="830787" cy="523220"/>
            </a:xfrm>
            <a:prstGeom prst="rect">
              <a:avLst/>
            </a:prstGeom>
            <a:noFill/>
            <a:ln w="50800" algn="ctr">
              <a:noFill/>
              <a:round/>
              <a:headEnd/>
              <a:tailEnd type="arrow" w="med" len="sm"/>
            </a:ln>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Model building</a:t>
              </a:r>
              <a:endParaRPr lang="en-US" sz="1400" kern="0" dirty="0">
                <a:solidFill>
                  <a:sysClr val="windowText" lastClr="000000"/>
                </a:solidFill>
                <a:latin typeface="+mj-lt"/>
                <a:cs typeface="Times New Roman" pitchFamily="18" charset="0"/>
              </a:endParaRPr>
            </a:p>
          </p:txBody>
        </p:sp>
        <p:sp>
          <p:nvSpPr>
            <p:cNvPr id="62" name="TextBox 61"/>
            <p:cNvSpPr txBox="1"/>
            <p:nvPr/>
          </p:nvSpPr>
          <p:spPr>
            <a:xfrm>
              <a:off x="2516401" y="3031166"/>
              <a:ext cx="1497844" cy="307777"/>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Transformation</a:t>
              </a:r>
              <a:endParaRPr lang="en-US" sz="1400" kern="0" dirty="0">
                <a:solidFill>
                  <a:sysClr val="windowText" lastClr="000000"/>
                </a:solidFill>
                <a:latin typeface="+mj-lt"/>
                <a:cs typeface="Times New Roman" pitchFamily="18" charset="0"/>
              </a:endParaRPr>
            </a:p>
          </p:txBody>
        </p:sp>
        <p:sp>
          <p:nvSpPr>
            <p:cNvPr id="63" name="TextBox 62"/>
            <p:cNvSpPr txBox="1"/>
            <p:nvPr/>
          </p:nvSpPr>
          <p:spPr>
            <a:xfrm>
              <a:off x="1978714" y="2740719"/>
              <a:ext cx="1125910" cy="307777"/>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Mapping</a:t>
              </a:r>
              <a:endParaRPr lang="en-US" sz="1400" kern="0" dirty="0">
                <a:solidFill>
                  <a:sysClr val="windowText" lastClr="000000"/>
                </a:solidFill>
                <a:latin typeface="+mj-lt"/>
                <a:cs typeface="Times New Roman" pitchFamily="18" charset="0"/>
              </a:endParaRPr>
            </a:p>
          </p:txBody>
        </p:sp>
        <p:sp>
          <p:nvSpPr>
            <p:cNvPr id="64" name="TextBox 63"/>
            <p:cNvSpPr txBox="1"/>
            <p:nvPr/>
          </p:nvSpPr>
          <p:spPr>
            <a:xfrm>
              <a:off x="4883439" y="4948116"/>
              <a:ext cx="1125908" cy="523220"/>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Parameter refinement</a:t>
              </a:r>
              <a:endParaRPr lang="en-US" sz="1400" kern="0" dirty="0">
                <a:solidFill>
                  <a:sysClr val="windowText" lastClr="000000"/>
                </a:solidFill>
                <a:latin typeface="+mj-lt"/>
                <a:cs typeface="Times New Roman" pitchFamily="18" charset="0"/>
              </a:endParaRPr>
            </a:p>
          </p:txBody>
        </p:sp>
        <p:cxnSp>
          <p:nvCxnSpPr>
            <p:cNvPr id="65" name="Shape 37"/>
            <p:cNvCxnSpPr>
              <a:cxnSpLocks noChangeShapeType="1"/>
            </p:cNvCxnSpPr>
            <p:nvPr/>
          </p:nvCxnSpPr>
          <p:spPr bwMode="auto">
            <a:xfrm rot="5400000" flipH="1">
              <a:off x="3401337" y="1396155"/>
              <a:ext cx="269701" cy="4946318"/>
            </a:xfrm>
            <a:prstGeom prst="bentConnector4">
              <a:avLst>
                <a:gd name="adj1" fmla="val -679333"/>
                <a:gd name="adj2" fmla="val 100097"/>
              </a:avLst>
            </a:prstGeom>
            <a:noFill/>
            <a:ln w="50800" algn="ctr">
              <a:solidFill>
                <a:srgbClr val="17375E"/>
              </a:solidFill>
              <a:round/>
              <a:headEnd/>
              <a:tailEnd type="arrow" w="med" len="sm"/>
            </a:ln>
          </p:spPr>
        </p:cxnSp>
        <p:sp>
          <p:nvSpPr>
            <p:cNvPr id="66" name="TextBox 65"/>
            <p:cNvSpPr txBox="1"/>
            <p:nvPr/>
          </p:nvSpPr>
          <p:spPr>
            <a:xfrm>
              <a:off x="1861474" y="5829831"/>
              <a:ext cx="4265113" cy="523220"/>
            </a:xfrm>
            <a:prstGeom prst="rect">
              <a:avLst/>
            </a:prstGeom>
            <a:noFill/>
          </p:spPr>
          <p:txBody>
            <a:bodyPr>
              <a:spAutoFit/>
            </a:bodyPr>
            <a:lstStyle/>
            <a:p>
              <a:pPr algn="ctr" fontAlgn="auto">
                <a:spcBef>
                  <a:spcPts val="0"/>
                </a:spcBef>
                <a:spcAft>
                  <a:spcPts val="0"/>
                </a:spcAft>
                <a:defRPr/>
              </a:pPr>
              <a:r>
                <a:rPr lang="en-GB" sz="2800" kern="0" dirty="0">
                  <a:solidFill>
                    <a:schemeClr val="tx2">
                      <a:lumMod val="75000"/>
                    </a:schemeClr>
                  </a:solidFill>
                  <a:latin typeface="+mj-lt"/>
                  <a:cs typeface="Times New Roman" pitchFamily="18" charset="0"/>
                </a:rPr>
                <a:t>Feedback loop</a:t>
              </a:r>
              <a:endParaRPr lang="en-US" sz="2800" kern="0" dirty="0">
                <a:solidFill>
                  <a:schemeClr val="tx2">
                    <a:lumMod val="75000"/>
                  </a:schemeClr>
                </a:solidFill>
                <a:latin typeface="+mj-lt"/>
                <a:cs typeface="Times New Roman" pitchFamily="18" charset="0"/>
              </a:endParaRPr>
            </a:p>
          </p:txBody>
        </p:sp>
        <p:sp>
          <p:nvSpPr>
            <p:cNvPr id="67" name="TextBox 66"/>
            <p:cNvSpPr txBox="1"/>
            <p:nvPr/>
          </p:nvSpPr>
          <p:spPr>
            <a:xfrm>
              <a:off x="2217237" y="5406608"/>
              <a:ext cx="3553587" cy="400110"/>
            </a:xfrm>
            <a:prstGeom prst="rect">
              <a:avLst/>
            </a:prstGeom>
            <a:noFill/>
          </p:spPr>
          <p:txBody>
            <a:bodyPr>
              <a:spAutoFit/>
            </a:bodyPr>
            <a:lstStyle/>
            <a:p>
              <a:pPr algn="ctr" fontAlgn="auto">
                <a:spcBef>
                  <a:spcPts val="0"/>
                </a:spcBef>
                <a:spcAft>
                  <a:spcPts val="0"/>
                </a:spcAft>
                <a:defRPr/>
              </a:pPr>
              <a:r>
                <a:rPr lang="en-GB" sz="2000" kern="0" dirty="0">
                  <a:solidFill>
                    <a:sysClr val="windowText" lastClr="000000"/>
                  </a:solidFill>
                  <a:latin typeface="+mj-lt"/>
                  <a:cs typeface="Times New Roman" pitchFamily="18" charset="0"/>
                </a:rPr>
                <a:t>Information mining</a:t>
              </a:r>
              <a:endParaRPr lang="en-US" sz="2000" kern="0" dirty="0">
                <a:solidFill>
                  <a:sysClr val="windowText" lastClr="000000"/>
                </a:solidFill>
                <a:latin typeface="+mj-lt"/>
                <a:cs typeface="Times New Roman" pitchFamily="18" charset="0"/>
              </a:endParaRPr>
            </a:p>
          </p:txBody>
        </p:sp>
      </p:grpSp>
      <p:sp>
        <p:nvSpPr>
          <p:cNvPr id="2" name="Title 1"/>
          <p:cNvSpPr>
            <a:spLocks noGrp="1"/>
          </p:cNvSpPr>
          <p:nvPr>
            <p:ph type="title"/>
          </p:nvPr>
        </p:nvSpPr>
        <p:spPr/>
        <p:txBody>
          <a:bodyPr/>
          <a:lstStyle/>
          <a:p>
            <a:r>
              <a:rPr lang="en-US" dirty="0" smtClean="0"/>
              <a:t>Visual Analytics Model</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28</a:t>
            </a:fld>
            <a:endParaRPr lang="en-US" dirty="0"/>
          </a:p>
        </p:txBody>
      </p:sp>
      <p:sp>
        <p:nvSpPr>
          <p:cNvPr id="31" name="Rectangle 30"/>
          <p:cNvSpPr/>
          <p:nvPr/>
        </p:nvSpPr>
        <p:spPr>
          <a:xfrm>
            <a:off x="6660232" y="3061409"/>
            <a:ext cx="1008112" cy="1015663"/>
          </a:xfrm>
          <a:prstGeom prst="rect">
            <a:avLst/>
          </a:prstGeom>
        </p:spPr>
        <p:txBody>
          <a:bodyPr wrap="square">
            <a:spAutoFit/>
          </a:bodyPr>
          <a:lstStyle/>
          <a:p>
            <a:r>
              <a:rPr lang="en-US" sz="6000" dirty="0" smtClean="0">
                <a:solidFill>
                  <a:schemeClr val="accent1">
                    <a:lumMod val="75000"/>
                  </a:schemeClr>
                </a:solidFill>
                <a:sym typeface="Webdings" panose="05030102010509060703" pitchFamily="18" charset="2"/>
              </a:rPr>
              <a:t></a:t>
            </a:r>
            <a:endParaRPr lang="en-US" sz="6000" dirty="0">
              <a:solidFill>
                <a:schemeClr val="accent1">
                  <a:lumMod val="75000"/>
                </a:schemeClr>
              </a:solidFill>
            </a:endParaRPr>
          </a:p>
        </p:txBody>
      </p:sp>
      <p:sp>
        <p:nvSpPr>
          <p:cNvPr id="40" name="Rectangle 39"/>
          <p:cNvSpPr/>
          <p:nvPr/>
        </p:nvSpPr>
        <p:spPr>
          <a:xfrm>
            <a:off x="7166063" y="5589240"/>
            <a:ext cx="1833579" cy="369332"/>
          </a:xfrm>
          <a:prstGeom prst="rect">
            <a:avLst/>
          </a:prstGeom>
        </p:spPr>
        <p:txBody>
          <a:bodyPr wrap="none">
            <a:spAutoFit/>
          </a:bodyPr>
          <a:lstStyle/>
          <a:p>
            <a:r>
              <a:rPr lang="en-US" dirty="0"/>
              <a:t>[</a:t>
            </a:r>
            <a:r>
              <a:rPr lang="en-US" dirty="0" err="1" smtClean="0"/>
              <a:t>Keim</a:t>
            </a:r>
            <a:r>
              <a:rPr lang="en-US" dirty="0" smtClean="0"/>
              <a:t> et al. 2008]</a:t>
            </a:r>
            <a:endParaRPr lang="en-US" dirty="0"/>
          </a:p>
        </p:txBody>
      </p:sp>
    </p:spTree>
    <p:extLst>
      <p:ext uri="{BB962C8B-B14F-4D97-AF65-F5344CB8AC3E}">
        <p14:creationId xmlns:p14="http://schemas.microsoft.com/office/powerpoint/2010/main" val="1476303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79301"/>
            <a:ext cx="8229600" cy="4525963"/>
          </a:xfrm>
        </p:spPr>
        <p:txBody>
          <a:bodyPr/>
          <a:lstStyle/>
          <a:p>
            <a:pPr algn="ctr"/>
            <a:r>
              <a:rPr lang="en-US" dirty="0" smtClean="0"/>
              <a:t>Way 1: </a:t>
            </a:r>
            <a:r>
              <a:rPr lang="en-US" dirty="0" err="1" smtClean="0"/>
              <a:t>InfoVis</a:t>
            </a:r>
            <a:endParaRPr lang="en-US" dirty="0"/>
          </a:p>
          <a:p>
            <a:r>
              <a:rPr lang="en-US" dirty="0" smtClean="0"/>
              <a:t/>
            </a:r>
            <a:br>
              <a:rPr lang="en-US" dirty="0" smtClean="0"/>
            </a:br>
            <a:endParaRPr lang="en-US" dirty="0"/>
          </a:p>
        </p:txBody>
      </p:sp>
      <p:grpSp>
        <p:nvGrpSpPr>
          <p:cNvPr id="26" name="Group 1"/>
          <p:cNvGrpSpPr>
            <a:grpSpLocks/>
          </p:cNvGrpSpPr>
          <p:nvPr/>
        </p:nvGrpSpPr>
        <p:grpSpPr bwMode="auto">
          <a:xfrm>
            <a:off x="3266334" y="2309198"/>
            <a:ext cx="1423052" cy="612014"/>
            <a:chOff x="2112182" y="65815"/>
            <a:chExt cx="1828805" cy="842913"/>
          </a:xfrm>
        </p:grpSpPr>
        <p:sp>
          <p:nvSpPr>
            <p:cNvPr id="74" name="Rounded Rectangle 46"/>
            <p:cNvSpPr>
              <a:spLocks noChangeArrowheads="1"/>
            </p:cNvSpPr>
            <p:nvPr/>
          </p:nvSpPr>
          <p:spPr bwMode="auto">
            <a:xfrm>
              <a:off x="2112182" y="65815"/>
              <a:ext cx="1828805" cy="842913"/>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sz="3200"/>
            </a:p>
          </p:txBody>
        </p:sp>
        <p:sp>
          <p:nvSpPr>
            <p:cNvPr id="75" name="Rounded Rectangle 4"/>
            <p:cNvSpPr/>
            <p:nvPr/>
          </p:nvSpPr>
          <p:spPr>
            <a:xfrm>
              <a:off x="2153746" y="105818"/>
              <a:ext cx="1745678" cy="762908"/>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Visualization</a:t>
              </a:r>
              <a:endParaRPr lang="en-US" dirty="0">
                <a:solidFill>
                  <a:sysClr val="window" lastClr="FFFFFF"/>
                </a:solidFill>
                <a:latin typeface="+mj-lt"/>
                <a:cs typeface="Times New Roman" pitchFamily="18" charset="0"/>
              </a:endParaRPr>
            </a:p>
          </p:txBody>
        </p:sp>
      </p:grpSp>
      <p:grpSp>
        <p:nvGrpSpPr>
          <p:cNvPr id="27" name="Group 2"/>
          <p:cNvGrpSpPr>
            <a:grpSpLocks/>
          </p:cNvGrpSpPr>
          <p:nvPr/>
        </p:nvGrpSpPr>
        <p:grpSpPr bwMode="auto">
          <a:xfrm>
            <a:off x="5174518" y="3458538"/>
            <a:ext cx="1485714" cy="572595"/>
            <a:chOff x="3631471" y="1651003"/>
            <a:chExt cx="1909712" cy="792022"/>
          </a:xfrm>
        </p:grpSpPr>
        <p:sp>
          <p:nvSpPr>
            <p:cNvPr id="72" name="Rounded Rectangle 44"/>
            <p:cNvSpPr>
              <a:spLocks noChangeArrowheads="1"/>
            </p:cNvSpPr>
            <p:nvPr/>
          </p:nvSpPr>
          <p:spPr bwMode="auto">
            <a:xfrm>
              <a:off x="3631471" y="1651003"/>
              <a:ext cx="1909712" cy="792022"/>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73" name="Rounded Rectangle 6"/>
            <p:cNvSpPr/>
            <p:nvPr/>
          </p:nvSpPr>
          <p:spPr>
            <a:xfrm>
              <a:off x="3670444" y="1688309"/>
              <a:ext cx="1831766"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a:solidFill>
                    <a:sysClr val="window" lastClr="FFFFFF"/>
                  </a:solidFill>
                  <a:latin typeface="+mj-lt"/>
                  <a:cs typeface="Times New Roman" pitchFamily="18" charset="0"/>
                </a:rPr>
                <a:t>Knowledge</a:t>
              </a:r>
              <a:endParaRPr lang="en-US">
                <a:solidFill>
                  <a:sysClr val="window" lastClr="FFFFFF"/>
                </a:solidFill>
                <a:latin typeface="+mj-lt"/>
                <a:cs typeface="Times New Roman" pitchFamily="18" charset="0"/>
              </a:endParaRPr>
            </a:p>
          </p:txBody>
        </p:sp>
      </p:grpSp>
      <p:grpSp>
        <p:nvGrpSpPr>
          <p:cNvPr id="28" name="Group 3"/>
          <p:cNvGrpSpPr>
            <a:grpSpLocks/>
          </p:cNvGrpSpPr>
          <p:nvPr/>
        </p:nvGrpSpPr>
        <p:grpSpPr bwMode="auto">
          <a:xfrm>
            <a:off x="3207714" y="4616177"/>
            <a:ext cx="1540292" cy="566372"/>
            <a:chOff x="2035981" y="3215329"/>
            <a:chExt cx="1981208" cy="782854"/>
          </a:xfrm>
        </p:grpSpPr>
        <p:sp>
          <p:nvSpPr>
            <p:cNvPr id="70" name="Rounded Rectangle 42"/>
            <p:cNvSpPr>
              <a:spLocks noChangeArrowheads="1"/>
            </p:cNvSpPr>
            <p:nvPr/>
          </p:nvSpPr>
          <p:spPr bwMode="auto">
            <a:xfrm>
              <a:off x="2035981" y="3215329"/>
              <a:ext cx="1981208" cy="782854"/>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71" name="Rounded Rectangle 8"/>
            <p:cNvSpPr/>
            <p:nvPr/>
          </p:nvSpPr>
          <p:spPr>
            <a:xfrm>
              <a:off x="2074982" y="3252609"/>
              <a:ext cx="1903208" cy="708295"/>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Models</a:t>
              </a:r>
              <a:endParaRPr lang="en-US" dirty="0">
                <a:solidFill>
                  <a:sysClr val="window" lastClr="FFFFFF"/>
                </a:solidFill>
                <a:latin typeface="+mj-lt"/>
                <a:cs typeface="Times New Roman" pitchFamily="18" charset="0"/>
              </a:endParaRPr>
            </a:p>
          </p:txBody>
        </p:sp>
      </p:grpSp>
      <p:grpSp>
        <p:nvGrpSpPr>
          <p:cNvPr id="29" name="Group 4"/>
          <p:cNvGrpSpPr>
            <a:grpSpLocks/>
          </p:cNvGrpSpPr>
          <p:nvPr/>
        </p:nvGrpSpPr>
        <p:grpSpPr bwMode="auto">
          <a:xfrm>
            <a:off x="1386450" y="3458538"/>
            <a:ext cx="1419009" cy="572595"/>
            <a:chOff x="554815" y="1651003"/>
            <a:chExt cx="1824055" cy="792022"/>
          </a:xfrm>
        </p:grpSpPr>
        <p:sp>
          <p:nvSpPr>
            <p:cNvPr id="68" name="Rounded Rectangle 5"/>
            <p:cNvSpPr>
              <a:spLocks noChangeArrowheads="1"/>
            </p:cNvSpPr>
            <p:nvPr/>
          </p:nvSpPr>
          <p:spPr bwMode="auto">
            <a:xfrm>
              <a:off x="554815" y="1651003"/>
              <a:ext cx="1824055" cy="792022"/>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sz="3200"/>
            </a:p>
          </p:txBody>
        </p:sp>
        <p:sp>
          <p:nvSpPr>
            <p:cNvPr id="69" name="Rounded Rectangle 10"/>
            <p:cNvSpPr/>
            <p:nvPr/>
          </p:nvSpPr>
          <p:spPr>
            <a:xfrm>
              <a:off x="593790" y="1688309"/>
              <a:ext cx="1746104"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Data</a:t>
              </a:r>
              <a:endParaRPr lang="en-US" dirty="0">
                <a:solidFill>
                  <a:sysClr val="window" lastClr="FFFFFF"/>
                </a:solidFill>
                <a:latin typeface="+mj-lt"/>
                <a:cs typeface="Times New Roman" pitchFamily="18" charset="0"/>
              </a:endParaRPr>
            </a:p>
          </p:txBody>
        </p:sp>
      </p:grpSp>
      <p:cxnSp>
        <p:nvCxnSpPr>
          <p:cNvPr id="30" name="Straight Arrow Connector 21"/>
          <p:cNvCxnSpPr>
            <a:cxnSpLocks noChangeShapeType="1"/>
          </p:cNvCxnSpPr>
          <p:nvPr/>
        </p:nvCxnSpPr>
        <p:spPr bwMode="auto">
          <a:xfrm>
            <a:off x="557684" y="3734464"/>
            <a:ext cx="828766" cy="10372"/>
          </a:xfrm>
          <a:prstGeom prst="straightConnector1">
            <a:avLst/>
          </a:prstGeom>
          <a:noFill/>
          <a:ln w="50800" algn="ctr">
            <a:solidFill>
              <a:srgbClr val="17375E"/>
            </a:solidFill>
            <a:round/>
            <a:headEnd/>
            <a:tailEnd type="arrow" w="med" len="sm"/>
          </a:ln>
        </p:spPr>
      </p:cxnSp>
      <p:cxnSp>
        <p:nvCxnSpPr>
          <p:cNvPr id="50" name="Straight Arrow Connector 22"/>
          <p:cNvCxnSpPr>
            <a:cxnSpLocks noChangeShapeType="1"/>
            <a:endCxn id="75" idx="1"/>
          </p:cNvCxnSpPr>
          <p:nvPr/>
        </p:nvCxnSpPr>
        <p:spPr bwMode="auto">
          <a:xfrm rot="5400000" flipH="1" flipV="1">
            <a:off x="2276167" y="2436029"/>
            <a:ext cx="842296" cy="1202722"/>
          </a:xfrm>
          <a:prstGeom prst="straightConnector1">
            <a:avLst/>
          </a:prstGeom>
          <a:noFill/>
          <a:ln w="50800" algn="ctr">
            <a:solidFill>
              <a:schemeClr val="accent3">
                <a:lumMod val="75000"/>
              </a:schemeClr>
            </a:solidFill>
            <a:round/>
            <a:headEnd/>
            <a:tailEnd type="arrow" w="med" len="sm"/>
          </a:ln>
        </p:spPr>
      </p:cxnSp>
      <p:cxnSp>
        <p:nvCxnSpPr>
          <p:cNvPr id="51" name="Straight Arrow Connector 23"/>
          <p:cNvCxnSpPr>
            <a:cxnSpLocks noChangeShapeType="1"/>
            <a:stCxn id="69" idx="2"/>
            <a:endCxn id="71" idx="1"/>
          </p:cNvCxnSpPr>
          <p:nvPr/>
        </p:nvCxnSpPr>
        <p:spPr bwMode="auto">
          <a:xfrm rot="16200000" flipH="1">
            <a:off x="2217865" y="3882253"/>
            <a:ext cx="896236" cy="1140059"/>
          </a:xfrm>
          <a:prstGeom prst="straightConnector1">
            <a:avLst/>
          </a:prstGeom>
          <a:noFill/>
          <a:ln w="50800" algn="ctr">
            <a:solidFill>
              <a:srgbClr val="17375E"/>
            </a:solidFill>
            <a:round/>
            <a:headEnd/>
            <a:tailEnd type="arrow" w="med" len="sm"/>
          </a:ln>
        </p:spPr>
      </p:cxnSp>
      <p:cxnSp>
        <p:nvCxnSpPr>
          <p:cNvPr id="52" name="Straight Arrow Connector 24"/>
          <p:cNvCxnSpPr>
            <a:cxnSpLocks noChangeShapeType="1"/>
            <a:endCxn id="72" idx="0"/>
          </p:cNvCxnSpPr>
          <p:nvPr/>
        </p:nvCxnSpPr>
        <p:spPr bwMode="auto">
          <a:xfrm>
            <a:off x="4644916" y="2630765"/>
            <a:ext cx="1273470" cy="827773"/>
          </a:xfrm>
          <a:prstGeom prst="straightConnector1">
            <a:avLst/>
          </a:prstGeom>
          <a:noFill/>
          <a:ln w="50800" algn="ctr">
            <a:solidFill>
              <a:schemeClr val="accent3">
                <a:lumMod val="75000"/>
              </a:schemeClr>
            </a:solidFill>
            <a:round/>
            <a:headEnd/>
            <a:tailEnd type="arrow" w="med" len="sm"/>
          </a:ln>
        </p:spPr>
      </p:cxnSp>
      <p:cxnSp>
        <p:nvCxnSpPr>
          <p:cNvPr id="53" name="Straight Arrow Connector 25"/>
          <p:cNvCxnSpPr>
            <a:cxnSpLocks noChangeShapeType="1"/>
            <a:stCxn id="70" idx="3"/>
            <a:endCxn id="73" idx="2"/>
          </p:cNvCxnSpPr>
          <p:nvPr/>
        </p:nvCxnSpPr>
        <p:spPr bwMode="auto">
          <a:xfrm flipV="1">
            <a:off x="4748006" y="4004164"/>
            <a:ext cx="1170380" cy="896236"/>
          </a:xfrm>
          <a:prstGeom prst="straightConnector1">
            <a:avLst/>
          </a:prstGeom>
          <a:noFill/>
          <a:ln w="50800" algn="ctr">
            <a:solidFill>
              <a:srgbClr val="17375E"/>
            </a:solidFill>
            <a:round/>
            <a:headEnd/>
            <a:tailEnd type="arrow" w="med" len="sm"/>
          </a:ln>
        </p:spPr>
      </p:cxnSp>
      <p:cxnSp>
        <p:nvCxnSpPr>
          <p:cNvPr id="54" name="Straight Arrow Connector 26"/>
          <p:cNvCxnSpPr>
            <a:cxnSpLocks noChangeShapeType="1"/>
          </p:cNvCxnSpPr>
          <p:nvPr/>
        </p:nvCxnSpPr>
        <p:spPr bwMode="auto">
          <a:xfrm rot="5400000">
            <a:off x="3148218" y="3868304"/>
            <a:ext cx="1753054" cy="2022"/>
          </a:xfrm>
          <a:prstGeom prst="straightConnector1">
            <a:avLst/>
          </a:prstGeom>
          <a:noFill/>
          <a:ln w="50800" algn="ctr">
            <a:solidFill>
              <a:srgbClr val="17375E"/>
            </a:solidFill>
            <a:round/>
            <a:headEnd/>
            <a:tailEnd type="arrow" w="med" len="sm"/>
          </a:ln>
        </p:spPr>
      </p:cxnSp>
      <p:cxnSp>
        <p:nvCxnSpPr>
          <p:cNvPr id="55" name="Straight Arrow Connector 27"/>
          <p:cNvCxnSpPr>
            <a:cxnSpLocks noChangeShapeType="1"/>
          </p:cNvCxnSpPr>
          <p:nvPr/>
        </p:nvCxnSpPr>
        <p:spPr bwMode="auto">
          <a:xfrm rot="5400000" flipH="1" flipV="1">
            <a:off x="3160717" y="3713930"/>
            <a:ext cx="1724010" cy="2022"/>
          </a:xfrm>
          <a:prstGeom prst="straightConnector1">
            <a:avLst/>
          </a:prstGeom>
          <a:noFill/>
          <a:ln w="50800" algn="ctr">
            <a:solidFill>
              <a:srgbClr val="17375E"/>
            </a:solidFill>
            <a:round/>
            <a:headEnd/>
            <a:tailEnd type="arrow" w="med" len="sm"/>
          </a:ln>
        </p:spPr>
      </p:cxnSp>
      <p:cxnSp>
        <p:nvCxnSpPr>
          <p:cNvPr id="56" name="Shape 28"/>
          <p:cNvCxnSpPr>
            <a:cxnSpLocks noChangeShapeType="1"/>
          </p:cNvCxnSpPr>
          <p:nvPr/>
        </p:nvCxnSpPr>
        <p:spPr bwMode="auto">
          <a:xfrm flipH="1" flipV="1">
            <a:off x="2573000" y="3502106"/>
            <a:ext cx="232459" cy="286298"/>
          </a:xfrm>
          <a:prstGeom prst="curvedConnector4">
            <a:avLst>
              <a:gd name="adj1" fmla="val -96171"/>
              <a:gd name="adj2" fmla="val 164347"/>
            </a:avLst>
          </a:prstGeom>
          <a:noFill/>
          <a:ln w="38100" algn="ctr">
            <a:solidFill>
              <a:srgbClr val="17375E"/>
            </a:solidFill>
            <a:round/>
            <a:headEnd/>
            <a:tailEnd type="triangle" w="med" len="med"/>
          </a:ln>
        </p:spPr>
      </p:cxnSp>
      <p:cxnSp>
        <p:nvCxnSpPr>
          <p:cNvPr id="57" name="Shape 29"/>
          <p:cNvCxnSpPr>
            <a:cxnSpLocks noChangeShapeType="1"/>
          </p:cNvCxnSpPr>
          <p:nvPr/>
        </p:nvCxnSpPr>
        <p:spPr bwMode="auto">
          <a:xfrm flipH="1" flipV="1">
            <a:off x="4469055" y="2298826"/>
            <a:ext cx="232459" cy="286298"/>
          </a:xfrm>
          <a:prstGeom prst="curvedConnector4">
            <a:avLst>
              <a:gd name="adj1" fmla="val -96171"/>
              <a:gd name="adj2" fmla="val 164347"/>
            </a:avLst>
          </a:prstGeom>
          <a:noFill/>
          <a:ln w="38100" algn="ctr">
            <a:solidFill>
              <a:schemeClr val="accent3">
                <a:lumMod val="75000"/>
              </a:schemeClr>
            </a:solidFill>
            <a:round/>
            <a:headEnd/>
            <a:tailEnd type="triangle" w="med" len="med"/>
          </a:ln>
        </p:spPr>
      </p:cxnSp>
      <p:cxnSp>
        <p:nvCxnSpPr>
          <p:cNvPr id="58" name="Shape 30"/>
          <p:cNvCxnSpPr>
            <a:cxnSpLocks noChangeShapeType="1"/>
          </p:cNvCxnSpPr>
          <p:nvPr/>
        </p:nvCxnSpPr>
        <p:spPr bwMode="auto">
          <a:xfrm rot="5400000" flipH="1" flipV="1">
            <a:off x="4454132" y="4902398"/>
            <a:ext cx="217836" cy="309272"/>
          </a:xfrm>
          <a:prstGeom prst="curvedConnector4">
            <a:avLst>
              <a:gd name="adj1" fmla="val -96171"/>
              <a:gd name="adj2" fmla="val 164347"/>
            </a:avLst>
          </a:prstGeom>
          <a:noFill/>
          <a:ln w="38100" algn="ctr">
            <a:solidFill>
              <a:srgbClr val="17375E"/>
            </a:solidFill>
            <a:round/>
            <a:headEnd/>
            <a:tailEnd type="triangle" w="med" len="med"/>
          </a:ln>
        </p:spPr>
      </p:cxnSp>
      <p:sp>
        <p:nvSpPr>
          <p:cNvPr id="59" name="TextBox 58"/>
          <p:cNvSpPr txBox="1"/>
          <p:nvPr/>
        </p:nvSpPr>
        <p:spPr>
          <a:xfrm>
            <a:off x="4942058" y="2132856"/>
            <a:ext cx="1303791" cy="523220"/>
          </a:xfrm>
          <a:prstGeom prst="rect">
            <a:avLst/>
          </a:prstGeom>
          <a:noFill/>
        </p:spPr>
        <p:txBody>
          <a:bodyPr>
            <a:spAutoFit/>
          </a:bodyPr>
          <a:lstStyle/>
          <a:p>
            <a:pPr fontAlgn="auto">
              <a:spcBef>
                <a:spcPts val="0"/>
              </a:spcBef>
              <a:spcAft>
                <a:spcPts val="0"/>
              </a:spcAft>
              <a:defRPr/>
            </a:pPr>
            <a:r>
              <a:rPr lang="en-GB" sz="1400" kern="0" dirty="0" smtClean="0">
                <a:solidFill>
                  <a:sysClr val="windowText" lastClr="000000"/>
                </a:solidFill>
                <a:latin typeface="+mj-lt"/>
                <a:cs typeface="Times New Roman" pitchFamily="18" charset="0"/>
              </a:rPr>
              <a:t>View manipulation</a:t>
            </a:r>
            <a:endParaRPr lang="en-US" sz="1400" kern="0" dirty="0">
              <a:solidFill>
                <a:sysClr val="windowText" lastClr="000000"/>
              </a:solidFill>
              <a:latin typeface="+mj-lt"/>
              <a:cs typeface="Times New Roman" pitchFamily="18" charset="0"/>
            </a:endParaRPr>
          </a:p>
        </p:txBody>
      </p:sp>
      <p:sp>
        <p:nvSpPr>
          <p:cNvPr id="60" name="TextBox 59"/>
          <p:cNvSpPr txBox="1"/>
          <p:nvPr/>
        </p:nvSpPr>
        <p:spPr>
          <a:xfrm>
            <a:off x="4094089" y="3769524"/>
            <a:ext cx="1125908" cy="523220"/>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Model visualization</a:t>
            </a:r>
            <a:endParaRPr lang="en-US" sz="1400" kern="0" dirty="0">
              <a:solidFill>
                <a:sysClr val="windowText" lastClr="000000"/>
              </a:solidFill>
              <a:latin typeface="+mj-lt"/>
              <a:cs typeface="Times New Roman" pitchFamily="18" charset="0"/>
            </a:endParaRPr>
          </a:p>
        </p:txBody>
      </p:sp>
      <p:sp>
        <p:nvSpPr>
          <p:cNvPr id="61" name="TextBox 60"/>
          <p:cNvSpPr txBox="1"/>
          <p:nvPr/>
        </p:nvSpPr>
        <p:spPr>
          <a:xfrm>
            <a:off x="3200940" y="3781511"/>
            <a:ext cx="830787" cy="523220"/>
          </a:xfrm>
          <a:prstGeom prst="rect">
            <a:avLst/>
          </a:prstGeom>
          <a:noFill/>
          <a:ln w="50800" algn="ctr">
            <a:noFill/>
            <a:round/>
            <a:headEnd/>
            <a:tailEnd type="arrow" w="med" len="sm"/>
          </a:ln>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Model building</a:t>
            </a:r>
            <a:endParaRPr lang="en-US" sz="1400" kern="0" dirty="0">
              <a:solidFill>
                <a:sysClr val="windowText" lastClr="000000"/>
              </a:solidFill>
              <a:latin typeface="+mj-lt"/>
              <a:cs typeface="Times New Roman" pitchFamily="18" charset="0"/>
            </a:endParaRPr>
          </a:p>
        </p:txBody>
      </p:sp>
      <p:sp>
        <p:nvSpPr>
          <p:cNvPr id="62" name="TextBox 61"/>
          <p:cNvSpPr txBox="1"/>
          <p:nvPr/>
        </p:nvSpPr>
        <p:spPr>
          <a:xfrm>
            <a:off x="2516401" y="3031166"/>
            <a:ext cx="1497844" cy="307777"/>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Transformation</a:t>
            </a:r>
            <a:endParaRPr lang="en-US" sz="1400" kern="0" dirty="0">
              <a:solidFill>
                <a:sysClr val="windowText" lastClr="000000"/>
              </a:solidFill>
              <a:latin typeface="+mj-lt"/>
              <a:cs typeface="Times New Roman" pitchFamily="18" charset="0"/>
            </a:endParaRPr>
          </a:p>
        </p:txBody>
      </p:sp>
      <p:sp>
        <p:nvSpPr>
          <p:cNvPr id="63" name="TextBox 62"/>
          <p:cNvSpPr txBox="1"/>
          <p:nvPr/>
        </p:nvSpPr>
        <p:spPr>
          <a:xfrm>
            <a:off x="1978714" y="2740719"/>
            <a:ext cx="1125910" cy="307777"/>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Mapping</a:t>
            </a:r>
            <a:endParaRPr lang="en-US" sz="1400" kern="0" dirty="0">
              <a:solidFill>
                <a:sysClr val="windowText" lastClr="000000"/>
              </a:solidFill>
              <a:latin typeface="+mj-lt"/>
              <a:cs typeface="Times New Roman" pitchFamily="18" charset="0"/>
            </a:endParaRPr>
          </a:p>
        </p:txBody>
      </p:sp>
      <p:sp>
        <p:nvSpPr>
          <p:cNvPr id="64" name="TextBox 63"/>
          <p:cNvSpPr txBox="1"/>
          <p:nvPr/>
        </p:nvSpPr>
        <p:spPr>
          <a:xfrm>
            <a:off x="4883439" y="4948116"/>
            <a:ext cx="1125908" cy="523220"/>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Parameter refinement</a:t>
            </a:r>
            <a:endParaRPr lang="en-US" sz="1400" kern="0" dirty="0">
              <a:solidFill>
                <a:sysClr val="windowText" lastClr="000000"/>
              </a:solidFill>
              <a:latin typeface="+mj-lt"/>
              <a:cs typeface="Times New Roman" pitchFamily="18" charset="0"/>
            </a:endParaRPr>
          </a:p>
        </p:txBody>
      </p:sp>
      <p:cxnSp>
        <p:nvCxnSpPr>
          <p:cNvPr id="65" name="Shape 37"/>
          <p:cNvCxnSpPr>
            <a:cxnSpLocks noChangeShapeType="1"/>
          </p:cNvCxnSpPr>
          <p:nvPr/>
        </p:nvCxnSpPr>
        <p:spPr bwMode="auto">
          <a:xfrm rot="5400000" flipH="1">
            <a:off x="3401337" y="1396155"/>
            <a:ext cx="269701" cy="4946318"/>
          </a:xfrm>
          <a:prstGeom prst="bentConnector4">
            <a:avLst>
              <a:gd name="adj1" fmla="val -679333"/>
              <a:gd name="adj2" fmla="val 100097"/>
            </a:avLst>
          </a:prstGeom>
          <a:noFill/>
          <a:ln w="50800" algn="ctr">
            <a:solidFill>
              <a:srgbClr val="17375E"/>
            </a:solidFill>
            <a:round/>
            <a:headEnd/>
            <a:tailEnd type="arrow" w="med" len="sm"/>
          </a:ln>
        </p:spPr>
      </p:cxnSp>
      <p:sp>
        <p:nvSpPr>
          <p:cNvPr id="66" name="TextBox 65"/>
          <p:cNvSpPr txBox="1"/>
          <p:nvPr/>
        </p:nvSpPr>
        <p:spPr>
          <a:xfrm>
            <a:off x="1861474" y="5829831"/>
            <a:ext cx="4265113" cy="523220"/>
          </a:xfrm>
          <a:prstGeom prst="rect">
            <a:avLst/>
          </a:prstGeom>
          <a:noFill/>
        </p:spPr>
        <p:txBody>
          <a:bodyPr>
            <a:spAutoFit/>
          </a:bodyPr>
          <a:lstStyle/>
          <a:p>
            <a:pPr algn="ctr" fontAlgn="auto">
              <a:spcBef>
                <a:spcPts val="0"/>
              </a:spcBef>
              <a:spcAft>
                <a:spcPts val="0"/>
              </a:spcAft>
              <a:defRPr/>
            </a:pPr>
            <a:r>
              <a:rPr lang="en-GB" sz="2800" kern="0" dirty="0">
                <a:solidFill>
                  <a:schemeClr val="tx2">
                    <a:lumMod val="75000"/>
                  </a:schemeClr>
                </a:solidFill>
                <a:latin typeface="+mj-lt"/>
                <a:cs typeface="Times New Roman" pitchFamily="18" charset="0"/>
              </a:rPr>
              <a:t>Feedback loop</a:t>
            </a:r>
            <a:endParaRPr lang="en-US" sz="2800" kern="0" dirty="0">
              <a:solidFill>
                <a:schemeClr val="tx2">
                  <a:lumMod val="75000"/>
                </a:schemeClr>
              </a:solidFill>
              <a:latin typeface="+mj-lt"/>
              <a:cs typeface="Times New Roman" pitchFamily="18" charset="0"/>
            </a:endParaRPr>
          </a:p>
        </p:txBody>
      </p:sp>
      <p:sp>
        <p:nvSpPr>
          <p:cNvPr id="67" name="TextBox 66"/>
          <p:cNvSpPr txBox="1"/>
          <p:nvPr/>
        </p:nvSpPr>
        <p:spPr>
          <a:xfrm>
            <a:off x="2217237" y="5406608"/>
            <a:ext cx="3553587" cy="400110"/>
          </a:xfrm>
          <a:prstGeom prst="rect">
            <a:avLst/>
          </a:prstGeom>
          <a:noFill/>
        </p:spPr>
        <p:txBody>
          <a:bodyPr>
            <a:spAutoFit/>
          </a:bodyPr>
          <a:lstStyle/>
          <a:p>
            <a:pPr algn="ctr" fontAlgn="auto">
              <a:spcBef>
                <a:spcPts val="0"/>
              </a:spcBef>
              <a:spcAft>
                <a:spcPts val="0"/>
              </a:spcAft>
              <a:defRPr/>
            </a:pPr>
            <a:r>
              <a:rPr lang="en-GB" sz="2000" kern="0" dirty="0">
                <a:solidFill>
                  <a:sysClr val="windowText" lastClr="000000"/>
                </a:solidFill>
                <a:latin typeface="+mj-lt"/>
                <a:cs typeface="Times New Roman" pitchFamily="18" charset="0"/>
              </a:rPr>
              <a:t>Information mining</a:t>
            </a:r>
            <a:endParaRPr lang="en-US" sz="2000" kern="0" dirty="0">
              <a:solidFill>
                <a:sysClr val="windowText" lastClr="000000"/>
              </a:solidFill>
              <a:latin typeface="+mj-lt"/>
              <a:cs typeface="Times New Roman" pitchFamily="18" charset="0"/>
            </a:endParaRPr>
          </a:p>
        </p:txBody>
      </p:sp>
      <p:sp>
        <p:nvSpPr>
          <p:cNvPr id="2" name="Title 1"/>
          <p:cNvSpPr>
            <a:spLocks noGrp="1"/>
          </p:cNvSpPr>
          <p:nvPr>
            <p:ph type="title"/>
          </p:nvPr>
        </p:nvSpPr>
        <p:spPr/>
        <p:txBody>
          <a:bodyPr/>
          <a:lstStyle/>
          <a:p>
            <a:r>
              <a:rPr lang="en-US" dirty="0" smtClean="0"/>
              <a:t> 3 Ways of Visual Analytics</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29</a:t>
            </a:fld>
            <a:endParaRPr lang="en-US" dirty="0"/>
          </a:p>
        </p:txBody>
      </p:sp>
      <p:sp>
        <p:nvSpPr>
          <p:cNvPr id="31" name="Rectangle 30"/>
          <p:cNvSpPr/>
          <p:nvPr/>
        </p:nvSpPr>
        <p:spPr>
          <a:xfrm>
            <a:off x="6660232" y="3061409"/>
            <a:ext cx="1008112" cy="1015663"/>
          </a:xfrm>
          <a:prstGeom prst="rect">
            <a:avLst/>
          </a:prstGeom>
        </p:spPr>
        <p:txBody>
          <a:bodyPr wrap="square">
            <a:spAutoFit/>
          </a:bodyPr>
          <a:lstStyle/>
          <a:p>
            <a:r>
              <a:rPr lang="en-US" sz="6000" dirty="0" smtClean="0">
                <a:solidFill>
                  <a:schemeClr val="accent1">
                    <a:lumMod val="75000"/>
                  </a:schemeClr>
                </a:solidFill>
                <a:sym typeface="Webdings" panose="05030102010509060703" pitchFamily="18" charset="2"/>
              </a:rPr>
              <a:t></a:t>
            </a:r>
            <a:endParaRPr lang="en-US" sz="6000" dirty="0">
              <a:solidFill>
                <a:schemeClr val="accent1">
                  <a:lumMod val="75000"/>
                </a:schemeClr>
              </a:solidFill>
            </a:endParaRPr>
          </a:p>
        </p:txBody>
      </p:sp>
      <p:sp>
        <p:nvSpPr>
          <p:cNvPr id="39" name="Rounded Rectangle 38"/>
          <p:cNvSpPr/>
          <p:nvPr/>
        </p:nvSpPr>
        <p:spPr>
          <a:xfrm>
            <a:off x="3200940" y="2268224"/>
            <a:ext cx="1547066" cy="69396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5732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Interaction activities</a:t>
            </a:r>
            <a:endParaRPr lang="en-US" dirty="0"/>
          </a:p>
        </p:txBody>
      </p:sp>
      <p:sp>
        <p:nvSpPr>
          <p:cNvPr id="5" name="Slide Number Placeholder 4"/>
          <p:cNvSpPr>
            <a:spLocks noGrp="1"/>
          </p:cNvSpPr>
          <p:nvPr>
            <p:ph type="sldNum" sz="quarter" idx="12"/>
          </p:nvPr>
        </p:nvSpPr>
        <p:spPr/>
        <p:txBody>
          <a:bodyPr/>
          <a:lstStyle/>
          <a:p>
            <a:fld id="{30742C3F-4840-460C-ADF2-7005A7FA8881}" type="slidenum">
              <a:rPr lang="en-US" smtClean="0"/>
              <a:pPr/>
              <a:t>3</a:t>
            </a:fld>
            <a:endParaRPr lang="en-US" dirty="0"/>
          </a:p>
        </p:txBody>
      </p:sp>
      <p:sp>
        <p:nvSpPr>
          <p:cNvPr id="9" name="Footer Placeholder 3"/>
          <p:cNvSpPr>
            <a:spLocks noGrp="1"/>
          </p:cNvSpPr>
          <p:nvPr>
            <p:ph type="ftr" sz="quarter" idx="4294967295"/>
          </p:nvPr>
        </p:nvSpPr>
        <p:spPr>
          <a:xfrm>
            <a:off x="467544" y="6356352"/>
            <a:ext cx="7848872" cy="365125"/>
          </a:xfrm>
          <a:prstGeom prst="rect">
            <a:avLst/>
          </a:prstGeom>
        </p:spPr>
        <p:txBody>
          <a:bodyPr/>
          <a:lstStyle/>
          <a:p>
            <a:pPr lvl="0" algn="ctr"/>
            <a:r>
              <a:rPr lang="en-US" sz="1200" dirty="0" smtClean="0">
                <a:solidFill>
                  <a:prstClr val="black">
                    <a:tint val="75000"/>
                  </a:prstClr>
                </a:solidFill>
              </a:rPr>
              <a:t>Vis Tutorial: Opening the Black Box of Interaction in Visualization – H.-J. Schulz, T. v. </a:t>
            </a:r>
            <a:r>
              <a:rPr lang="en-US" sz="1200" dirty="0" err="1" smtClean="0">
                <a:solidFill>
                  <a:prstClr val="black">
                    <a:tint val="75000"/>
                  </a:prstClr>
                </a:solidFill>
              </a:rPr>
              <a:t>Landesberger</a:t>
            </a:r>
            <a:r>
              <a:rPr lang="en-US" sz="1200" dirty="0" smtClean="0">
                <a:solidFill>
                  <a:prstClr val="black">
                    <a:tint val="75000"/>
                  </a:prstClr>
                </a:solidFill>
              </a:rPr>
              <a:t>, D. </a:t>
            </a:r>
            <a:r>
              <a:rPr lang="en-US" sz="1200" dirty="0" err="1" smtClean="0">
                <a:solidFill>
                  <a:prstClr val="black">
                    <a:tint val="75000"/>
                  </a:prstClr>
                </a:solidFill>
              </a:rPr>
              <a:t>Baur</a:t>
            </a:r>
            <a:endParaRPr lang="en-US" sz="1200" dirty="0" smtClean="0">
              <a:solidFill>
                <a:prstClr val="black">
                  <a:tint val="75000"/>
                </a:prstClr>
              </a:solidFill>
            </a:endParaRPr>
          </a:p>
        </p:txBody>
      </p:sp>
      <p:sp>
        <p:nvSpPr>
          <p:cNvPr id="8" name="TextBox 7"/>
          <p:cNvSpPr txBox="1"/>
          <p:nvPr/>
        </p:nvSpPr>
        <p:spPr>
          <a:xfrm>
            <a:off x="7144444" y="2213849"/>
            <a:ext cx="2324100" cy="2554545"/>
          </a:xfrm>
          <a:prstGeom prst="rect">
            <a:avLst/>
          </a:prstGeom>
          <a:noFill/>
        </p:spPr>
        <p:txBody>
          <a:bodyPr wrap="square" rtlCol="0">
            <a:spAutoFit/>
          </a:bodyPr>
          <a:lstStyle/>
          <a:p>
            <a:r>
              <a:rPr lang="en-US" sz="16000" dirty="0" smtClean="0">
                <a:sym typeface="Wingdings"/>
              </a:rPr>
              <a:t></a:t>
            </a:r>
            <a:endParaRPr lang="en-US" sz="16000" dirty="0"/>
          </a:p>
        </p:txBody>
      </p:sp>
      <p:sp>
        <p:nvSpPr>
          <p:cNvPr id="10" name="TextBox 9"/>
          <p:cNvSpPr txBox="1"/>
          <p:nvPr/>
        </p:nvSpPr>
        <p:spPr>
          <a:xfrm>
            <a:off x="-612576" y="1963560"/>
            <a:ext cx="640080" cy="2554545"/>
          </a:xfrm>
          <a:prstGeom prst="rect">
            <a:avLst/>
          </a:prstGeom>
          <a:noFill/>
        </p:spPr>
        <p:txBody>
          <a:bodyPr wrap="square" rtlCol="0">
            <a:spAutoFit/>
          </a:bodyPr>
          <a:lstStyle/>
          <a:p>
            <a:r>
              <a:rPr lang="en-US" sz="16000" dirty="0">
                <a:sym typeface="Webdings" panose="05030102010509060703" pitchFamily="18" charset="2"/>
              </a:rPr>
              <a:t></a:t>
            </a:r>
            <a:endParaRPr lang="en-US" sz="16000" dirty="0"/>
          </a:p>
        </p:txBody>
      </p:sp>
      <p:cxnSp>
        <p:nvCxnSpPr>
          <p:cNvPr id="6" name="Straight Arrow Connector 5"/>
          <p:cNvCxnSpPr/>
          <p:nvPr/>
        </p:nvCxnSpPr>
        <p:spPr>
          <a:xfrm>
            <a:off x="1043608" y="2998862"/>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71600" y="3646934"/>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868144" y="3654009"/>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5008" y="4941168"/>
            <a:ext cx="2520280" cy="923330"/>
          </a:xfrm>
          <a:prstGeom prst="rect">
            <a:avLst/>
          </a:prstGeom>
          <a:noFill/>
        </p:spPr>
        <p:txBody>
          <a:bodyPr wrap="square" rtlCol="0">
            <a:spAutoFit/>
          </a:bodyPr>
          <a:lstStyle/>
          <a:p>
            <a:r>
              <a:rPr lang="en-US" b="1" dirty="0" smtClean="0"/>
              <a:t>Activities: </a:t>
            </a:r>
            <a:r>
              <a:rPr lang="en-US" dirty="0" smtClean="0"/>
              <a:t>What the user does to trigger a change in the computer (</a:t>
            </a:r>
            <a:r>
              <a:rPr lang="en-US" i="1" dirty="0" smtClean="0"/>
              <a:t>Action</a:t>
            </a:r>
            <a:r>
              <a:rPr lang="en-US" dirty="0" smtClean="0"/>
              <a:t>)</a:t>
            </a:r>
            <a:endParaRPr lang="en-US" dirty="0"/>
          </a:p>
        </p:txBody>
      </p:sp>
      <p:sp>
        <p:nvSpPr>
          <p:cNvPr id="19" name="TextBox 18"/>
          <p:cNvSpPr txBox="1"/>
          <p:nvPr/>
        </p:nvSpPr>
        <p:spPr>
          <a:xfrm>
            <a:off x="2958899" y="4941168"/>
            <a:ext cx="3088757" cy="923330"/>
          </a:xfrm>
          <a:prstGeom prst="rect">
            <a:avLst/>
          </a:prstGeom>
          <a:noFill/>
        </p:spPr>
        <p:txBody>
          <a:bodyPr wrap="square" rtlCol="0">
            <a:spAutoFit/>
          </a:bodyPr>
          <a:lstStyle/>
          <a:p>
            <a:r>
              <a:rPr lang="en-US" b="1" dirty="0" smtClean="0"/>
              <a:t>Metaphor: </a:t>
            </a:r>
            <a:r>
              <a:rPr lang="en-US" dirty="0" smtClean="0"/>
              <a:t>What the user thinks the computer is doing and vice versa (</a:t>
            </a:r>
            <a:r>
              <a:rPr lang="en-US" i="1" dirty="0" smtClean="0"/>
              <a:t>Understanding</a:t>
            </a:r>
            <a:r>
              <a:rPr lang="en-US" dirty="0" smtClean="0"/>
              <a:t>)</a:t>
            </a:r>
            <a:endParaRPr lang="en-US" dirty="0"/>
          </a:p>
        </p:txBody>
      </p:sp>
      <p:sp>
        <p:nvSpPr>
          <p:cNvPr id="20" name="TextBox 19"/>
          <p:cNvSpPr txBox="1"/>
          <p:nvPr/>
        </p:nvSpPr>
        <p:spPr>
          <a:xfrm>
            <a:off x="6300426" y="4941168"/>
            <a:ext cx="2843574" cy="923330"/>
          </a:xfrm>
          <a:prstGeom prst="rect">
            <a:avLst/>
          </a:prstGeom>
          <a:noFill/>
        </p:spPr>
        <p:txBody>
          <a:bodyPr wrap="square" rtlCol="0">
            <a:spAutoFit/>
          </a:bodyPr>
          <a:lstStyle/>
          <a:p>
            <a:r>
              <a:rPr lang="en-US" b="1" dirty="0" smtClean="0"/>
              <a:t>Architecture: </a:t>
            </a:r>
            <a:r>
              <a:rPr lang="en-US" dirty="0" smtClean="0"/>
              <a:t>What the computer actually does</a:t>
            </a:r>
            <a:br>
              <a:rPr lang="en-US" dirty="0" smtClean="0"/>
            </a:br>
            <a:r>
              <a:rPr lang="en-US" dirty="0" smtClean="0"/>
              <a:t>(</a:t>
            </a:r>
            <a:r>
              <a:rPr lang="en-US" i="1" dirty="0" smtClean="0"/>
              <a:t>Reaction</a:t>
            </a:r>
            <a:r>
              <a:rPr lang="en-US" dirty="0" smtClean="0"/>
              <a:t>)</a:t>
            </a:r>
            <a:endParaRPr lang="en-US" dirty="0"/>
          </a:p>
        </p:txBody>
      </p:sp>
      <p:grpSp>
        <p:nvGrpSpPr>
          <p:cNvPr id="3" name="Group 28"/>
          <p:cNvGrpSpPr/>
          <p:nvPr/>
        </p:nvGrpSpPr>
        <p:grpSpPr>
          <a:xfrm>
            <a:off x="2520774" y="1747249"/>
            <a:ext cx="2105911" cy="1631216"/>
            <a:chOff x="3203999" y="1833141"/>
            <a:chExt cx="2105911" cy="1631216"/>
          </a:xfrm>
        </p:grpSpPr>
        <p:sp>
          <p:nvSpPr>
            <p:cNvPr id="16" name="Cloud Callout 15"/>
            <p:cNvSpPr/>
            <p:nvPr/>
          </p:nvSpPr>
          <p:spPr>
            <a:xfrm>
              <a:off x="3203999" y="1868850"/>
              <a:ext cx="2105911" cy="154791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656414 w 2103184"/>
                <a:gd name="connsiteY0" fmla="*/ 1740639 h 1547235"/>
                <a:gd name="connsiteX1" fmla="*/ 613435 w 2103184"/>
                <a:gd name="connsiteY1" fmla="*/ 1783618 h 1547235"/>
                <a:gd name="connsiteX2" fmla="*/ 570456 w 2103184"/>
                <a:gd name="connsiteY2" fmla="*/ 1740639 h 1547235"/>
                <a:gd name="connsiteX3" fmla="*/ 613435 w 2103184"/>
                <a:gd name="connsiteY3" fmla="*/ 1697660 h 1547235"/>
                <a:gd name="connsiteX4" fmla="*/ 656414 w 2103184"/>
                <a:gd name="connsiteY4" fmla="*/ 1740639 h 1547235"/>
                <a:gd name="connsiteX0" fmla="*/ 722774 w 2103184"/>
                <a:gd name="connsiteY0" fmla="*/ 1689037 h 1547235"/>
                <a:gd name="connsiteX1" fmla="*/ 636816 w 2103184"/>
                <a:gd name="connsiteY1" fmla="*/ 1774995 h 1547235"/>
                <a:gd name="connsiteX2" fmla="*/ 550858 w 2103184"/>
                <a:gd name="connsiteY2" fmla="*/ 1689037 h 1547235"/>
                <a:gd name="connsiteX3" fmla="*/ 636816 w 2103184"/>
                <a:gd name="connsiteY3" fmla="*/ 1603079 h 1547235"/>
                <a:gd name="connsiteX4" fmla="*/ 722774 w 2103184"/>
                <a:gd name="connsiteY4" fmla="*/ 1689037 h 1547235"/>
                <a:gd name="connsiteX0" fmla="*/ 824609 w 2103184"/>
                <a:gd name="connsiteY0" fmla="*/ 1559139 h 1547235"/>
                <a:gd name="connsiteX1" fmla="*/ 695673 w 2103184"/>
                <a:gd name="connsiteY1" fmla="*/ 1688075 h 1547235"/>
                <a:gd name="connsiteX2" fmla="*/ 566737 w 2103184"/>
                <a:gd name="connsiteY2" fmla="*/ 1559139 h 1547235"/>
                <a:gd name="connsiteX3" fmla="*/ 695673 w 2103184"/>
                <a:gd name="connsiteY3" fmla="*/ 1430203 h 1547235"/>
                <a:gd name="connsiteX4" fmla="*/ 824609 w 2103184"/>
                <a:gd name="connsiteY4" fmla="*/ 1559139 h 1547235"/>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568490 w 2105911"/>
                <a:gd name="connsiteY2" fmla="*/ 1554089 h 1778568"/>
                <a:gd name="connsiteX3" fmla="*/ 697426 w 2105911"/>
                <a:gd name="connsiteY3"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638569 w 2105911"/>
                <a:gd name="connsiteY3" fmla="*/ 1598029 h 1779762"/>
                <a:gd name="connsiteX4" fmla="*/ 724527 w 2105911"/>
                <a:gd name="connsiteY4"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724527 w 2105911"/>
                <a:gd name="connsiteY3"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724527 w 2105911"/>
                <a:gd name="connsiteY3"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552611 w 2105911"/>
                <a:gd name="connsiteY1" fmla="*/ 1683987 h 1778568"/>
                <a:gd name="connsiteX2" fmla="*/ 724527 w 2105911"/>
                <a:gd name="connsiteY2"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697426 w 2105911"/>
                <a:gd name="connsiteY0" fmla="*/ 1425153 h 2324863"/>
                <a:gd name="connsiteX1" fmla="*/ 899649 w 2105911"/>
                <a:gd name="connsiteY1" fmla="*/ 2324863 h 2324863"/>
                <a:gd name="connsiteX2" fmla="*/ 697426 w 2105911"/>
                <a:gd name="connsiteY2"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7465"/>
                <a:gd name="connsiteX1" fmla="*/ 5659 w 43256"/>
                <a:gd name="connsiteY1" fmla="*/ 6766 h 67465"/>
                <a:gd name="connsiteX2" fmla="*/ 14041 w 43256"/>
                <a:gd name="connsiteY2" fmla="*/ 5061 h 67465"/>
                <a:gd name="connsiteX3" fmla="*/ 22492 w 43256"/>
                <a:gd name="connsiteY3" fmla="*/ 3291 h 67465"/>
                <a:gd name="connsiteX4" fmla="*/ 25785 w 43256"/>
                <a:gd name="connsiteY4" fmla="*/ 59 h 67465"/>
                <a:gd name="connsiteX5" fmla="*/ 29869 w 43256"/>
                <a:gd name="connsiteY5" fmla="*/ 2340 h 67465"/>
                <a:gd name="connsiteX6" fmla="*/ 35499 w 43256"/>
                <a:gd name="connsiteY6" fmla="*/ 549 h 67465"/>
                <a:gd name="connsiteX7" fmla="*/ 38354 w 43256"/>
                <a:gd name="connsiteY7" fmla="*/ 5435 h 67465"/>
                <a:gd name="connsiteX8" fmla="*/ 42018 w 43256"/>
                <a:gd name="connsiteY8" fmla="*/ 10177 h 67465"/>
                <a:gd name="connsiteX9" fmla="*/ 41854 w 43256"/>
                <a:gd name="connsiteY9" fmla="*/ 15319 h 67465"/>
                <a:gd name="connsiteX10" fmla="*/ 43052 w 43256"/>
                <a:gd name="connsiteY10" fmla="*/ 23181 h 67465"/>
                <a:gd name="connsiteX11" fmla="*/ 37440 w 43256"/>
                <a:gd name="connsiteY11" fmla="*/ 30063 h 67465"/>
                <a:gd name="connsiteX12" fmla="*/ 35431 w 43256"/>
                <a:gd name="connsiteY12" fmla="*/ 35960 h 67465"/>
                <a:gd name="connsiteX13" fmla="*/ 28591 w 43256"/>
                <a:gd name="connsiteY13" fmla="*/ 36674 h 67465"/>
                <a:gd name="connsiteX14" fmla="*/ 23703 w 43256"/>
                <a:gd name="connsiteY14" fmla="*/ 42965 h 67465"/>
                <a:gd name="connsiteX15" fmla="*/ 16516 w 43256"/>
                <a:gd name="connsiteY15" fmla="*/ 39125 h 67465"/>
                <a:gd name="connsiteX16" fmla="*/ 5840 w 43256"/>
                <a:gd name="connsiteY16" fmla="*/ 35331 h 67465"/>
                <a:gd name="connsiteX17" fmla="*/ 1146 w 43256"/>
                <a:gd name="connsiteY17" fmla="*/ 31109 h 67465"/>
                <a:gd name="connsiteX18" fmla="*/ 2149 w 43256"/>
                <a:gd name="connsiteY18" fmla="*/ 25410 h 67465"/>
                <a:gd name="connsiteX19" fmla="*/ 31 w 43256"/>
                <a:gd name="connsiteY19" fmla="*/ 19563 h 67465"/>
                <a:gd name="connsiteX20" fmla="*/ 3899 w 43256"/>
                <a:gd name="connsiteY20" fmla="*/ 14366 h 67465"/>
                <a:gd name="connsiteX21" fmla="*/ 3936 w 43256"/>
                <a:gd name="connsiteY21" fmla="*/ 14229 h 67465"/>
                <a:gd name="connsiteX0" fmla="*/ 572209 w 2105911"/>
                <a:gd name="connsiteY0" fmla="*/ 1735589 h 2416303"/>
                <a:gd name="connsiteX1" fmla="*/ 615188 w 2105911"/>
                <a:gd name="connsiteY1" fmla="*/ 1778568 h 2416303"/>
                <a:gd name="connsiteX2" fmla="*/ 572209 w 2105911"/>
                <a:gd name="connsiteY2" fmla="*/ 1735589 h 2416303"/>
                <a:gd name="connsiteX0" fmla="*/ 724527 w 2105911"/>
                <a:gd name="connsiteY0" fmla="*/ 1683987 h 2416303"/>
                <a:gd name="connsiteX1" fmla="*/ 552611 w 2105911"/>
                <a:gd name="connsiteY1" fmla="*/ 1683987 h 2416303"/>
                <a:gd name="connsiteX2" fmla="*/ 724527 w 2105911"/>
                <a:gd name="connsiteY2" fmla="*/ 1683987 h 2416303"/>
                <a:gd name="connsiteX0" fmla="*/ 899649 w 2105911"/>
                <a:gd name="connsiteY0" fmla="*/ 2324863 h 2416303"/>
                <a:gd name="connsiteX1" fmla="*/ 697426 w 2105911"/>
                <a:gd name="connsiteY1" fmla="*/ 1425153 h 2416303"/>
                <a:gd name="connsiteX2" fmla="*/ 991089 w 2105911"/>
                <a:gd name="connsiteY2" fmla="*/ 2416303 h 2416303"/>
                <a:gd name="connsiteX0" fmla="*/ 4729 w 43256"/>
                <a:gd name="connsiteY0" fmla="*/ 26036 h 67465"/>
                <a:gd name="connsiteX1" fmla="*/ 2196 w 43256"/>
                <a:gd name="connsiteY1" fmla="*/ 25239 h 67465"/>
                <a:gd name="connsiteX2" fmla="*/ 6964 w 43256"/>
                <a:gd name="connsiteY2" fmla="*/ 34758 h 67465"/>
                <a:gd name="connsiteX3" fmla="*/ 5856 w 43256"/>
                <a:gd name="connsiteY3" fmla="*/ 35139 h 67465"/>
                <a:gd name="connsiteX4" fmla="*/ 16514 w 43256"/>
                <a:gd name="connsiteY4" fmla="*/ 38949 h 67465"/>
                <a:gd name="connsiteX5" fmla="*/ 15846 w 43256"/>
                <a:gd name="connsiteY5" fmla="*/ 37209 h 67465"/>
                <a:gd name="connsiteX6" fmla="*/ 28863 w 43256"/>
                <a:gd name="connsiteY6" fmla="*/ 34610 h 67465"/>
                <a:gd name="connsiteX7" fmla="*/ 28596 w 43256"/>
                <a:gd name="connsiteY7" fmla="*/ 36519 h 67465"/>
                <a:gd name="connsiteX8" fmla="*/ 34165 w 43256"/>
                <a:gd name="connsiteY8" fmla="*/ 22813 h 67465"/>
                <a:gd name="connsiteX9" fmla="*/ 37416 w 43256"/>
                <a:gd name="connsiteY9" fmla="*/ 29949 h 67465"/>
                <a:gd name="connsiteX10" fmla="*/ 41834 w 43256"/>
                <a:gd name="connsiteY10" fmla="*/ 15213 h 67465"/>
                <a:gd name="connsiteX11" fmla="*/ 40386 w 43256"/>
                <a:gd name="connsiteY11" fmla="*/ 17889 h 67465"/>
                <a:gd name="connsiteX12" fmla="*/ 38360 w 43256"/>
                <a:gd name="connsiteY12" fmla="*/ 5285 h 67465"/>
                <a:gd name="connsiteX13" fmla="*/ 38436 w 43256"/>
                <a:gd name="connsiteY13" fmla="*/ 6549 h 67465"/>
                <a:gd name="connsiteX14" fmla="*/ 29114 w 43256"/>
                <a:gd name="connsiteY14" fmla="*/ 3811 h 67465"/>
                <a:gd name="connsiteX15" fmla="*/ 29856 w 43256"/>
                <a:gd name="connsiteY15" fmla="*/ 2199 h 67465"/>
                <a:gd name="connsiteX16" fmla="*/ 22177 w 43256"/>
                <a:gd name="connsiteY16" fmla="*/ 4579 h 67465"/>
                <a:gd name="connsiteX17" fmla="*/ 22536 w 43256"/>
                <a:gd name="connsiteY17" fmla="*/ 3189 h 67465"/>
                <a:gd name="connsiteX18" fmla="*/ 14036 w 43256"/>
                <a:gd name="connsiteY18" fmla="*/ 5051 h 67465"/>
                <a:gd name="connsiteX19" fmla="*/ 15336 w 43256"/>
                <a:gd name="connsiteY19" fmla="*/ 6399 h 67465"/>
                <a:gd name="connsiteX20" fmla="*/ 4163 w 43256"/>
                <a:gd name="connsiteY20" fmla="*/ 15648 h 67465"/>
                <a:gd name="connsiteX21" fmla="*/ 3936 w 43256"/>
                <a:gd name="connsiteY21" fmla="*/ 14229 h 67465"/>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2" fmla="*/ 1131766 w 2105911"/>
                <a:gd name="connsiteY2" fmla="*/ 2231665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2" fmla="*/ 1013949 w 2105911"/>
                <a:gd name="connsiteY2" fmla="*/ 2034717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1013949 w 2105911"/>
                <a:gd name="connsiteY0" fmla="*/ 2034717 h 2126157"/>
                <a:gd name="connsiteX1" fmla="*/ 697426 w 2105911"/>
                <a:gd name="connsiteY1" fmla="*/ 1425153 h 2126157"/>
                <a:gd name="connsiteX2" fmla="*/ 1105389 w 2105911"/>
                <a:gd name="connsiteY2"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2" fmla="*/ 327528 w 2105911"/>
                <a:gd name="connsiteY2" fmla="*/ 1924896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615188 w 2105911"/>
                <a:gd name="connsiteY1" fmla="*/ 1778568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878957 w 2105911"/>
                <a:gd name="connsiteY1" fmla="*/ 1989583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2" fmla="*/ 970397 w 2105911"/>
                <a:gd name="connsiteY2" fmla="*/ 2081023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2" fmla="*/ 460034 w 2105911"/>
                <a:gd name="connsiteY2" fmla="*/ 1521868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460034 w 2105911"/>
                <a:gd name="connsiteY1" fmla="*/ 1521868 h 2217597"/>
                <a:gd name="connsiteX2" fmla="*/ 1196829 w 2105911"/>
                <a:gd name="connsiteY2"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87712 w 2105911"/>
                <a:gd name="connsiteY1" fmla="*/ 1674451 h 2217597"/>
                <a:gd name="connsiteX2" fmla="*/ 202932 w 2105911"/>
                <a:gd name="connsiteY2"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183335 w 2105911"/>
                <a:gd name="connsiteY0" fmla="*/ 16048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43750 w 2105911"/>
                <a:gd name="connsiteY1" fmla="*/ 1700828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97566 w 2105911"/>
                <a:gd name="connsiteY1" fmla="*/ 1735997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79981 w 2105911"/>
                <a:gd name="connsiteY1" fmla="*/ 1744789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2" fmla="*/ 743750 w 2105911"/>
                <a:gd name="connsiteY2" fmla="*/ 1700828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18435 w 2105911"/>
                <a:gd name="connsiteY1" fmla="*/ 1815128 h 2217597"/>
                <a:gd name="connsiteX2" fmla="*/ 320749 w 2105911"/>
                <a:gd name="connsiteY2"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804326 w 2105911"/>
                <a:gd name="connsiteY1" fmla="*/ 1818237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287705 w 2105911"/>
                <a:gd name="connsiteY0" fmla="*/ 1264511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27911 w 2105911"/>
                <a:gd name="connsiteY1" fmla="*/ 1341087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464180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297126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105911" h="1547916">
                  <a:moveTo>
                    <a:pt x="787712" y="1401889"/>
                  </a:moveTo>
                  <a:lnTo>
                    <a:pt x="795534" y="1369829"/>
                  </a:lnTo>
                </a:path>
                <a:path w="2105911" h="1547916">
                  <a:moveTo>
                    <a:pt x="1405467" y="1323502"/>
                  </a:moveTo>
                  <a:cubicBezTo>
                    <a:pt x="1556557" y="1235579"/>
                    <a:pt x="1232859" y="1244372"/>
                    <a:pt x="1392741" y="1297126"/>
                  </a:cubicBezTo>
                </a:path>
                <a:path w="2105911" h="1547916">
                  <a:moveTo>
                    <a:pt x="287705" y="1264511"/>
                  </a:moveTo>
                  <a:lnTo>
                    <a:pt x="291221" y="1294405"/>
                  </a:lnTo>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554" y="34915"/>
                    <a:pt x="28416" y="35537"/>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7"/>
            <p:cNvGrpSpPr/>
            <p:nvPr/>
          </p:nvGrpSpPr>
          <p:grpSpPr>
            <a:xfrm>
              <a:off x="3540905" y="1833141"/>
              <a:ext cx="1161455" cy="1631216"/>
              <a:chOff x="2800678" y="1325076"/>
              <a:chExt cx="1161455" cy="1631216"/>
            </a:xfrm>
          </p:grpSpPr>
          <p:pic>
            <p:nvPicPr>
              <p:cNvPr id="1026" name="Picture 2" descr="http://jbcomputerrepairs.com/sites/default/files/computers-gears.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71623" y="1755564"/>
                <a:ext cx="374899" cy="4037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800678" y="1325076"/>
                <a:ext cx="1161455" cy="1631216"/>
              </a:xfrm>
              <a:prstGeom prst="rect">
                <a:avLst/>
              </a:prstGeom>
              <a:noFill/>
            </p:spPr>
            <p:txBody>
              <a:bodyPr wrap="square" rtlCol="0">
                <a:spAutoFit/>
              </a:bodyPr>
              <a:lstStyle/>
              <a:p>
                <a:r>
                  <a:rPr lang="en-US" sz="10000" dirty="0" smtClean="0">
                    <a:sym typeface="Wingdings"/>
                  </a:rPr>
                  <a:t></a:t>
                </a:r>
                <a:endParaRPr lang="en-US" sz="10000" dirty="0"/>
              </a:p>
            </p:txBody>
          </p:sp>
        </p:grpSp>
      </p:grpSp>
      <p:cxnSp>
        <p:nvCxnSpPr>
          <p:cNvPr id="12" name="Straight Arrow Connector 11"/>
          <p:cNvCxnSpPr/>
          <p:nvPr/>
        </p:nvCxnSpPr>
        <p:spPr>
          <a:xfrm>
            <a:off x="5940152" y="3005937"/>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31"/>
          <p:cNvGrpSpPr/>
          <p:nvPr/>
        </p:nvGrpSpPr>
        <p:grpSpPr>
          <a:xfrm>
            <a:off x="3635896" y="2982542"/>
            <a:ext cx="2105911" cy="1631216"/>
            <a:chOff x="5466388" y="1299354"/>
            <a:chExt cx="2105911" cy="1631216"/>
          </a:xfrm>
        </p:grpSpPr>
        <p:sp>
          <p:nvSpPr>
            <p:cNvPr id="30" name="Cloud Callout 15"/>
            <p:cNvSpPr/>
            <p:nvPr/>
          </p:nvSpPr>
          <p:spPr>
            <a:xfrm>
              <a:off x="5466388" y="1354393"/>
              <a:ext cx="2105911" cy="154791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656414 w 2103184"/>
                <a:gd name="connsiteY0" fmla="*/ 1740639 h 1547235"/>
                <a:gd name="connsiteX1" fmla="*/ 613435 w 2103184"/>
                <a:gd name="connsiteY1" fmla="*/ 1783618 h 1547235"/>
                <a:gd name="connsiteX2" fmla="*/ 570456 w 2103184"/>
                <a:gd name="connsiteY2" fmla="*/ 1740639 h 1547235"/>
                <a:gd name="connsiteX3" fmla="*/ 613435 w 2103184"/>
                <a:gd name="connsiteY3" fmla="*/ 1697660 h 1547235"/>
                <a:gd name="connsiteX4" fmla="*/ 656414 w 2103184"/>
                <a:gd name="connsiteY4" fmla="*/ 1740639 h 1547235"/>
                <a:gd name="connsiteX0" fmla="*/ 722774 w 2103184"/>
                <a:gd name="connsiteY0" fmla="*/ 1689037 h 1547235"/>
                <a:gd name="connsiteX1" fmla="*/ 636816 w 2103184"/>
                <a:gd name="connsiteY1" fmla="*/ 1774995 h 1547235"/>
                <a:gd name="connsiteX2" fmla="*/ 550858 w 2103184"/>
                <a:gd name="connsiteY2" fmla="*/ 1689037 h 1547235"/>
                <a:gd name="connsiteX3" fmla="*/ 636816 w 2103184"/>
                <a:gd name="connsiteY3" fmla="*/ 1603079 h 1547235"/>
                <a:gd name="connsiteX4" fmla="*/ 722774 w 2103184"/>
                <a:gd name="connsiteY4" fmla="*/ 1689037 h 1547235"/>
                <a:gd name="connsiteX0" fmla="*/ 824609 w 2103184"/>
                <a:gd name="connsiteY0" fmla="*/ 1559139 h 1547235"/>
                <a:gd name="connsiteX1" fmla="*/ 695673 w 2103184"/>
                <a:gd name="connsiteY1" fmla="*/ 1688075 h 1547235"/>
                <a:gd name="connsiteX2" fmla="*/ 566737 w 2103184"/>
                <a:gd name="connsiteY2" fmla="*/ 1559139 h 1547235"/>
                <a:gd name="connsiteX3" fmla="*/ 695673 w 2103184"/>
                <a:gd name="connsiteY3" fmla="*/ 1430203 h 1547235"/>
                <a:gd name="connsiteX4" fmla="*/ 824609 w 2103184"/>
                <a:gd name="connsiteY4" fmla="*/ 1559139 h 1547235"/>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568490 w 2105911"/>
                <a:gd name="connsiteY2" fmla="*/ 1554089 h 1778568"/>
                <a:gd name="connsiteX3" fmla="*/ 697426 w 2105911"/>
                <a:gd name="connsiteY3"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638569 w 2105911"/>
                <a:gd name="connsiteY3" fmla="*/ 1598029 h 1779762"/>
                <a:gd name="connsiteX4" fmla="*/ 724527 w 2105911"/>
                <a:gd name="connsiteY4"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724527 w 2105911"/>
                <a:gd name="connsiteY3"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724527 w 2105911"/>
                <a:gd name="connsiteY3"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552611 w 2105911"/>
                <a:gd name="connsiteY1" fmla="*/ 1683987 h 1778568"/>
                <a:gd name="connsiteX2" fmla="*/ 724527 w 2105911"/>
                <a:gd name="connsiteY2"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697426 w 2105911"/>
                <a:gd name="connsiteY0" fmla="*/ 1425153 h 2324863"/>
                <a:gd name="connsiteX1" fmla="*/ 899649 w 2105911"/>
                <a:gd name="connsiteY1" fmla="*/ 2324863 h 2324863"/>
                <a:gd name="connsiteX2" fmla="*/ 697426 w 2105911"/>
                <a:gd name="connsiteY2"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7465"/>
                <a:gd name="connsiteX1" fmla="*/ 5659 w 43256"/>
                <a:gd name="connsiteY1" fmla="*/ 6766 h 67465"/>
                <a:gd name="connsiteX2" fmla="*/ 14041 w 43256"/>
                <a:gd name="connsiteY2" fmla="*/ 5061 h 67465"/>
                <a:gd name="connsiteX3" fmla="*/ 22492 w 43256"/>
                <a:gd name="connsiteY3" fmla="*/ 3291 h 67465"/>
                <a:gd name="connsiteX4" fmla="*/ 25785 w 43256"/>
                <a:gd name="connsiteY4" fmla="*/ 59 h 67465"/>
                <a:gd name="connsiteX5" fmla="*/ 29869 w 43256"/>
                <a:gd name="connsiteY5" fmla="*/ 2340 h 67465"/>
                <a:gd name="connsiteX6" fmla="*/ 35499 w 43256"/>
                <a:gd name="connsiteY6" fmla="*/ 549 h 67465"/>
                <a:gd name="connsiteX7" fmla="*/ 38354 w 43256"/>
                <a:gd name="connsiteY7" fmla="*/ 5435 h 67465"/>
                <a:gd name="connsiteX8" fmla="*/ 42018 w 43256"/>
                <a:gd name="connsiteY8" fmla="*/ 10177 h 67465"/>
                <a:gd name="connsiteX9" fmla="*/ 41854 w 43256"/>
                <a:gd name="connsiteY9" fmla="*/ 15319 h 67465"/>
                <a:gd name="connsiteX10" fmla="*/ 43052 w 43256"/>
                <a:gd name="connsiteY10" fmla="*/ 23181 h 67465"/>
                <a:gd name="connsiteX11" fmla="*/ 37440 w 43256"/>
                <a:gd name="connsiteY11" fmla="*/ 30063 h 67465"/>
                <a:gd name="connsiteX12" fmla="*/ 35431 w 43256"/>
                <a:gd name="connsiteY12" fmla="*/ 35960 h 67465"/>
                <a:gd name="connsiteX13" fmla="*/ 28591 w 43256"/>
                <a:gd name="connsiteY13" fmla="*/ 36674 h 67465"/>
                <a:gd name="connsiteX14" fmla="*/ 23703 w 43256"/>
                <a:gd name="connsiteY14" fmla="*/ 42965 h 67465"/>
                <a:gd name="connsiteX15" fmla="*/ 16516 w 43256"/>
                <a:gd name="connsiteY15" fmla="*/ 39125 h 67465"/>
                <a:gd name="connsiteX16" fmla="*/ 5840 w 43256"/>
                <a:gd name="connsiteY16" fmla="*/ 35331 h 67465"/>
                <a:gd name="connsiteX17" fmla="*/ 1146 w 43256"/>
                <a:gd name="connsiteY17" fmla="*/ 31109 h 67465"/>
                <a:gd name="connsiteX18" fmla="*/ 2149 w 43256"/>
                <a:gd name="connsiteY18" fmla="*/ 25410 h 67465"/>
                <a:gd name="connsiteX19" fmla="*/ 31 w 43256"/>
                <a:gd name="connsiteY19" fmla="*/ 19563 h 67465"/>
                <a:gd name="connsiteX20" fmla="*/ 3899 w 43256"/>
                <a:gd name="connsiteY20" fmla="*/ 14366 h 67465"/>
                <a:gd name="connsiteX21" fmla="*/ 3936 w 43256"/>
                <a:gd name="connsiteY21" fmla="*/ 14229 h 67465"/>
                <a:gd name="connsiteX0" fmla="*/ 572209 w 2105911"/>
                <a:gd name="connsiteY0" fmla="*/ 1735589 h 2416303"/>
                <a:gd name="connsiteX1" fmla="*/ 615188 w 2105911"/>
                <a:gd name="connsiteY1" fmla="*/ 1778568 h 2416303"/>
                <a:gd name="connsiteX2" fmla="*/ 572209 w 2105911"/>
                <a:gd name="connsiteY2" fmla="*/ 1735589 h 2416303"/>
                <a:gd name="connsiteX0" fmla="*/ 724527 w 2105911"/>
                <a:gd name="connsiteY0" fmla="*/ 1683987 h 2416303"/>
                <a:gd name="connsiteX1" fmla="*/ 552611 w 2105911"/>
                <a:gd name="connsiteY1" fmla="*/ 1683987 h 2416303"/>
                <a:gd name="connsiteX2" fmla="*/ 724527 w 2105911"/>
                <a:gd name="connsiteY2" fmla="*/ 1683987 h 2416303"/>
                <a:gd name="connsiteX0" fmla="*/ 899649 w 2105911"/>
                <a:gd name="connsiteY0" fmla="*/ 2324863 h 2416303"/>
                <a:gd name="connsiteX1" fmla="*/ 697426 w 2105911"/>
                <a:gd name="connsiteY1" fmla="*/ 1425153 h 2416303"/>
                <a:gd name="connsiteX2" fmla="*/ 991089 w 2105911"/>
                <a:gd name="connsiteY2" fmla="*/ 2416303 h 2416303"/>
                <a:gd name="connsiteX0" fmla="*/ 4729 w 43256"/>
                <a:gd name="connsiteY0" fmla="*/ 26036 h 67465"/>
                <a:gd name="connsiteX1" fmla="*/ 2196 w 43256"/>
                <a:gd name="connsiteY1" fmla="*/ 25239 h 67465"/>
                <a:gd name="connsiteX2" fmla="*/ 6964 w 43256"/>
                <a:gd name="connsiteY2" fmla="*/ 34758 h 67465"/>
                <a:gd name="connsiteX3" fmla="*/ 5856 w 43256"/>
                <a:gd name="connsiteY3" fmla="*/ 35139 h 67465"/>
                <a:gd name="connsiteX4" fmla="*/ 16514 w 43256"/>
                <a:gd name="connsiteY4" fmla="*/ 38949 h 67465"/>
                <a:gd name="connsiteX5" fmla="*/ 15846 w 43256"/>
                <a:gd name="connsiteY5" fmla="*/ 37209 h 67465"/>
                <a:gd name="connsiteX6" fmla="*/ 28863 w 43256"/>
                <a:gd name="connsiteY6" fmla="*/ 34610 h 67465"/>
                <a:gd name="connsiteX7" fmla="*/ 28596 w 43256"/>
                <a:gd name="connsiteY7" fmla="*/ 36519 h 67465"/>
                <a:gd name="connsiteX8" fmla="*/ 34165 w 43256"/>
                <a:gd name="connsiteY8" fmla="*/ 22813 h 67465"/>
                <a:gd name="connsiteX9" fmla="*/ 37416 w 43256"/>
                <a:gd name="connsiteY9" fmla="*/ 29949 h 67465"/>
                <a:gd name="connsiteX10" fmla="*/ 41834 w 43256"/>
                <a:gd name="connsiteY10" fmla="*/ 15213 h 67465"/>
                <a:gd name="connsiteX11" fmla="*/ 40386 w 43256"/>
                <a:gd name="connsiteY11" fmla="*/ 17889 h 67465"/>
                <a:gd name="connsiteX12" fmla="*/ 38360 w 43256"/>
                <a:gd name="connsiteY12" fmla="*/ 5285 h 67465"/>
                <a:gd name="connsiteX13" fmla="*/ 38436 w 43256"/>
                <a:gd name="connsiteY13" fmla="*/ 6549 h 67465"/>
                <a:gd name="connsiteX14" fmla="*/ 29114 w 43256"/>
                <a:gd name="connsiteY14" fmla="*/ 3811 h 67465"/>
                <a:gd name="connsiteX15" fmla="*/ 29856 w 43256"/>
                <a:gd name="connsiteY15" fmla="*/ 2199 h 67465"/>
                <a:gd name="connsiteX16" fmla="*/ 22177 w 43256"/>
                <a:gd name="connsiteY16" fmla="*/ 4579 h 67465"/>
                <a:gd name="connsiteX17" fmla="*/ 22536 w 43256"/>
                <a:gd name="connsiteY17" fmla="*/ 3189 h 67465"/>
                <a:gd name="connsiteX18" fmla="*/ 14036 w 43256"/>
                <a:gd name="connsiteY18" fmla="*/ 5051 h 67465"/>
                <a:gd name="connsiteX19" fmla="*/ 15336 w 43256"/>
                <a:gd name="connsiteY19" fmla="*/ 6399 h 67465"/>
                <a:gd name="connsiteX20" fmla="*/ 4163 w 43256"/>
                <a:gd name="connsiteY20" fmla="*/ 15648 h 67465"/>
                <a:gd name="connsiteX21" fmla="*/ 3936 w 43256"/>
                <a:gd name="connsiteY21" fmla="*/ 14229 h 67465"/>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2" fmla="*/ 1131766 w 2105911"/>
                <a:gd name="connsiteY2" fmla="*/ 2231665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2" fmla="*/ 1013949 w 2105911"/>
                <a:gd name="connsiteY2" fmla="*/ 2034717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1013949 w 2105911"/>
                <a:gd name="connsiteY0" fmla="*/ 2034717 h 2126157"/>
                <a:gd name="connsiteX1" fmla="*/ 697426 w 2105911"/>
                <a:gd name="connsiteY1" fmla="*/ 1425153 h 2126157"/>
                <a:gd name="connsiteX2" fmla="*/ 1105389 w 2105911"/>
                <a:gd name="connsiteY2"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2" fmla="*/ 327528 w 2105911"/>
                <a:gd name="connsiteY2" fmla="*/ 1924896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615188 w 2105911"/>
                <a:gd name="connsiteY1" fmla="*/ 1778568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878957 w 2105911"/>
                <a:gd name="connsiteY1" fmla="*/ 1989583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2" fmla="*/ 970397 w 2105911"/>
                <a:gd name="connsiteY2" fmla="*/ 2081023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2" fmla="*/ 460034 w 2105911"/>
                <a:gd name="connsiteY2" fmla="*/ 1521868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460034 w 2105911"/>
                <a:gd name="connsiteY1" fmla="*/ 1521868 h 2217597"/>
                <a:gd name="connsiteX2" fmla="*/ 1196829 w 2105911"/>
                <a:gd name="connsiteY2"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87712 w 2105911"/>
                <a:gd name="connsiteY1" fmla="*/ 1674451 h 2217597"/>
                <a:gd name="connsiteX2" fmla="*/ 202932 w 2105911"/>
                <a:gd name="connsiteY2"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183335 w 2105911"/>
                <a:gd name="connsiteY0" fmla="*/ 16048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43750 w 2105911"/>
                <a:gd name="connsiteY1" fmla="*/ 1700828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97566 w 2105911"/>
                <a:gd name="connsiteY1" fmla="*/ 1735997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79981 w 2105911"/>
                <a:gd name="connsiteY1" fmla="*/ 1744789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2" fmla="*/ 743750 w 2105911"/>
                <a:gd name="connsiteY2" fmla="*/ 1700828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18435 w 2105911"/>
                <a:gd name="connsiteY1" fmla="*/ 1815128 h 2217597"/>
                <a:gd name="connsiteX2" fmla="*/ 320749 w 2105911"/>
                <a:gd name="connsiteY2"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804326 w 2105911"/>
                <a:gd name="connsiteY1" fmla="*/ 1818237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287705 w 2105911"/>
                <a:gd name="connsiteY0" fmla="*/ 1264511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27911 w 2105911"/>
                <a:gd name="connsiteY1" fmla="*/ 1341087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464180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297126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105911" h="1547916">
                  <a:moveTo>
                    <a:pt x="787712" y="1401889"/>
                  </a:moveTo>
                  <a:lnTo>
                    <a:pt x="795534" y="1369829"/>
                  </a:lnTo>
                </a:path>
                <a:path w="2105911" h="1547916">
                  <a:moveTo>
                    <a:pt x="1405467" y="1323502"/>
                  </a:moveTo>
                  <a:cubicBezTo>
                    <a:pt x="1556557" y="1235579"/>
                    <a:pt x="1232859" y="1244372"/>
                    <a:pt x="1392741" y="1297126"/>
                  </a:cubicBezTo>
                </a:path>
                <a:path w="2105911" h="1547916">
                  <a:moveTo>
                    <a:pt x="287705" y="1264511"/>
                  </a:moveTo>
                  <a:lnTo>
                    <a:pt x="291221" y="1294405"/>
                  </a:lnTo>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554" y="34915"/>
                    <a:pt x="28416" y="35537"/>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795502" y="1299354"/>
              <a:ext cx="640080" cy="1631216"/>
            </a:xfrm>
            <a:prstGeom prst="rect">
              <a:avLst/>
            </a:prstGeom>
            <a:noFill/>
          </p:spPr>
          <p:txBody>
            <a:bodyPr wrap="square" rtlCol="0">
              <a:spAutoFit/>
            </a:bodyPr>
            <a:lstStyle/>
            <a:p>
              <a:r>
                <a:rPr lang="en-US" sz="10000" dirty="0">
                  <a:sym typeface="Webdings" panose="05030102010509060703" pitchFamily="18" charset="2"/>
                </a:rPr>
                <a:t></a:t>
              </a:r>
              <a:endParaRPr lang="en-US" sz="10000" dirty="0"/>
            </a:p>
          </p:txBody>
        </p:sp>
        <p:pic>
          <p:nvPicPr>
            <p:cNvPr id="26" name="Picture 2" descr="http://jbcomputerrepairs.com/sites/default/files/computers-gears.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a:ext>
              </a:extLst>
            </a:blip>
            <a:srcRect/>
            <a:stretch/>
          </p:blipFill>
          <p:spPr bwMode="auto">
            <a:xfrm rot="9804838">
              <a:off x="6330429" y="1835739"/>
              <a:ext cx="374899" cy="4037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239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79301"/>
            <a:ext cx="8229600" cy="4525963"/>
          </a:xfrm>
        </p:spPr>
        <p:txBody>
          <a:bodyPr/>
          <a:lstStyle/>
          <a:p>
            <a:pPr algn="ctr"/>
            <a:r>
              <a:rPr lang="en-US" dirty="0" smtClean="0"/>
              <a:t>Way 2: Visual Data Mining</a:t>
            </a:r>
          </a:p>
        </p:txBody>
      </p:sp>
      <p:sp>
        <p:nvSpPr>
          <p:cNvPr id="66" name="TextBox 65"/>
          <p:cNvSpPr txBox="1"/>
          <p:nvPr/>
        </p:nvSpPr>
        <p:spPr>
          <a:xfrm>
            <a:off x="1861474" y="5829831"/>
            <a:ext cx="4265113" cy="523220"/>
          </a:xfrm>
          <a:prstGeom prst="rect">
            <a:avLst/>
          </a:prstGeom>
          <a:noFill/>
        </p:spPr>
        <p:txBody>
          <a:bodyPr>
            <a:spAutoFit/>
          </a:bodyPr>
          <a:lstStyle/>
          <a:p>
            <a:pPr algn="ctr" fontAlgn="auto">
              <a:spcBef>
                <a:spcPts val="0"/>
              </a:spcBef>
              <a:spcAft>
                <a:spcPts val="0"/>
              </a:spcAft>
              <a:defRPr/>
            </a:pPr>
            <a:r>
              <a:rPr lang="en-GB" sz="2800" kern="0" dirty="0">
                <a:solidFill>
                  <a:schemeClr val="tx2">
                    <a:lumMod val="75000"/>
                  </a:schemeClr>
                </a:solidFill>
                <a:latin typeface="+mj-lt"/>
                <a:cs typeface="Times New Roman" pitchFamily="18" charset="0"/>
              </a:rPr>
              <a:t>Feedback loop</a:t>
            </a:r>
            <a:endParaRPr lang="en-US" sz="2800" kern="0" dirty="0">
              <a:solidFill>
                <a:schemeClr val="tx2">
                  <a:lumMod val="75000"/>
                </a:schemeClr>
              </a:solidFill>
              <a:latin typeface="+mj-lt"/>
              <a:cs typeface="Times New Roman" pitchFamily="18" charset="0"/>
            </a:endParaRPr>
          </a:p>
        </p:txBody>
      </p:sp>
      <p:sp>
        <p:nvSpPr>
          <p:cNvPr id="2" name="Title 1"/>
          <p:cNvSpPr>
            <a:spLocks noGrp="1"/>
          </p:cNvSpPr>
          <p:nvPr>
            <p:ph type="title"/>
          </p:nvPr>
        </p:nvSpPr>
        <p:spPr/>
        <p:txBody>
          <a:bodyPr/>
          <a:lstStyle/>
          <a:p>
            <a:r>
              <a:rPr lang="en-US" dirty="0" smtClean="0"/>
              <a:t>3 Ways of Visual Analytics</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30</a:t>
            </a:fld>
            <a:endParaRPr lang="en-US" dirty="0"/>
          </a:p>
        </p:txBody>
      </p:sp>
      <p:sp>
        <p:nvSpPr>
          <p:cNvPr id="76" name="TextBox 75"/>
          <p:cNvSpPr txBox="1"/>
          <p:nvPr/>
        </p:nvSpPr>
        <p:spPr>
          <a:xfrm>
            <a:off x="4933950" y="5795963"/>
            <a:ext cx="3352800" cy="277812"/>
          </a:xfrm>
          <a:prstGeom prst="rect">
            <a:avLst/>
          </a:prstGeom>
          <a:noFill/>
        </p:spPr>
        <p:txBody>
          <a:bodyPr>
            <a:spAutoFit/>
          </a:bodyPr>
          <a:lstStyle/>
          <a:p>
            <a:pPr algn="ctr">
              <a:defRPr/>
            </a:pPr>
            <a:r>
              <a:rPr lang="en-GB" sz="1200" dirty="0">
                <a:latin typeface="+mj-lt"/>
              </a:rPr>
              <a:t>[</a:t>
            </a:r>
            <a:r>
              <a:rPr lang="en-GB" sz="1200" dirty="0" err="1">
                <a:latin typeface="+mj-lt"/>
              </a:rPr>
              <a:t>Keim</a:t>
            </a:r>
            <a:r>
              <a:rPr lang="en-GB" sz="1200" dirty="0">
                <a:latin typeface="+mj-lt"/>
              </a:rPr>
              <a:t> et al. 2008]</a:t>
            </a:r>
            <a:endParaRPr lang="en-US" sz="1200" dirty="0">
              <a:latin typeface="+mj-lt"/>
            </a:endParaRPr>
          </a:p>
        </p:txBody>
      </p:sp>
      <p:grpSp>
        <p:nvGrpSpPr>
          <p:cNvPr id="7" name="Group 6"/>
          <p:cNvGrpSpPr/>
          <p:nvPr/>
        </p:nvGrpSpPr>
        <p:grpSpPr>
          <a:xfrm>
            <a:off x="557684" y="2132856"/>
            <a:ext cx="7110660" cy="3673862"/>
            <a:chOff x="557684" y="2132856"/>
            <a:chExt cx="7110660" cy="3673862"/>
          </a:xfrm>
        </p:grpSpPr>
        <p:grpSp>
          <p:nvGrpSpPr>
            <p:cNvPr id="26" name="Group 1"/>
            <p:cNvGrpSpPr>
              <a:grpSpLocks/>
            </p:cNvGrpSpPr>
            <p:nvPr/>
          </p:nvGrpSpPr>
          <p:grpSpPr bwMode="auto">
            <a:xfrm>
              <a:off x="3266334" y="2309198"/>
              <a:ext cx="1423052" cy="612014"/>
              <a:chOff x="2112182" y="65815"/>
              <a:chExt cx="1828805" cy="842913"/>
            </a:xfrm>
          </p:grpSpPr>
          <p:sp>
            <p:nvSpPr>
              <p:cNvPr id="74" name="Rounded Rectangle 46"/>
              <p:cNvSpPr>
                <a:spLocks noChangeArrowheads="1"/>
              </p:cNvSpPr>
              <p:nvPr/>
            </p:nvSpPr>
            <p:spPr bwMode="auto">
              <a:xfrm>
                <a:off x="2112182" y="65815"/>
                <a:ext cx="1828805" cy="842913"/>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sz="3200"/>
              </a:p>
            </p:txBody>
          </p:sp>
          <p:sp>
            <p:nvSpPr>
              <p:cNvPr id="75" name="Rounded Rectangle 4"/>
              <p:cNvSpPr/>
              <p:nvPr/>
            </p:nvSpPr>
            <p:spPr>
              <a:xfrm>
                <a:off x="2153746" y="105818"/>
                <a:ext cx="1745678" cy="762908"/>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Visualization</a:t>
                </a:r>
                <a:endParaRPr lang="en-US" dirty="0">
                  <a:solidFill>
                    <a:sysClr val="window" lastClr="FFFFFF"/>
                  </a:solidFill>
                  <a:latin typeface="+mj-lt"/>
                  <a:cs typeface="Times New Roman" pitchFamily="18" charset="0"/>
                </a:endParaRPr>
              </a:p>
            </p:txBody>
          </p:sp>
        </p:grpSp>
        <p:grpSp>
          <p:nvGrpSpPr>
            <p:cNvPr id="27" name="Group 2"/>
            <p:cNvGrpSpPr>
              <a:grpSpLocks/>
            </p:cNvGrpSpPr>
            <p:nvPr/>
          </p:nvGrpSpPr>
          <p:grpSpPr bwMode="auto">
            <a:xfrm>
              <a:off x="5174518" y="3458538"/>
              <a:ext cx="1485714" cy="572595"/>
              <a:chOff x="3631471" y="1651003"/>
              <a:chExt cx="1909712" cy="792022"/>
            </a:xfrm>
          </p:grpSpPr>
          <p:sp>
            <p:nvSpPr>
              <p:cNvPr id="72" name="Rounded Rectangle 44"/>
              <p:cNvSpPr>
                <a:spLocks noChangeArrowheads="1"/>
              </p:cNvSpPr>
              <p:nvPr/>
            </p:nvSpPr>
            <p:spPr bwMode="auto">
              <a:xfrm>
                <a:off x="3631471" y="1651003"/>
                <a:ext cx="1909712" cy="792022"/>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73" name="Rounded Rectangle 6"/>
              <p:cNvSpPr/>
              <p:nvPr/>
            </p:nvSpPr>
            <p:spPr>
              <a:xfrm>
                <a:off x="3670444" y="1688309"/>
                <a:ext cx="1831766"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a:solidFill>
                      <a:sysClr val="window" lastClr="FFFFFF"/>
                    </a:solidFill>
                    <a:latin typeface="+mj-lt"/>
                    <a:cs typeface="Times New Roman" pitchFamily="18" charset="0"/>
                  </a:rPr>
                  <a:t>Knowledge</a:t>
                </a:r>
                <a:endParaRPr lang="en-US">
                  <a:solidFill>
                    <a:sysClr val="window" lastClr="FFFFFF"/>
                  </a:solidFill>
                  <a:latin typeface="+mj-lt"/>
                  <a:cs typeface="Times New Roman" pitchFamily="18" charset="0"/>
                </a:endParaRPr>
              </a:p>
            </p:txBody>
          </p:sp>
        </p:grpSp>
        <p:grpSp>
          <p:nvGrpSpPr>
            <p:cNvPr id="28" name="Group 3"/>
            <p:cNvGrpSpPr>
              <a:grpSpLocks/>
            </p:cNvGrpSpPr>
            <p:nvPr/>
          </p:nvGrpSpPr>
          <p:grpSpPr bwMode="auto">
            <a:xfrm>
              <a:off x="3207714" y="4616177"/>
              <a:ext cx="1540292" cy="566372"/>
              <a:chOff x="2035981" y="3215329"/>
              <a:chExt cx="1981208" cy="782854"/>
            </a:xfrm>
          </p:grpSpPr>
          <p:sp>
            <p:nvSpPr>
              <p:cNvPr id="70" name="Rounded Rectangle 42"/>
              <p:cNvSpPr>
                <a:spLocks noChangeArrowheads="1"/>
              </p:cNvSpPr>
              <p:nvPr/>
            </p:nvSpPr>
            <p:spPr bwMode="auto">
              <a:xfrm>
                <a:off x="2035981" y="3215329"/>
                <a:ext cx="1981208" cy="782854"/>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sz="3200"/>
              </a:p>
            </p:txBody>
          </p:sp>
          <p:sp>
            <p:nvSpPr>
              <p:cNvPr id="71" name="Rounded Rectangle 8"/>
              <p:cNvSpPr/>
              <p:nvPr/>
            </p:nvSpPr>
            <p:spPr>
              <a:xfrm>
                <a:off x="2074982" y="3252609"/>
                <a:ext cx="1903208" cy="708295"/>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Models</a:t>
                </a:r>
                <a:endParaRPr lang="en-US" dirty="0">
                  <a:solidFill>
                    <a:sysClr val="window" lastClr="FFFFFF"/>
                  </a:solidFill>
                  <a:latin typeface="+mj-lt"/>
                  <a:cs typeface="Times New Roman" pitchFamily="18" charset="0"/>
                </a:endParaRPr>
              </a:p>
            </p:txBody>
          </p:sp>
        </p:grpSp>
        <p:grpSp>
          <p:nvGrpSpPr>
            <p:cNvPr id="29" name="Group 4"/>
            <p:cNvGrpSpPr>
              <a:grpSpLocks/>
            </p:cNvGrpSpPr>
            <p:nvPr/>
          </p:nvGrpSpPr>
          <p:grpSpPr bwMode="auto">
            <a:xfrm>
              <a:off x="1386450" y="3458538"/>
              <a:ext cx="1419009" cy="572595"/>
              <a:chOff x="554815" y="1651003"/>
              <a:chExt cx="1824055" cy="792022"/>
            </a:xfrm>
          </p:grpSpPr>
          <p:sp>
            <p:nvSpPr>
              <p:cNvPr id="68" name="Rounded Rectangle 5"/>
              <p:cNvSpPr>
                <a:spLocks noChangeArrowheads="1"/>
              </p:cNvSpPr>
              <p:nvPr/>
            </p:nvSpPr>
            <p:spPr bwMode="auto">
              <a:xfrm>
                <a:off x="554815" y="1651003"/>
                <a:ext cx="1824055" cy="792022"/>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sz="3200"/>
              </a:p>
            </p:txBody>
          </p:sp>
          <p:sp>
            <p:nvSpPr>
              <p:cNvPr id="69" name="Rounded Rectangle 10"/>
              <p:cNvSpPr/>
              <p:nvPr/>
            </p:nvSpPr>
            <p:spPr>
              <a:xfrm>
                <a:off x="593790" y="1688309"/>
                <a:ext cx="1746104"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Data</a:t>
                </a:r>
                <a:endParaRPr lang="en-US" dirty="0">
                  <a:solidFill>
                    <a:sysClr val="window" lastClr="FFFFFF"/>
                  </a:solidFill>
                  <a:latin typeface="+mj-lt"/>
                  <a:cs typeface="Times New Roman" pitchFamily="18" charset="0"/>
                </a:endParaRPr>
              </a:p>
            </p:txBody>
          </p:sp>
        </p:grpSp>
        <p:cxnSp>
          <p:nvCxnSpPr>
            <p:cNvPr id="30" name="Straight Arrow Connector 21"/>
            <p:cNvCxnSpPr>
              <a:cxnSpLocks noChangeShapeType="1"/>
            </p:cNvCxnSpPr>
            <p:nvPr/>
          </p:nvCxnSpPr>
          <p:spPr bwMode="auto">
            <a:xfrm>
              <a:off x="557684" y="3734464"/>
              <a:ext cx="828766" cy="10372"/>
            </a:xfrm>
            <a:prstGeom prst="straightConnector1">
              <a:avLst/>
            </a:prstGeom>
            <a:noFill/>
            <a:ln w="50800" algn="ctr">
              <a:solidFill>
                <a:srgbClr val="17375E"/>
              </a:solidFill>
              <a:round/>
              <a:headEnd/>
              <a:tailEnd type="arrow" w="med" len="sm"/>
            </a:ln>
          </p:spPr>
        </p:cxnSp>
        <p:cxnSp>
          <p:nvCxnSpPr>
            <p:cNvPr id="50" name="Straight Arrow Connector 22"/>
            <p:cNvCxnSpPr>
              <a:cxnSpLocks noChangeShapeType="1"/>
              <a:endCxn id="75" idx="1"/>
            </p:cNvCxnSpPr>
            <p:nvPr/>
          </p:nvCxnSpPr>
          <p:spPr bwMode="auto">
            <a:xfrm rot="5400000" flipH="1" flipV="1">
              <a:off x="2276167" y="2436029"/>
              <a:ext cx="842296" cy="1202722"/>
            </a:xfrm>
            <a:prstGeom prst="straightConnector1">
              <a:avLst/>
            </a:prstGeom>
            <a:noFill/>
            <a:ln w="50800" algn="ctr">
              <a:solidFill>
                <a:schemeClr val="accent3">
                  <a:lumMod val="75000"/>
                </a:schemeClr>
              </a:solidFill>
              <a:round/>
              <a:headEnd/>
              <a:tailEnd type="arrow" w="med" len="sm"/>
            </a:ln>
          </p:spPr>
        </p:cxnSp>
        <p:cxnSp>
          <p:nvCxnSpPr>
            <p:cNvPr id="51" name="Straight Arrow Connector 23"/>
            <p:cNvCxnSpPr>
              <a:cxnSpLocks noChangeShapeType="1"/>
              <a:stCxn id="69" idx="2"/>
              <a:endCxn id="71" idx="1"/>
            </p:cNvCxnSpPr>
            <p:nvPr/>
          </p:nvCxnSpPr>
          <p:spPr bwMode="auto">
            <a:xfrm rot="16200000" flipH="1">
              <a:off x="2217865" y="3882253"/>
              <a:ext cx="896236" cy="1140059"/>
            </a:xfrm>
            <a:prstGeom prst="straightConnector1">
              <a:avLst/>
            </a:prstGeom>
            <a:noFill/>
            <a:ln w="50800" algn="ctr">
              <a:solidFill>
                <a:srgbClr val="17375E"/>
              </a:solidFill>
              <a:round/>
              <a:headEnd/>
              <a:tailEnd type="arrow" w="med" len="sm"/>
            </a:ln>
          </p:spPr>
        </p:cxnSp>
        <p:cxnSp>
          <p:nvCxnSpPr>
            <p:cNvPr id="52" name="Straight Arrow Connector 24"/>
            <p:cNvCxnSpPr>
              <a:cxnSpLocks noChangeShapeType="1"/>
              <a:endCxn id="72" idx="0"/>
            </p:cNvCxnSpPr>
            <p:nvPr/>
          </p:nvCxnSpPr>
          <p:spPr bwMode="auto">
            <a:xfrm>
              <a:off x="4644916" y="2630765"/>
              <a:ext cx="1273470" cy="827773"/>
            </a:xfrm>
            <a:prstGeom prst="straightConnector1">
              <a:avLst/>
            </a:prstGeom>
            <a:noFill/>
            <a:ln w="50800" algn="ctr">
              <a:solidFill>
                <a:schemeClr val="accent3">
                  <a:lumMod val="75000"/>
                </a:schemeClr>
              </a:solidFill>
              <a:round/>
              <a:headEnd/>
              <a:tailEnd type="arrow" w="med" len="sm"/>
            </a:ln>
          </p:spPr>
        </p:cxnSp>
        <p:cxnSp>
          <p:nvCxnSpPr>
            <p:cNvPr id="53" name="Straight Arrow Connector 25"/>
            <p:cNvCxnSpPr>
              <a:cxnSpLocks noChangeShapeType="1"/>
              <a:stCxn id="70" idx="3"/>
              <a:endCxn id="73" idx="2"/>
            </p:cNvCxnSpPr>
            <p:nvPr/>
          </p:nvCxnSpPr>
          <p:spPr bwMode="auto">
            <a:xfrm flipV="1">
              <a:off x="4748006" y="4004164"/>
              <a:ext cx="1170380" cy="896236"/>
            </a:xfrm>
            <a:prstGeom prst="straightConnector1">
              <a:avLst/>
            </a:prstGeom>
            <a:noFill/>
            <a:ln w="50800" algn="ctr">
              <a:solidFill>
                <a:srgbClr val="17375E"/>
              </a:solidFill>
              <a:round/>
              <a:headEnd/>
              <a:tailEnd type="arrow" w="med" len="sm"/>
            </a:ln>
          </p:spPr>
        </p:cxnSp>
        <p:cxnSp>
          <p:nvCxnSpPr>
            <p:cNvPr id="54" name="Straight Arrow Connector 26"/>
            <p:cNvCxnSpPr>
              <a:cxnSpLocks noChangeShapeType="1"/>
            </p:cNvCxnSpPr>
            <p:nvPr/>
          </p:nvCxnSpPr>
          <p:spPr bwMode="auto">
            <a:xfrm>
              <a:off x="4025756" y="2992788"/>
              <a:ext cx="5971" cy="1753054"/>
            </a:xfrm>
            <a:prstGeom prst="straightConnector1">
              <a:avLst/>
            </a:prstGeom>
            <a:noFill/>
            <a:ln w="50800" algn="ctr">
              <a:solidFill>
                <a:schemeClr val="accent6">
                  <a:lumMod val="75000"/>
                </a:schemeClr>
              </a:solidFill>
              <a:round/>
              <a:headEnd/>
              <a:tailEnd type="arrow" w="med" len="sm"/>
            </a:ln>
          </p:spPr>
        </p:cxnSp>
        <p:cxnSp>
          <p:nvCxnSpPr>
            <p:cNvPr id="55" name="Straight Arrow Connector 27"/>
            <p:cNvCxnSpPr>
              <a:cxnSpLocks noChangeShapeType="1"/>
            </p:cNvCxnSpPr>
            <p:nvPr/>
          </p:nvCxnSpPr>
          <p:spPr bwMode="auto">
            <a:xfrm rot="5400000" flipH="1" flipV="1">
              <a:off x="3160717" y="3713930"/>
              <a:ext cx="1724010" cy="2022"/>
            </a:xfrm>
            <a:prstGeom prst="straightConnector1">
              <a:avLst/>
            </a:prstGeom>
            <a:noFill/>
            <a:ln w="50800" algn="ctr">
              <a:solidFill>
                <a:schemeClr val="accent6">
                  <a:lumMod val="75000"/>
                </a:schemeClr>
              </a:solidFill>
              <a:round/>
              <a:headEnd/>
              <a:tailEnd type="arrow" w="med" len="sm"/>
            </a:ln>
          </p:spPr>
        </p:cxnSp>
        <p:cxnSp>
          <p:nvCxnSpPr>
            <p:cNvPr id="56" name="Shape 28"/>
            <p:cNvCxnSpPr>
              <a:cxnSpLocks noChangeShapeType="1"/>
            </p:cNvCxnSpPr>
            <p:nvPr/>
          </p:nvCxnSpPr>
          <p:spPr bwMode="auto">
            <a:xfrm flipH="1" flipV="1">
              <a:off x="2573000" y="3502106"/>
              <a:ext cx="232459" cy="286298"/>
            </a:xfrm>
            <a:prstGeom prst="curvedConnector4">
              <a:avLst>
                <a:gd name="adj1" fmla="val -96171"/>
                <a:gd name="adj2" fmla="val 164347"/>
              </a:avLst>
            </a:prstGeom>
            <a:noFill/>
            <a:ln w="38100" algn="ctr">
              <a:solidFill>
                <a:srgbClr val="17375E"/>
              </a:solidFill>
              <a:round/>
              <a:headEnd/>
              <a:tailEnd type="triangle" w="med" len="med"/>
            </a:ln>
          </p:spPr>
        </p:cxnSp>
        <p:cxnSp>
          <p:nvCxnSpPr>
            <p:cNvPr id="57" name="Shape 29"/>
            <p:cNvCxnSpPr>
              <a:cxnSpLocks noChangeShapeType="1"/>
            </p:cNvCxnSpPr>
            <p:nvPr/>
          </p:nvCxnSpPr>
          <p:spPr bwMode="auto">
            <a:xfrm flipH="1" flipV="1">
              <a:off x="4469055" y="2298826"/>
              <a:ext cx="232459" cy="286298"/>
            </a:xfrm>
            <a:prstGeom prst="curvedConnector4">
              <a:avLst>
                <a:gd name="adj1" fmla="val -96171"/>
                <a:gd name="adj2" fmla="val 164347"/>
              </a:avLst>
            </a:prstGeom>
            <a:noFill/>
            <a:ln w="38100" algn="ctr">
              <a:solidFill>
                <a:schemeClr val="accent3">
                  <a:lumMod val="75000"/>
                </a:schemeClr>
              </a:solidFill>
              <a:round/>
              <a:headEnd/>
              <a:tailEnd type="triangle" w="med" len="med"/>
            </a:ln>
          </p:spPr>
        </p:cxnSp>
        <p:cxnSp>
          <p:nvCxnSpPr>
            <p:cNvPr id="58" name="Shape 30"/>
            <p:cNvCxnSpPr>
              <a:cxnSpLocks noChangeShapeType="1"/>
            </p:cNvCxnSpPr>
            <p:nvPr/>
          </p:nvCxnSpPr>
          <p:spPr bwMode="auto">
            <a:xfrm rot="5400000" flipH="1" flipV="1">
              <a:off x="4454132" y="4902398"/>
              <a:ext cx="217836" cy="309272"/>
            </a:xfrm>
            <a:prstGeom prst="curvedConnector4">
              <a:avLst>
                <a:gd name="adj1" fmla="val -96171"/>
                <a:gd name="adj2" fmla="val 164347"/>
              </a:avLst>
            </a:prstGeom>
            <a:noFill/>
            <a:ln w="38100" algn="ctr">
              <a:solidFill>
                <a:schemeClr val="accent6">
                  <a:lumMod val="75000"/>
                </a:schemeClr>
              </a:solidFill>
              <a:round/>
              <a:headEnd/>
              <a:tailEnd type="triangle" w="med" len="med"/>
            </a:ln>
          </p:spPr>
        </p:cxnSp>
        <p:sp>
          <p:nvSpPr>
            <p:cNvPr id="59" name="TextBox 58"/>
            <p:cNvSpPr txBox="1"/>
            <p:nvPr/>
          </p:nvSpPr>
          <p:spPr>
            <a:xfrm>
              <a:off x="4942058" y="2132856"/>
              <a:ext cx="1303791" cy="523220"/>
            </a:xfrm>
            <a:prstGeom prst="rect">
              <a:avLst/>
            </a:prstGeom>
            <a:noFill/>
          </p:spPr>
          <p:txBody>
            <a:bodyPr>
              <a:spAutoFit/>
            </a:bodyPr>
            <a:lstStyle/>
            <a:p>
              <a:pPr fontAlgn="auto">
                <a:spcBef>
                  <a:spcPts val="0"/>
                </a:spcBef>
                <a:spcAft>
                  <a:spcPts val="0"/>
                </a:spcAft>
                <a:defRPr/>
              </a:pPr>
              <a:r>
                <a:rPr lang="en-GB" sz="1400" kern="0" dirty="0" smtClean="0">
                  <a:solidFill>
                    <a:sysClr val="windowText" lastClr="000000"/>
                  </a:solidFill>
                  <a:latin typeface="+mj-lt"/>
                  <a:cs typeface="Times New Roman" pitchFamily="18" charset="0"/>
                </a:rPr>
                <a:t>View manipulation</a:t>
              </a:r>
              <a:endParaRPr lang="en-US" sz="1400" kern="0" dirty="0">
                <a:solidFill>
                  <a:sysClr val="windowText" lastClr="000000"/>
                </a:solidFill>
                <a:latin typeface="+mj-lt"/>
                <a:cs typeface="Times New Roman" pitchFamily="18" charset="0"/>
              </a:endParaRPr>
            </a:p>
          </p:txBody>
        </p:sp>
        <p:sp>
          <p:nvSpPr>
            <p:cNvPr id="60" name="TextBox 59"/>
            <p:cNvSpPr txBox="1"/>
            <p:nvPr/>
          </p:nvSpPr>
          <p:spPr>
            <a:xfrm>
              <a:off x="4094089" y="3769524"/>
              <a:ext cx="1125908" cy="523220"/>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Model visualization</a:t>
              </a:r>
              <a:endParaRPr lang="en-US" sz="1400" kern="0" dirty="0">
                <a:solidFill>
                  <a:sysClr val="windowText" lastClr="000000"/>
                </a:solidFill>
                <a:latin typeface="+mj-lt"/>
                <a:cs typeface="Times New Roman" pitchFamily="18" charset="0"/>
              </a:endParaRPr>
            </a:p>
          </p:txBody>
        </p:sp>
        <p:sp>
          <p:nvSpPr>
            <p:cNvPr id="61" name="TextBox 60"/>
            <p:cNvSpPr txBox="1"/>
            <p:nvPr/>
          </p:nvSpPr>
          <p:spPr>
            <a:xfrm>
              <a:off x="3200940" y="3781511"/>
              <a:ext cx="830787" cy="523220"/>
            </a:xfrm>
            <a:prstGeom prst="rect">
              <a:avLst/>
            </a:prstGeom>
            <a:noFill/>
            <a:ln w="50800" algn="ctr">
              <a:noFill/>
              <a:round/>
              <a:headEnd/>
              <a:tailEnd type="arrow" w="med" len="sm"/>
            </a:ln>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Model building</a:t>
              </a:r>
              <a:endParaRPr lang="en-US" sz="1400" kern="0" dirty="0">
                <a:solidFill>
                  <a:sysClr val="windowText" lastClr="000000"/>
                </a:solidFill>
                <a:latin typeface="+mj-lt"/>
                <a:cs typeface="Times New Roman" pitchFamily="18" charset="0"/>
              </a:endParaRPr>
            </a:p>
          </p:txBody>
        </p:sp>
        <p:sp>
          <p:nvSpPr>
            <p:cNvPr id="62" name="TextBox 61"/>
            <p:cNvSpPr txBox="1"/>
            <p:nvPr/>
          </p:nvSpPr>
          <p:spPr>
            <a:xfrm>
              <a:off x="2516401" y="3031166"/>
              <a:ext cx="1497844" cy="307777"/>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Transformation</a:t>
              </a:r>
              <a:endParaRPr lang="en-US" sz="1400" kern="0" dirty="0">
                <a:solidFill>
                  <a:sysClr val="windowText" lastClr="000000"/>
                </a:solidFill>
                <a:latin typeface="+mj-lt"/>
                <a:cs typeface="Times New Roman" pitchFamily="18" charset="0"/>
              </a:endParaRPr>
            </a:p>
          </p:txBody>
        </p:sp>
        <p:sp>
          <p:nvSpPr>
            <p:cNvPr id="63" name="TextBox 62"/>
            <p:cNvSpPr txBox="1"/>
            <p:nvPr/>
          </p:nvSpPr>
          <p:spPr>
            <a:xfrm>
              <a:off x="1978714" y="2740719"/>
              <a:ext cx="1125910" cy="307777"/>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Mapping</a:t>
              </a:r>
              <a:endParaRPr lang="en-US" sz="1400" kern="0" dirty="0">
                <a:solidFill>
                  <a:sysClr val="windowText" lastClr="000000"/>
                </a:solidFill>
                <a:latin typeface="+mj-lt"/>
                <a:cs typeface="Times New Roman" pitchFamily="18" charset="0"/>
              </a:endParaRPr>
            </a:p>
          </p:txBody>
        </p:sp>
        <p:sp>
          <p:nvSpPr>
            <p:cNvPr id="64" name="TextBox 63"/>
            <p:cNvSpPr txBox="1"/>
            <p:nvPr/>
          </p:nvSpPr>
          <p:spPr>
            <a:xfrm>
              <a:off x="4883439" y="4948116"/>
              <a:ext cx="1125908" cy="523220"/>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Parameter refinement</a:t>
              </a:r>
              <a:endParaRPr lang="en-US" sz="1400" kern="0" dirty="0">
                <a:solidFill>
                  <a:sysClr val="windowText" lastClr="000000"/>
                </a:solidFill>
                <a:latin typeface="+mj-lt"/>
                <a:cs typeface="Times New Roman" pitchFamily="18" charset="0"/>
              </a:endParaRPr>
            </a:p>
          </p:txBody>
        </p:sp>
        <p:cxnSp>
          <p:nvCxnSpPr>
            <p:cNvPr id="65" name="Shape 37"/>
            <p:cNvCxnSpPr>
              <a:cxnSpLocks noChangeShapeType="1"/>
            </p:cNvCxnSpPr>
            <p:nvPr/>
          </p:nvCxnSpPr>
          <p:spPr bwMode="auto">
            <a:xfrm rot="5400000" flipH="1">
              <a:off x="3401337" y="1396155"/>
              <a:ext cx="269701" cy="4946318"/>
            </a:xfrm>
            <a:prstGeom prst="bentConnector4">
              <a:avLst>
                <a:gd name="adj1" fmla="val -679333"/>
                <a:gd name="adj2" fmla="val 100097"/>
              </a:avLst>
            </a:prstGeom>
            <a:noFill/>
            <a:ln w="50800" algn="ctr">
              <a:solidFill>
                <a:srgbClr val="17375E"/>
              </a:solidFill>
              <a:round/>
              <a:headEnd/>
              <a:tailEnd type="arrow" w="med" len="sm"/>
            </a:ln>
          </p:spPr>
        </p:cxnSp>
        <p:sp>
          <p:nvSpPr>
            <p:cNvPr id="67" name="TextBox 66"/>
            <p:cNvSpPr txBox="1"/>
            <p:nvPr/>
          </p:nvSpPr>
          <p:spPr>
            <a:xfrm>
              <a:off x="2217237" y="5406608"/>
              <a:ext cx="3553587" cy="400110"/>
            </a:xfrm>
            <a:prstGeom prst="rect">
              <a:avLst/>
            </a:prstGeom>
            <a:noFill/>
          </p:spPr>
          <p:txBody>
            <a:bodyPr>
              <a:spAutoFit/>
            </a:bodyPr>
            <a:lstStyle/>
            <a:p>
              <a:pPr algn="ctr" fontAlgn="auto">
                <a:spcBef>
                  <a:spcPts val="0"/>
                </a:spcBef>
                <a:spcAft>
                  <a:spcPts val="0"/>
                </a:spcAft>
                <a:defRPr/>
              </a:pPr>
              <a:r>
                <a:rPr lang="en-GB" sz="2000" kern="0" dirty="0">
                  <a:solidFill>
                    <a:sysClr val="windowText" lastClr="000000"/>
                  </a:solidFill>
                  <a:latin typeface="+mj-lt"/>
                  <a:cs typeface="Times New Roman" pitchFamily="18" charset="0"/>
                </a:rPr>
                <a:t>Information mining</a:t>
              </a:r>
              <a:endParaRPr lang="en-US" sz="2000" kern="0" dirty="0">
                <a:solidFill>
                  <a:sysClr val="windowText" lastClr="000000"/>
                </a:solidFill>
                <a:latin typeface="+mj-lt"/>
                <a:cs typeface="Times New Roman" pitchFamily="18" charset="0"/>
              </a:endParaRPr>
            </a:p>
          </p:txBody>
        </p:sp>
        <p:sp>
          <p:nvSpPr>
            <p:cNvPr id="31" name="Rectangle 30"/>
            <p:cNvSpPr/>
            <p:nvPr/>
          </p:nvSpPr>
          <p:spPr>
            <a:xfrm>
              <a:off x="6660232" y="3061409"/>
              <a:ext cx="1008112" cy="1015663"/>
            </a:xfrm>
            <a:prstGeom prst="rect">
              <a:avLst/>
            </a:prstGeom>
          </p:spPr>
          <p:txBody>
            <a:bodyPr wrap="square">
              <a:spAutoFit/>
            </a:bodyPr>
            <a:lstStyle/>
            <a:p>
              <a:r>
                <a:rPr lang="en-US" sz="6000" dirty="0" smtClean="0">
                  <a:solidFill>
                    <a:schemeClr val="accent1">
                      <a:lumMod val="75000"/>
                    </a:schemeClr>
                  </a:solidFill>
                  <a:sym typeface="Webdings" panose="05030102010509060703" pitchFamily="18" charset="2"/>
                </a:rPr>
                <a:t></a:t>
              </a:r>
              <a:endParaRPr lang="en-US" sz="6000" dirty="0">
                <a:solidFill>
                  <a:schemeClr val="accent1">
                    <a:lumMod val="75000"/>
                  </a:schemeClr>
                </a:solidFill>
              </a:endParaRPr>
            </a:p>
          </p:txBody>
        </p:sp>
        <p:sp>
          <p:nvSpPr>
            <p:cNvPr id="6" name="Rounded Rectangle 5"/>
            <p:cNvSpPr/>
            <p:nvPr/>
          </p:nvSpPr>
          <p:spPr>
            <a:xfrm>
              <a:off x="3200940" y="2268224"/>
              <a:ext cx="1547066" cy="693962"/>
            </a:xfrm>
            <a:prstGeom prst="roundRect">
              <a:avLst/>
            </a:prstGeom>
            <a:noFill/>
            <a:ln w="57150">
              <a:solidFill>
                <a:srgbClr val="00A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184904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79301"/>
            <a:ext cx="8229600" cy="4525963"/>
          </a:xfrm>
        </p:spPr>
        <p:txBody>
          <a:bodyPr/>
          <a:lstStyle/>
          <a:p>
            <a:pPr algn="ctr"/>
            <a:r>
              <a:rPr lang="en-US" dirty="0" smtClean="0"/>
              <a:t> Way 3: Provenance/</a:t>
            </a:r>
            <a:r>
              <a:rPr lang="en-US" dirty="0" err="1" smtClean="0"/>
              <a:t>Sensemaking</a:t>
            </a:r>
            <a:r>
              <a:rPr lang="en-US" dirty="0" smtClean="0"/>
              <a:t>/Reasoning</a:t>
            </a:r>
            <a:r>
              <a:rPr lang="en-US" dirty="0"/>
              <a:t/>
            </a:r>
            <a:br>
              <a:rPr lang="en-US" dirty="0"/>
            </a:br>
            <a:endParaRPr lang="en-US" dirty="0">
              <a:solidFill>
                <a:srgbClr val="FF0000"/>
              </a:solidFill>
            </a:endParaRPr>
          </a:p>
        </p:txBody>
      </p:sp>
      <p:sp>
        <p:nvSpPr>
          <p:cNvPr id="66" name="TextBox 65"/>
          <p:cNvSpPr txBox="1"/>
          <p:nvPr/>
        </p:nvSpPr>
        <p:spPr>
          <a:xfrm>
            <a:off x="1861474" y="5829831"/>
            <a:ext cx="4265113" cy="523220"/>
          </a:xfrm>
          <a:prstGeom prst="rect">
            <a:avLst/>
          </a:prstGeom>
          <a:noFill/>
        </p:spPr>
        <p:txBody>
          <a:bodyPr>
            <a:spAutoFit/>
          </a:bodyPr>
          <a:lstStyle/>
          <a:p>
            <a:pPr algn="ctr" fontAlgn="auto">
              <a:spcBef>
                <a:spcPts val="0"/>
              </a:spcBef>
              <a:spcAft>
                <a:spcPts val="0"/>
              </a:spcAft>
              <a:defRPr/>
            </a:pPr>
            <a:r>
              <a:rPr lang="en-GB" sz="2800" kern="0" dirty="0">
                <a:solidFill>
                  <a:schemeClr val="accent6">
                    <a:lumMod val="75000"/>
                  </a:schemeClr>
                </a:solidFill>
                <a:latin typeface="+mj-lt"/>
                <a:cs typeface="Times New Roman" pitchFamily="18" charset="0"/>
              </a:rPr>
              <a:t>Feedback loop</a:t>
            </a:r>
            <a:endParaRPr lang="en-US" sz="2800" kern="0" dirty="0">
              <a:solidFill>
                <a:schemeClr val="accent6">
                  <a:lumMod val="75000"/>
                </a:schemeClr>
              </a:solidFill>
              <a:latin typeface="+mj-lt"/>
              <a:cs typeface="Times New Roman" pitchFamily="18" charset="0"/>
            </a:endParaRPr>
          </a:p>
        </p:txBody>
      </p:sp>
      <p:sp>
        <p:nvSpPr>
          <p:cNvPr id="2" name="Title 1"/>
          <p:cNvSpPr>
            <a:spLocks noGrp="1"/>
          </p:cNvSpPr>
          <p:nvPr>
            <p:ph type="title"/>
          </p:nvPr>
        </p:nvSpPr>
        <p:spPr/>
        <p:txBody>
          <a:bodyPr/>
          <a:lstStyle/>
          <a:p>
            <a:r>
              <a:rPr lang="en-US" dirty="0" smtClean="0"/>
              <a:t>3 Ways of Visual Analytics</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31</a:t>
            </a:fld>
            <a:endParaRPr lang="en-US" dirty="0"/>
          </a:p>
        </p:txBody>
      </p:sp>
      <p:grpSp>
        <p:nvGrpSpPr>
          <p:cNvPr id="7" name="Group 6"/>
          <p:cNvGrpSpPr/>
          <p:nvPr/>
        </p:nvGrpSpPr>
        <p:grpSpPr>
          <a:xfrm>
            <a:off x="557684" y="2132856"/>
            <a:ext cx="7729066" cy="3940919"/>
            <a:chOff x="557684" y="2132856"/>
            <a:chExt cx="7729066" cy="3940919"/>
          </a:xfrm>
        </p:grpSpPr>
        <p:grpSp>
          <p:nvGrpSpPr>
            <p:cNvPr id="26" name="Group 1"/>
            <p:cNvGrpSpPr>
              <a:grpSpLocks/>
            </p:cNvGrpSpPr>
            <p:nvPr/>
          </p:nvGrpSpPr>
          <p:grpSpPr bwMode="auto">
            <a:xfrm>
              <a:off x="3266334" y="2309198"/>
              <a:ext cx="1423052" cy="612014"/>
              <a:chOff x="2112182" y="65815"/>
              <a:chExt cx="1828805" cy="842913"/>
            </a:xfrm>
          </p:grpSpPr>
          <p:sp>
            <p:nvSpPr>
              <p:cNvPr id="74" name="Rounded Rectangle 46"/>
              <p:cNvSpPr>
                <a:spLocks noChangeArrowheads="1"/>
              </p:cNvSpPr>
              <p:nvPr/>
            </p:nvSpPr>
            <p:spPr bwMode="auto">
              <a:xfrm>
                <a:off x="2112182" y="65815"/>
                <a:ext cx="1828805" cy="842913"/>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sz="3200"/>
              </a:p>
            </p:txBody>
          </p:sp>
          <p:sp>
            <p:nvSpPr>
              <p:cNvPr id="75" name="Rounded Rectangle 4"/>
              <p:cNvSpPr/>
              <p:nvPr/>
            </p:nvSpPr>
            <p:spPr>
              <a:xfrm>
                <a:off x="2153746" y="105818"/>
                <a:ext cx="1745678" cy="762908"/>
              </a:xfrm>
              <a:prstGeom prst="rect">
                <a:avLst/>
              </a:prstGeom>
              <a:solidFill>
                <a:schemeClr val="tx2">
                  <a:lumMod val="40000"/>
                  <a:lumOff val="60000"/>
                </a:schemeClr>
              </a:solid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Visualization</a:t>
                </a:r>
                <a:endParaRPr lang="en-US" dirty="0">
                  <a:solidFill>
                    <a:sysClr val="window" lastClr="FFFFFF"/>
                  </a:solidFill>
                  <a:latin typeface="+mj-lt"/>
                  <a:cs typeface="Times New Roman" pitchFamily="18" charset="0"/>
                </a:endParaRPr>
              </a:p>
            </p:txBody>
          </p:sp>
        </p:grpSp>
        <p:grpSp>
          <p:nvGrpSpPr>
            <p:cNvPr id="27" name="Group 2"/>
            <p:cNvGrpSpPr>
              <a:grpSpLocks/>
            </p:cNvGrpSpPr>
            <p:nvPr/>
          </p:nvGrpSpPr>
          <p:grpSpPr bwMode="auto">
            <a:xfrm>
              <a:off x="5174518" y="3458538"/>
              <a:ext cx="1485714" cy="572595"/>
              <a:chOff x="3631471" y="1651003"/>
              <a:chExt cx="1909712" cy="792022"/>
            </a:xfrm>
          </p:grpSpPr>
          <p:sp>
            <p:nvSpPr>
              <p:cNvPr id="72" name="Rounded Rectangle 44"/>
              <p:cNvSpPr>
                <a:spLocks noChangeArrowheads="1"/>
              </p:cNvSpPr>
              <p:nvPr/>
            </p:nvSpPr>
            <p:spPr bwMode="auto">
              <a:xfrm>
                <a:off x="3631471" y="1651003"/>
                <a:ext cx="1909712" cy="792022"/>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73" name="Rounded Rectangle 6"/>
              <p:cNvSpPr/>
              <p:nvPr/>
            </p:nvSpPr>
            <p:spPr>
              <a:xfrm>
                <a:off x="3670444" y="1688309"/>
                <a:ext cx="1831766"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a:solidFill>
                      <a:sysClr val="window" lastClr="FFFFFF"/>
                    </a:solidFill>
                    <a:latin typeface="+mj-lt"/>
                    <a:cs typeface="Times New Roman" pitchFamily="18" charset="0"/>
                  </a:rPr>
                  <a:t>Knowledge</a:t>
                </a:r>
                <a:endParaRPr lang="en-US">
                  <a:solidFill>
                    <a:sysClr val="window" lastClr="FFFFFF"/>
                  </a:solidFill>
                  <a:latin typeface="+mj-lt"/>
                  <a:cs typeface="Times New Roman" pitchFamily="18" charset="0"/>
                </a:endParaRPr>
              </a:p>
            </p:txBody>
          </p:sp>
        </p:grpSp>
        <p:grpSp>
          <p:nvGrpSpPr>
            <p:cNvPr id="28" name="Group 3"/>
            <p:cNvGrpSpPr>
              <a:grpSpLocks/>
            </p:cNvGrpSpPr>
            <p:nvPr/>
          </p:nvGrpSpPr>
          <p:grpSpPr bwMode="auto">
            <a:xfrm>
              <a:off x="3207714" y="4616177"/>
              <a:ext cx="1540292" cy="566372"/>
              <a:chOff x="2035981" y="3215329"/>
              <a:chExt cx="1981208" cy="782854"/>
            </a:xfrm>
          </p:grpSpPr>
          <p:sp>
            <p:nvSpPr>
              <p:cNvPr id="70" name="Rounded Rectangle 42"/>
              <p:cNvSpPr>
                <a:spLocks noChangeArrowheads="1"/>
              </p:cNvSpPr>
              <p:nvPr/>
            </p:nvSpPr>
            <p:spPr bwMode="auto">
              <a:xfrm>
                <a:off x="2035981" y="3215329"/>
                <a:ext cx="1981208" cy="782854"/>
              </a:xfrm>
              <a:prstGeom prst="roundRect">
                <a:avLst>
                  <a:gd name="adj" fmla="val 16667"/>
                </a:avLst>
              </a:prstGeom>
              <a:solidFill>
                <a:schemeClr val="tx2">
                  <a:lumMod val="40000"/>
                  <a:lumOff val="60000"/>
                </a:schemeClr>
              </a:solidFill>
              <a:ln w="25400" algn="ctr">
                <a:solidFill>
                  <a:srgbClr val="FFFFFF"/>
                </a:solidFill>
                <a:round/>
                <a:headEnd/>
                <a:tailEnd/>
              </a:ln>
            </p:spPr>
            <p:txBody>
              <a:bodyPr/>
              <a:lstStyle/>
              <a:p>
                <a:endParaRPr lang="de-DE" sz="3200"/>
              </a:p>
            </p:txBody>
          </p:sp>
          <p:sp>
            <p:nvSpPr>
              <p:cNvPr id="71" name="Rounded Rectangle 8"/>
              <p:cNvSpPr/>
              <p:nvPr/>
            </p:nvSpPr>
            <p:spPr>
              <a:xfrm>
                <a:off x="2074982" y="3252609"/>
                <a:ext cx="1903208" cy="708295"/>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Models</a:t>
                </a:r>
                <a:endParaRPr lang="en-US" dirty="0">
                  <a:solidFill>
                    <a:sysClr val="window" lastClr="FFFFFF"/>
                  </a:solidFill>
                  <a:latin typeface="+mj-lt"/>
                  <a:cs typeface="Times New Roman" pitchFamily="18" charset="0"/>
                </a:endParaRPr>
              </a:p>
            </p:txBody>
          </p:sp>
        </p:grpSp>
        <p:grpSp>
          <p:nvGrpSpPr>
            <p:cNvPr id="29" name="Group 4"/>
            <p:cNvGrpSpPr>
              <a:grpSpLocks/>
            </p:cNvGrpSpPr>
            <p:nvPr/>
          </p:nvGrpSpPr>
          <p:grpSpPr bwMode="auto">
            <a:xfrm>
              <a:off x="1386450" y="3458538"/>
              <a:ext cx="1419009" cy="572595"/>
              <a:chOff x="554815" y="1651003"/>
              <a:chExt cx="1824055" cy="792022"/>
            </a:xfrm>
          </p:grpSpPr>
          <p:sp>
            <p:nvSpPr>
              <p:cNvPr id="68" name="Rounded Rectangle 5"/>
              <p:cNvSpPr>
                <a:spLocks noChangeArrowheads="1"/>
              </p:cNvSpPr>
              <p:nvPr/>
            </p:nvSpPr>
            <p:spPr bwMode="auto">
              <a:xfrm>
                <a:off x="554815" y="1651003"/>
                <a:ext cx="1824055" cy="792022"/>
              </a:xfrm>
              <a:prstGeom prst="roundRect">
                <a:avLst>
                  <a:gd name="adj" fmla="val 16667"/>
                </a:avLst>
              </a:prstGeom>
              <a:solidFill>
                <a:schemeClr val="tx2">
                  <a:lumMod val="40000"/>
                  <a:lumOff val="60000"/>
                </a:schemeClr>
              </a:solidFill>
              <a:ln w="25400" algn="ctr">
                <a:solidFill>
                  <a:srgbClr val="FFFFFF"/>
                </a:solidFill>
                <a:round/>
                <a:headEnd/>
                <a:tailEnd/>
              </a:ln>
            </p:spPr>
            <p:txBody>
              <a:bodyPr/>
              <a:lstStyle/>
              <a:p>
                <a:endParaRPr lang="de-DE" sz="3200"/>
              </a:p>
            </p:txBody>
          </p:sp>
          <p:sp>
            <p:nvSpPr>
              <p:cNvPr id="69" name="Rounded Rectangle 10"/>
              <p:cNvSpPr/>
              <p:nvPr/>
            </p:nvSpPr>
            <p:spPr>
              <a:xfrm>
                <a:off x="593790" y="1688309"/>
                <a:ext cx="1746104"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Data</a:t>
                </a:r>
                <a:endParaRPr lang="en-US" dirty="0">
                  <a:solidFill>
                    <a:sysClr val="window" lastClr="FFFFFF"/>
                  </a:solidFill>
                  <a:latin typeface="+mj-lt"/>
                  <a:cs typeface="Times New Roman" pitchFamily="18" charset="0"/>
                </a:endParaRPr>
              </a:p>
            </p:txBody>
          </p:sp>
        </p:grpSp>
        <p:cxnSp>
          <p:nvCxnSpPr>
            <p:cNvPr id="30" name="Straight Arrow Connector 21"/>
            <p:cNvCxnSpPr>
              <a:cxnSpLocks noChangeShapeType="1"/>
            </p:cNvCxnSpPr>
            <p:nvPr/>
          </p:nvCxnSpPr>
          <p:spPr bwMode="auto">
            <a:xfrm>
              <a:off x="557684" y="3734464"/>
              <a:ext cx="828766" cy="10372"/>
            </a:xfrm>
            <a:prstGeom prst="straightConnector1">
              <a:avLst/>
            </a:prstGeom>
            <a:noFill/>
            <a:ln w="50800" algn="ctr">
              <a:solidFill>
                <a:srgbClr val="17375E"/>
              </a:solidFill>
              <a:round/>
              <a:headEnd/>
              <a:tailEnd type="arrow" w="med" len="sm"/>
            </a:ln>
          </p:spPr>
        </p:cxnSp>
        <p:cxnSp>
          <p:nvCxnSpPr>
            <p:cNvPr id="50" name="Straight Arrow Connector 22"/>
            <p:cNvCxnSpPr>
              <a:cxnSpLocks noChangeShapeType="1"/>
              <a:endCxn id="75" idx="1"/>
            </p:cNvCxnSpPr>
            <p:nvPr/>
          </p:nvCxnSpPr>
          <p:spPr bwMode="auto">
            <a:xfrm rot="5400000" flipH="1" flipV="1">
              <a:off x="2276167" y="2436029"/>
              <a:ext cx="842296" cy="1202722"/>
            </a:xfrm>
            <a:prstGeom prst="straightConnector1">
              <a:avLst/>
            </a:prstGeom>
            <a:noFill/>
            <a:ln w="50800" algn="ctr">
              <a:solidFill>
                <a:schemeClr val="accent3">
                  <a:lumMod val="75000"/>
                </a:schemeClr>
              </a:solidFill>
              <a:round/>
              <a:headEnd/>
              <a:tailEnd type="arrow" w="med" len="sm"/>
            </a:ln>
          </p:spPr>
        </p:cxnSp>
        <p:cxnSp>
          <p:nvCxnSpPr>
            <p:cNvPr id="51" name="Straight Arrow Connector 23"/>
            <p:cNvCxnSpPr>
              <a:cxnSpLocks noChangeShapeType="1"/>
              <a:stCxn id="69" idx="2"/>
              <a:endCxn id="71" idx="1"/>
            </p:cNvCxnSpPr>
            <p:nvPr/>
          </p:nvCxnSpPr>
          <p:spPr bwMode="auto">
            <a:xfrm rot="16200000" flipH="1">
              <a:off x="2217865" y="3882253"/>
              <a:ext cx="896236" cy="1140059"/>
            </a:xfrm>
            <a:prstGeom prst="straightConnector1">
              <a:avLst/>
            </a:prstGeom>
            <a:noFill/>
            <a:ln w="50800" algn="ctr">
              <a:solidFill>
                <a:srgbClr val="17375E"/>
              </a:solidFill>
              <a:round/>
              <a:headEnd/>
              <a:tailEnd type="arrow" w="med" len="sm"/>
            </a:ln>
          </p:spPr>
        </p:cxnSp>
        <p:cxnSp>
          <p:nvCxnSpPr>
            <p:cNvPr id="52" name="Straight Arrow Connector 24"/>
            <p:cNvCxnSpPr>
              <a:cxnSpLocks noChangeShapeType="1"/>
              <a:endCxn id="72" idx="0"/>
            </p:cNvCxnSpPr>
            <p:nvPr/>
          </p:nvCxnSpPr>
          <p:spPr bwMode="auto">
            <a:xfrm>
              <a:off x="4644916" y="2630765"/>
              <a:ext cx="1273470" cy="827773"/>
            </a:xfrm>
            <a:prstGeom prst="straightConnector1">
              <a:avLst/>
            </a:prstGeom>
            <a:noFill/>
            <a:ln w="50800" algn="ctr">
              <a:solidFill>
                <a:schemeClr val="accent3">
                  <a:lumMod val="75000"/>
                </a:schemeClr>
              </a:solidFill>
              <a:round/>
              <a:headEnd/>
              <a:tailEnd type="arrow" w="med" len="sm"/>
            </a:ln>
          </p:spPr>
        </p:cxnSp>
        <p:cxnSp>
          <p:nvCxnSpPr>
            <p:cNvPr id="53" name="Straight Arrow Connector 25"/>
            <p:cNvCxnSpPr>
              <a:cxnSpLocks noChangeShapeType="1"/>
              <a:stCxn id="70" idx="3"/>
              <a:endCxn id="73" idx="2"/>
            </p:cNvCxnSpPr>
            <p:nvPr/>
          </p:nvCxnSpPr>
          <p:spPr bwMode="auto">
            <a:xfrm flipV="1">
              <a:off x="4748006" y="4004164"/>
              <a:ext cx="1170380" cy="896236"/>
            </a:xfrm>
            <a:prstGeom prst="straightConnector1">
              <a:avLst/>
            </a:prstGeom>
            <a:noFill/>
            <a:ln w="50800" algn="ctr">
              <a:solidFill>
                <a:srgbClr val="17375E"/>
              </a:solidFill>
              <a:round/>
              <a:headEnd/>
              <a:tailEnd type="arrow" w="med" len="sm"/>
            </a:ln>
          </p:spPr>
        </p:cxnSp>
        <p:cxnSp>
          <p:nvCxnSpPr>
            <p:cNvPr id="54" name="Straight Arrow Connector 26"/>
            <p:cNvCxnSpPr>
              <a:cxnSpLocks noChangeShapeType="1"/>
            </p:cNvCxnSpPr>
            <p:nvPr/>
          </p:nvCxnSpPr>
          <p:spPr bwMode="auto">
            <a:xfrm>
              <a:off x="4025756" y="2992788"/>
              <a:ext cx="5971" cy="1753054"/>
            </a:xfrm>
            <a:prstGeom prst="straightConnector1">
              <a:avLst/>
            </a:prstGeom>
            <a:noFill/>
            <a:ln w="50800" algn="ctr">
              <a:solidFill>
                <a:schemeClr val="accent6">
                  <a:lumMod val="75000"/>
                </a:schemeClr>
              </a:solidFill>
              <a:round/>
              <a:headEnd/>
              <a:tailEnd type="arrow" w="med" len="sm"/>
            </a:ln>
          </p:spPr>
        </p:cxnSp>
        <p:cxnSp>
          <p:nvCxnSpPr>
            <p:cNvPr id="55" name="Straight Arrow Connector 27"/>
            <p:cNvCxnSpPr>
              <a:cxnSpLocks noChangeShapeType="1"/>
            </p:cNvCxnSpPr>
            <p:nvPr/>
          </p:nvCxnSpPr>
          <p:spPr bwMode="auto">
            <a:xfrm rot="5400000" flipH="1" flipV="1">
              <a:off x="3160717" y="3713930"/>
              <a:ext cx="1724010" cy="2022"/>
            </a:xfrm>
            <a:prstGeom prst="straightConnector1">
              <a:avLst/>
            </a:prstGeom>
            <a:noFill/>
            <a:ln w="50800" algn="ctr">
              <a:solidFill>
                <a:schemeClr val="accent6">
                  <a:lumMod val="75000"/>
                </a:schemeClr>
              </a:solidFill>
              <a:round/>
              <a:headEnd/>
              <a:tailEnd type="arrow" w="med" len="sm"/>
            </a:ln>
          </p:spPr>
        </p:cxnSp>
        <p:cxnSp>
          <p:nvCxnSpPr>
            <p:cNvPr id="56" name="Shape 28"/>
            <p:cNvCxnSpPr>
              <a:cxnSpLocks noChangeShapeType="1"/>
            </p:cNvCxnSpPr>
            <p:nvPr/>
          </p:nvCxnSpPr>
          <p:spPr bwMode="auto">
            <a:xfrm flipH="1" flipV="1">
              <a:off x="2573000" y="3502106"/>
              <a:ext cx="232459" cy="286298"/>
            </a:xfrm>
            <a:prstGeom prst="curvedConnector4">
              <a:avLst>
                <a:gd name="adj1" fmla="val -96171"/>
                <a:gd name="adj2" fmla="val 164347"/>
              </a:avLst>
            </a:prstGeom>
            <a:noFill/>
            <a:ln w="38100" algn="ctr">
              <a:solidFill>
                <a:srgbClr val="17375E"/>
              </a:solidFill>
              <a:round/>
              <a:headEnd/>
              <a:tailEnd type="triangle" w="med" len="med"/>
            </a:ln>
          </p:spPr>
        </p:cxnSp>
        <p:cxnSp>
          <p:nvCxnSpPr>
            <p:cNvPr id="57" name="Shape 29"/>
            <p:cNvCxnSpPr>
              <a:cxnSpLocks noChangeShapeType="1"/>
            </p:cNvCxnSpPr>
            <p:nvPr/>
          </p:nvCxnSpPr>
          <p:spPr bwMode="auto">
            <a:xfrm flipH="1" flipV="1">
              <a:off x="4469055" y="2298826"/>
              <a:ext cx="232459" cy="286298"/>
            </a:xfrm>
            <a:prstGeom prst="curvedConnector4">
              <a:avLst>
                <a:gd name="adj1" fmla="val -96171"/>
                <a:gd name="adj2" fmla="val 164347"/>
              </a:avLst>
            </a:prstGeom>
            <a:noFill/>
            <a:ln w="38100" algn="ctr">
              <a:solidFill>
                <a:schemeClr val="accent3">
                  <a:lumMod val="75000"/>
                </a:schemeClr>
              </a:solidFill>
              <a:round/>
              <a:headEnd/>
              <a:tailEnd type="triangle" w="med" len="med"/>
            </a:ln>
          </p:spPr>
        </p:cxnSp>
        <p:cxnSp>
          <p:nvCxnSpPr>
            <p:cNvPr id="58" name="Shape 30"/>
            <p:cNvCxnSpPr>
              <a:cxnSpLocks noChangeShapeType="1"/>
            </p:cNvCxnSpPr>
            <p:nvPr/>
          </p:nvCxnSpPr>
          <p:spPr bwMode="auto">
            <a:xfrm rot="5400000" flipH="1" flipV="1">
              <a:off x="4454132" y="4902398"/>
              <a:ext cx="217836" cy="309272"/>
            </a:xfrm>
            <a:prstGeom prst="curvedConnector4">
              <a:avLst>
                <a:gd name="adj1" fmla="val -96171"/>
                <a:gd name="adj2" fmla="val 164347"/>
              </a:avLst>
            </a:prstGeom>
            <a:noFill/>
            <a:ln w="38100" algn="ctr">
              <a:solidFill>
                <a:schemeClr val="accent6">
                  <a:lumMod val="75000"/>
                </a:schemeClr>
              </a:solidFill>
              <a:round/>
              <a:headEnd/>
              <a:tailEnd type="triangle" w="med" len="med"/>
            </a:ln>
          </p:spPr>
        </p:cxnSp>
        <p:sp>
          <p:nvSpPr>
            <p:cNvPr id="59" name="TextBox 58"/>
            <p:cNvSpPr txBox="1"/>
            <p:nvPr/>
          </p:nvSpPr>
          <p:spPr>
            <a:xfrm>
              <a:off x="4942058" y="2132856"/>
              <a:ext cx="1303791" cy="523220"/>
            </a:xfrm>
            <a:prstGeom prst="rect">
              <a:avLst/>
            </a:prstGeom>
            <a:noFill/>
          </p:spPr>
          <p:txBody>
            <a:bodyPr>
              <a:spAutoFit/>
            </a:bodyPr>
            <a:lstStyle/>
            <a:p>
              <a:pPr fontAlgn="auto">
                <a:spcBef>
                  <a:spcPts val="0"/>
                </a:spcBef>
                <a:spcAft>
                  <a:spcPts val="0"/>
                </a:spcAft>
                <a:defRPr/>
              </a:pPr>
              <a:r>
                <a:rPr lang="en-GB" sz="1400" kern="0" dirty="0" smtClean="0">
                  <a:solidFill>
                    <a:sysClr val="windowText" lastClr="000000"/>
                  </a:solidFill>
                  <a:latin typeface="+mj-lt"/>
                  <a:cs typeface="Times New Roman" pitchFamily="18" charset="0"/>
                </a:rPr>
                <a:t>View manipulation</a:t>
              </a:r>
              <a:endParaRPr lang="en-US" sz="1400" kern="0" dirty="0">
                <a:solidFill>
                  <a:sysClr val="windowText" lastClr="000000"/>
                </a:solidFill>
                <a:latin typeface="+mj-lt"/>
                <a:cs typeface="Times New Roman" pitchFamily="18" charset="0"/>
              </a:endParaRPr>
            </a:p>
          </p:txBody>
        </p:sp>
        <p:sp>
          <p:nvSpPr>
            <p:cNvPr id="60" name="TextBox 59"/>
            <p:cNvSpPr txBox="1"/>
            <p:nvPr/>
          </p:nvSpPr>
          <p:spPr>
            <a:xfrm>
              <a:off x="4094089" y="3769524"/>
              <a:ext cx="1125908" cy="523220"/>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Model visualization</a:t>
              </a:r>
              <a:endParaRPr lang="en-US" sz="1400" kern="0" dirty="0">
                <a:solidFill>
                  <a:sysClr val="windowText" lastClr="000000"/>
                </a:solidFill>
                <a:latin typeface="+mj-lt"/>
                <a:cs typeface="Times New Roman" pitchFamily="18" charset="0"/>
              </a:endParaRPr>
            </a:p>
          </p:txBody>
        </p:sp>
        <p:sp>
          <p:nvSpPr>
            <p:cNvPr id="61" name="TextBox 60"/>
            <p:cNvSpPr txBox="1"/>
            <p:nvPr/>
          </p:nvSpPr>
          <p:spPr>
            <a:xfrm>
              <a:off x="3200940" y="3781511"/>
              <a:ext cx="830787" cy="523220"/>
            </a:xfrm>
            <a:prstGeom prst="rect">
              <a:avLst/>
            </a:prstGeom>
            <a:noFill/>
            <a:ln w="50800" algn="ctr">
              <a:noFill/>
              <a:round/>
              <a:headEnd/>
              <a:tailEnd type="arrow" w="med" len="sm"/>
            </a:ln>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Model building</a:t>
              </a:r>
              <a:endParaRPr lang="en-US" sz="1400" kern="0" dirty="0">
                <a:solidFill>
                  <a:sysClr val="windowText" lastClr="000000"/>
                </a:solidFill>
                <a:latin typeface="+mj-lt"/>
                <a:cs typeface="Times New Roman" pitchFamily="18" charset="0"/>
              </a:endParaRPr>
            </a:p>
          </p:txBody>
        </p:sp>
        <p:sp>
          <p:nvSpPr>
            <p:cNvPr id="62" name="TextBox 61"/>
            <p:cNvSpPr txBox="1"/>
            <p:nvPr/>
          </p:nvSpPr>
          <p:spPr>
            <a:xfrm>
              <a:off x="2516401" y="3031166"/>
              <a:ext cx="1497844" cy="307777"/>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Transformation</a:t>
              </a:r>
              <a:endParaRPr lang="en-US" sz="1400" kern="0" dirty="0">
                <a:solidFill>
                  <a:sysClr val="windowText" lastClr="000000"/>
                </a:solidFill>
                <a:latin typeface="+mj-lt"/>
                <a:cs typeface="Times New Roman" pitchFamily="18" charset="0"/>
              </a:endParaRPr>
            </a:p>
          </p:txBody>
        </p:sp>
        <p:sp>
          <p:nvSpPr>
            <p:cNvPr id="63" name="TextBox 62"/>
            <p:cNvSpPr txBox="1"/>
            <p:nvPr/>
          </p:nvSpPr>
          <p:spPr>
            <a:xfrm>
              <a:off x="1978714" y="2740719"/>
              <a:ext cx="1125910" cy="307777"/>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Mapping</a:t>
              </a:r>
              <a:endParaRPr lang="en-US" sz="1400" kern="0" dirty="0">
                <a:solidFill>
                  <a:sysClr val="windowText" lastClr="000000"/>
                </a:solidFill>
                <a:latin typeface="+mj-lt"/>
                <a:cs typeface="Times New Roman" pitchFamily="18" charset="0"/>
              </a:endParaRPr>
            </a:p>
          </p:txBody>
        </p:sp>
        <p:sp>
          <p:nvSpPr>
            <p:cNvPr id="64" name="TextBox 63"/>
            <p:cNvSpPr txBox="1"/>
            <p:nvPr/>
          </p:nvSpPr>
          <p:spPr>
            <a:xfrm>
              <a:off x="4883439" y="4948116"/>
              <a:ext cx="1125908" cy="523220"/>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Parameter refinement</a:t>
              </a:r>
              <a:endParaRPr lang="en-US" sz="1400" kern="0" dirty="0">
                <a:solidFill>
                  <a:sysClr val="windowText" lastClr="000000"/>
                </a:solidFill>
                <a:latin typeface="+mj-lt"/>
                <a:cs typeface="Times New Roman" pitchFamily="18" charset="0"/>
              </a:endParaRPr>
            </a:p>
          </p:txBody>
        </p:sp>
        <p:cxnSp>
          <p:nvCxnSpPr>
            <p:cNvPr id="65" name="Shape 37"/>
            <p:cNvCxnSpPr>
              <a:cxnSpLocks noChangeShapeType="1"/>
            </p:cNvCxnSpPr>
            <p:nvPr/>
          </p:nvCxnSpPr>
          <p:spPr bwMode="auto">
            <a:xfrm rot="5400000" flipH="1">
              <a:off x="3401337" y="1396155"/>
              <a:ext cx="269701" cy="4946318"/>
            </a:xfrm>
            <a:prstGeom prst="bentConnector4">
              <a:avLst>
                <a:gd name="adj1" fmla="val -679333"/>
                <a:gd name="adj2" fmla="val 100097"/>
              </a:avLst>
            </a:prstGeom>
            <a:noFill/>
            <a:ln w="50800" algn="ctr">
              <a:solidFill>
                <a:schemeClr val="accent6">
                  <a:lumMod val="75000"/>
                </a:schemeClr>
              </a:solidFill>
              <a:round/>
              <a:headEnd/>
              <a:tailEnd type="arrow" w="med" len="sm"/>
            </a:ln>
          </p:spPr>
        </p:cxnSp>
        <p:sp>
          <p:nvSpPr>
            <p:cNvPr id="67" name="TextBox 66"/>
            <p:cNvSpPr txBox="1"/>
            <p:nvPr/>
          </p:nvSpPr>
          <p:spPr>
            <a:xfrm>
              <a:off x="2217237" y="5406608"/>
              <a:ext cx="3553587" cy="400110"/>
            </a:xfrm>
            <a:prstGeom prst="rect">
              <a:avLst/>
            </a:prstGeom>
            <a:noFill/>
          </p:spPr>
          <p:txBody>
            <a:bodyPr>
              <a:spAutoFit/>
            </a:bodyPr>
            <a:lstStyle/>
            <a:p>
              <a:pPr algn="ctr" fontAlgn="auto">
                <a:spcBef>
                  <a:spcPts val="0"/>
                </a:spcBef>
                <a:spcAft>
                  <a:spcPts val="0"/>
                </a:spcAft>
                <a:defRPr/>
              </a:pPr>
              <a:r>
                <a:rPr lang="en-GB" sz="2000" kern="0" dirty="0">
                  <a:solidFill>
                    <a:sysClr val="windowText" lastClr="000000"/>
                  </a:solidFill>
                  <a:latin typeface="+mj-lt"/>
                  <a:cs typeface="Times New Roman" pitchFamily="18" charset="0"/>
                </a:rPr>
                <a:t>Information mining</a:t>
              </a:r>
              <a:endParaRPr lang="en-US" sz="2000" kern="0" dirty="0">
                <a:solidFill>
                  <a:sysClr val="windowText" lastClr="000000"/>
                </a:solidFill>
                <a:latin typeface="+mj-lt"/>
                <a:cs typeface="Times New Roman" pitchFamily="18" charset="0"/>
              </a:endParaRPr>
            </a:p>
          </p:txBody>
        </p:sp>
        <p:sp>
          <p:nvSpPr>
            <p:cNvPr id="31" name="Rectangle 30"/>
            <p:cNvSpPr/>
            <p:nvPr/>
          </p:nvSpPr>
          <p:spPr>
            <a:xfrm>
              <a:off x="6660232" y="3061409"/>
              <a:ext cx="1008112" cy="1015663"/>
            </a:xfrm>
            <a:prstGeom prst="rect">
              <a:avLst/>
            </a:prstGeom>
          </p:spPr>
          <p:txBody>
            <a:bodyPr wrap="square">
              <a:spAutoFit/>
            </a:bodyPr>
            <a:lstStyle/>
            <a:p>
              <a:r>
                <a:rPr lang="en-US" sz="6000" dirty="0" smtClean="0">
                  <a:solidFill>
                    <a:schemeClr val="accent1">
                      <a:lumMod val="75000"/>
                    </a:schemeClr>
                  </a:solidFill>
                  <a:sym typeface="Webdings" panose="05030102010509060703" pitchFamily="18" charset="2"/>
                </a:rPr>
                <a:t></a:t>
              </a:r>
              <a:endParaRPr lang="en-US" sz="6000" dirty="0">
                <a:solidFill>
                  <a:schemeClr val="accent1">
                    <a:lumMod val="75000"/>
                  </a:schemeClr>
                </a:solidFill>
              </a:endParaRPr>
            </a:p>
          </p:txBody>
        </p:sp>
        <p:sp>
          <p:nvSpPr>
            <p:cNvPr id="76" name="TextBox 75"/>
            <p:cNvSpPr txBox="1"/>
            <p:nvPr/>
          </p:nvSpPr>
          <p:spPr>
            <a:xfrm>
              <a:off x="4933950" y="5795963"/>
              <a:ext cx="3352800" cy="277812"/>
            </a:xfrm>
            <a:prstGeom prst="rect">
              <a:avLst/>
            </a:prstGeom>
            <a:noFill/>
          </p:spPr>
          <p:txBody>
            <a:bodyPr>
              <a:spAutoFit/>
            </a:bodyPr>
            <a:lstStyle/>
            <a:p>
              <a:pPr algn="ctr">
                <a:defRPr/>
              </a:pPr>
              <a:r>
                <a:rPr lang="en-GB" sz="1200" dirty="0">
                  <a:latin typeface="+mj-lt"/>
                </a:rPr>
                <a:t>[</a:t>
              </a:r>
              <a:r>
                <a:rPr lang="en-GB" sz="1200" dirty="0" err="1">
                  <a:latin typeface="+mj-lt"/>
                </a:rPr>
                <a:t>Keim</a:t>
              </a:r>
              <a:r>
                <a:rPr lang="en-GB" sz="1200" dirty="0">
                  <a:latin typeface="+mj-lt"/>
                </a:rPr>
                <a:t> et al. 2008]</a:t>
              </a:r>
              <a:endParaRPr lang="en-US" sz="1200" dirty="0">
                <a:latin typeface="+mj-lt"/>
              </a:endParaRPr>
            </a:p>
          </p:txBody>
        </p:sp>
        <p:sp>
          <p:nvSpPr>
            <p:cNvPr id="6" name="Rounded Rectangle 5"/>
            <p:cNvSpPr/>
            <p:nvPr/>
          </p:nvSpPr>
          <p:spPr>
            <a:xfrm>
              <a:off x="3200940" y="2268224"/>
              <a:ext cx="1547066" cy="69396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444702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79301"/>
            <a:ext cx="8229600" cy="4525963"/>
          </a:xfrm>
        </p:spPr>
        <p:txBody>
          <a:bodyPr>
            <a:normAutofit/>
          </a:bodyPr>
          <a:lstStyle/>
          <a:p>
            <a:pPr algn="ctr"/>
            <a:r>
              <a:rPr lang="en-US" sz="3600" dirty="0" smtClean="0"/>
              <a:t>Support all 3 ways via visual means</a:t>
            </a:r>
            <a:endParaRPr lang="en-US" sz="3600" dirty="0"/>
          </a:p>
        </p:txBody>
      </p:sp>
      <p:grpSp>
        <p:nvGrpSpPr>
          <p:cNvPr id="26" name="Group 1"/>
          <p:cNvGrpSpPr>
            <a:grpSpLocks/>
          </p:cNvGrpSpPr>
          <p:nvPr/>
        </p:nvGrpSpPr>
        <p:grpSpPr bwMode="auto">
          <a:xfrm>
            <a:off x="3266334" y="2309198"/>
            <a:ext cx="1423052" cy="612014"/>
            <a:chOff x="2112182" y="65815"/>
            <a:chExt cx="1828805" cy="842913"/>
          </a:xfrm>
        </p:grpSpPr>
        <p:sp>
          <p:nvSpPr>
            <p:cNvPr id="74" name="Rounded Rectangle 46"/>
            <p:cNvSpPr>
              <a:spLocks noChangeArrowheads="1"/>
            </p:cNvSpPr>
            <p:nvPr/>
          </p:nvSpPr>
          <p:spPr bwMode="auto">
            <a:xfrm>
              <a:off x="2112182" y="65815"/>
              <a:ext cx="1828805" cy="842913"/>
            </a:xfrm>
            <a:prstGeom prst="roundRect">
              <a:avLst>
                <a:gd name="adj" fmla="val 16667"/>
              </a:avLst>
            </a:prstGeom>
            <a:solidFill>
              <a:srgbClr val="00A650"/>
            </a:solidFill>
            <a:ln w="25400" algn="ctr">
              <a:solidFill>
                <a:srgbClr val="FFFFFF"/>
              </a:solidFill>
              <a:round/>
              <a:headEnd/>
              <a:tailEnd/>
            </a:ln>
          </p:spPr>
          <p:txBody>
            <a:bodyPr/>
            <a:lstStyle/>
            <a:p>
              <a:endParaRPr lang="de-DE" sz="3200"/>
            </a:p>
          </p:txBody>
        </p:sp>
        <p:sp>
          <p:nvSpPr>
            <p:cNvPr id="75" name="Rounded Rectangle 4"/>
            <p:cNvSpPr/>
            <p:nvPr/>
          </p:nvSpPr>
          <p:spPr>
            <a:xfrm>
              <a:off x="2153746" y="105818"/>
              <a:ext cx="1745678" cy="762908"/>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Visualization</a:t>
              </a:r>
              <a:endParaRPr lang="en-US" dirty="0">
                <a:solidFill>
                  <a:sysClr val="window" lastClr="FFFFFF"/>
                </a:solidFill>
                <a:latin typeface="+mj-lt"/>
                <a:cs typeface="Times New Roman" pitchFamily="18" charset="0"/>
              </a:endParaRPr>
            </a:p>
          </p:txBody>
        </p:sp>
      </p:grpSp>
      <p:grpSp>
        <p:nvGrpSpPr>
          <p:cNvPr id="27" name="Group 2"/>
          <p:cNvGrpSpPr>
            <a:grpSpLocks/>
          </p:cNvGrpSpPr>
          <p:nvPr/>
        </p:nvGrpSpPr>
        <p:grpSpPr bwMode="auto">
          <a:xfrm>
            <a:off x="5174518" y="3458538"/>
            <a:ext cx="1485714" cy="572595"/>
            <a:chOff x="3631471" y="1651003"/>
            <a:chExt cx="1909712" cy="792022"/>
          </a:xfrm>
        </p:grpSpPr>
        <p:sp>
          <p:nvSpPr>
            <p:cNvPr id="72" name="Rounded Rectangle 44"/>
            <p:cNvSpPr>
              <a:spLocks noChangeArrowheads="1"/>
            </p:cNvSpPr>
            <p:nvPr/>
          </p:nvSpPr>
          <p:spPr bwMode="auto">
            <a:xfrm>
              <a:off x="3631471" y="1651003"/>
              <a:ext cx="1909712" cy="792022"/>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73" name="Rounded Rectangle 6"/>
            <p:cNvSpPr/>
            <p:nvPr/>
          </p:nvSpPr>
          <p:spPr>
            <a:xfrm>
              <a:off x="3670444" y="1688309"/>
              <a:ext cx="1831766"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a:solidFill>
                    <a:sysClr val="window" lastClr="FFFFFF"/>
                  </a:solidFill>
                  <a:latin typeface="+mj-lt"/>
                  <a:cs typeface="Times New Roman" pitchFamily="18" charset="0"/>
                </a:rPr>
                <a:t>Knowledge</a:t>
              </a:r>
              <a:endParaRPr lang="en-US">
                <a:solidFill>
                  <a:sysClr val="window" lastClr="FFFFFF"/>
                </a:solidFill>
                <a:latin typeface="+mj-lt"/>
                <a:cs typeface="Times New Roman" pitchFamily="18" charset="0"/>
              </a:endParaRPr>
            </a:p>
          </p:txBody>
        </p:sp>
      </p:grpSp>
      <p:grpSp>
        <p:nvGrpSpPr>
          <p:cNvPr id="28" name="Group 3"/>
          <p:cNvGrpSpPr>
            <a:grpSpLocks/>
          </p:cNvGrpSpPr>
          <p:nvPr/>
        </p:nvGrpSpPr>
        <p:grpSpPr bwMode="auto">
          <a:xfrm>
            <a:off x="3207714" y="4616177"/>
            <a:ext cx="1540292" cy="566372"/>
            <a:chOff x="2035981" y="3215329"/>
            <a:chExt cx="1981208" cy="782854"/>
          </a:xfrm>
        </p:grpSpPr>
        <p:sp>
          <p:nvSpPr>
            <p:cNvPr id="70" name="Rounded Rectangle 42"/>
            <p:cNvSpPr>
              <a:spLocks noChangeArrowheads="1"/>
            </p:cNvSpPr>
            <p:nvPr/>
          </p:nvSpPr>
          <p:spPr bwMode="auto">
            <a:xfrm>
              <a:off x="2035981" y="3215329"/>
              <a:ext cx="1981208" cy="782854"/>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71" name="Rounded Rectangle 8"/>
            <p:cNvSpPr/>
            <p:nvPr/>
          </p:nvSpPr>
          <p:spPr>
            <a:xfrm>
              <a:off x="2074982" y="3252609"/>
              <a:ext cx="1903208" cy="708295"/>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Models</a:t>
              </a:r>
              <a:endParaRPr lang="en-US" dirty="0">
                <a:solidFill>
                  <a:sysClr val="window" lastClr="FFFFFF"/>
                </a:solidFill>
                <a:latin typeface="+mj-lt"/>
                <a:cs typeface="Times New Roman" pitchFamily="18" charset="0"/>
              </a:endParaRPr>
            </a:p>
          </p:txBody>
        </p:sp>
      </p:grpSp>
      <p:grpSp>
        <p:nvGrpSpPr>
          <p:cNvPr id="29" name="Group 4"/>
          <p:cNvGrpSpPr>
            <a:grpSpLocks/>
          </p:cNvGrpSpPr>
          <p:nvPr/>
        </p:nvGrpSpPr>
        <p:grpSpPr bwMode="auto">
          <a:xfrm>
            <a:off x="1386450" y="3458538"/>
            <a:ext cx="1419009" cy="572595"/>
            <a:chOff x="554815" y="1651003"/>
            <a:chExt cx="1824055" cy="792022"/>
          </a:xfrm>
        </p:grpSpPr>
        <p:sp>
          <p:nvSpPr>
            <p:cNvPr id="68" name="Rounded Rectangle 5"/>
            <p:cNvSpPr>
              <a:spLocks noChangeArrowheads="1"/>
            </p:cNvSpPr>
            <p:nvPr/>
          </p:nvSpPr>
          <p:spPr bwMode="auto">
            <a:xfrm>
              <a:off x="554815" y="1651003"/>
              <a:ext cx="1824055" cy="792022"/>
            </a:xfrm>
            <a:prstGeom prst="roundRect">
              <a:avLst>
                <a:gd name="adj" fmla="val 16667"/>
              </a:avLst>
            </a:prstGeom>
            <a:solidFill>
              <a:srgbClr val="4F81BD"/>
            </a:solidFill>
            <a:ln w="25400" algn="ctr">
              <a:solidFill>
                <a:srgbClr val="FFFFFF"/>
              </a:solidFill>
              <a:round/>
              <a:headEnd/>
              <a:tailEnd/>
            </a:ln>
          </p:spPr>
          <p:txBody>
            <a:bodyPr/>
            <a:lstStyle/>
            <a:p>
              <a:endParaRPr lang="de-DE" sz="3200"/>
            </a:p>
          </p:txBody>
        </p:sp>
        <p:sp>
          <p:nvSpPr>
            <p:cNvPr id="69" name="Rounded Rectangle 10"/>
            <p:cNvSpPr/>
            <p:nvPr/>
          </p:nvSpPr>
          <p:spPr>
            <a:xfrm>
              <a:off x="593790" y="1688309"/>
              <a:ext cx="1746104"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dirty="0">
                  <a:solidFill>
                    <a:sysClr val="window" lastClr="FFFFFF"/>
                  </a:solidFill>
                  <a:latin typeface="+mj-lt"/>
                  <a:cs typeface="Times New Roman" pitchFamily="18" charset="0"/>
                </a:rPr>
                <a:t>Data</a:t>
              </a:r>
              <a:endParaRPr lang="en-US" dirty="0">
                <a:solidFill>
                  <a:sysClr val="window" lastClr="FFFFFF"/>
                </a:solidFill>
                <a:latin typeface="+mj-lt"/>
                <a:cs typeface="Times New Roman" pitchFamily="18" charset="0"/>
              </a:endParaRPr>
            </a:p>
          </p:txBody>
        </p:sp>
      </p:grpSp>
      <p:cxnSp>
        <p:nvCxnSpPr>
          <p:cNvPr id="30" name="Straight Arrow Connector 21"/>
          <p:cNvCxnSpPr>
            <a:cxnSpLocks noChangeShapeType="1"/>
          </p:cNvCxnSpPr>
          <p:nvPr/>
        </p:nvCxnSpPr>
        <p:spPr bwMode="auto">
          <a:xfrm>
            <a:off x="557684" y="3734464"/>
            <a:ext cx="828766" cy="10372"/>
          </a:xfrm>
          <a:prstGeom prst="straightConnector1">
            <a:avLst/>
          </a:prstGeom>
          <a:noFill/>
          <a:ln w="50800" algn="ctr">
            <a:solidFill>
              <a:srgbClr val="17375E"/>
            </a:solidFill>
            <a:round/>
            <a:headEnd/>
            <a:tailEnd type="arrow" w="med" len="sm"/>
          </a:ln>
        </p:spPr>
      </p:cxnSp>
      <p:cxnSp>
        <p:nvCxnSpPr>
          <p:cNvPr id="50" name="Straight Arrow Connector 22"/>
          <p:cNvCxnSpPr>
            <a:cxnSpLocks noChangeShapeType="1"/>
            <a:endCxn id="75" idx="1"/>
          </p:cNvCxnSpPr>
          <p:nvPr/>
        </p:nvCxnSpPr>
        <p:spPr bwMode="auto">
          <a:xfrm rot="5400000" flipH="1" flipV="1">
            <a:off x="2276167" y="2436029"/>
            <a:ext cx="842296" cy="1202722"/>
          </a:xfrm>
          <a:prstGeom prst="straightConnector1">
            <a:avLst/>
          </a:prstGeom>
          <a:noFill/>
          <a:ln w="50800" algn="ctr">
            <a:solidFill>
              <a:srgbClr val="00A650"/>
            </a:solidFill>
            <a:round/>
            <a:headEnd/>
            <a:tailEnd type="arrow" w="med" len="sm"/>
          </a:ln>
        </p:spPr>
      </p:cxnSp>
      <p:cxnSp>
        <p:nvCxnSpPr>
          <p:cNvPr id="51" name="Straight Arrow Connector 23"/>
          <p:cNvCxnSpPr>
            <a:cxnSpLocks noChangeShapeType="1"/>
            <a:stCxn id="69" idx="2"/>
            <a:endCxn id="71" idx="1"/>
          </p:cNvCxnSpPr>
          <p:nvPr/>
        </p:nvCxnSpPr>
        <p:spPr bwMode="auto">
          <a:xfrm rot="16200000" flipH="1">
            <a:off x="2217865" y="3882253"/>
            <a:ext cx="896236" cy="1140059"/>
          </a:xfrm>
          <a:prstGeom prst="straightConnector1">
            <a:avLst/>
          </a:prstGeom>
          <a:noFill/>
          <a:ln w="50800" algn="ctr">
            <a:solidFill>
              <a:srgbClr val="17375E"/>
            </a:solidFill>
            <a:round/>
            <a:headEnd/>
            <a:tailEnd type="arrow" w="med" len="sm"/>
          </a:ln>
        </p:spPr>
      </p:cxnSp>
      <p:cxnSp>
        <p:nvCxnSpPr>
          <p:cNvPr id="52" name="Straight Arrow Connector 24"/>
          <p:cNvCxnSpPr>
            <a:cxnSpLocks noChangeShapeType="1"/>
            <a:endCxn id="72" idx="0"/>
          </p:cNvCxnSpPr>
          <p:nvPr/>
        </p:nvCxnSpPr>
        <p:spPr bwMode="auto">
          <a:xfrm>
            <a:off x="4644916" y="2630765"/>
            <a:ext cx="1273470" cy="827773"/>
          </a:xfrm>
          <a:prstGeom prst="straightConnector1">
            <a:avLst/>
          </a:prstGeom>
          <a:noFill/>
          <a:ln w="50800" algn="ctr">
            <a:solidFill>
              <a:srgbClr val="17375E"/>
            </a:solidFill>
            <a:round/>
            <a:headEnd/>
            <a:tailEnd type="arrow" w="med" len="sm"/>
          </a:ln>
        </p:spPr>
      </p:cxnSp>
      <p:cxnSp>
        <p:nvCxnSpPr>
          <p:cNvPr id="53" name="Straight Arrow Connector 25"/>
          <p:cNvCxnSpPr>
            <a:cxnSpLocks noChangeShapeType="1"/>
            <a:stCxn id="70" idx="3"/>
            <a:endCxn id="73" idx="2"/>
          </p:cNvCxnSpPr>
          <p:nvPr/>
        </p:nvCxnSpPr>
        <p:spPr bwMode="auto">
          <a:xfrm flipV="1">
            <a:off x="4748006" y="4004164"/>
            <a:ext cx="1170380" cy="896236"/>
          </a:xfrm>
          <a:prstGeom prst="straightConnector1">
            <a:avLst/>
          </a:prstGeom>
          <a:noFill/>
          <a:ln w="50800" algn="ctr">
            <a:solidFill>
              <a:srgbClr val="17375E"/>
            </a:solidFill>
            <a:round/>
            <a:headEnd/>
            <a:tailEnd type="arrow" w="med" len="sm"/>
          </a:ln>
        </p:spPr>
      </p:cxnSp>
      <p:cxnSp>
        <p:nvCxnSpPr>
          <p:cNvPr id="55" name="Straight Arrow Connector 27"/>
          <p:cNvCxnSpPr>
            <a:cxnSpLocks noChangeShapeType="1"/>
          </p:cNvCxnSpPr>
          <p:nvPr/>
        </p:nvCxnSpPr>
        <p:spPr bwMode="auto">
          <a:xfrm flipV="1">
            <a:off x="3977860" y="2899890"/>
            <a:ext cx="45873" cy="1763241"/>
          </a:xfrm>
          <a:prstGeom prst="straightConnector1">
            <a:avLst/>
          </a:prstGeom>
          <a:noFill/>
          <a:ln w="50800" algn="ctr">
            <a:solidFill>
              <a:srgbClr val="00A650"/>
            </a:solidFill>
            <a:round/>
            <a:headEnd type="arrow" w="med" len="sm"/>
            <a:tailEnd type="arrow" w="med" len="sm"/>
          </a:ln>
        </p:spPr>
      </p:cxnSp>
      <p:cxnSp>
        <p:nvCxnSpPr>
          <p:cNvPr id="56" name="Shape 28"/>
          <p:cNvCxnSpPr>
            <a:cxnSpLocks noChangeShapeType="1"/>
          </p:cNvCxnSpPr>
          <p:nvPr/>
        </p:nvCxnSpPr>
        <p:spPr bwMode="auto">
          <a:xfrm flipH="1" flipV="1">
            <a:off x="2573000" y="3502106"/>
            <a:ext cx="232459" cy="286298"/>
          </a:xfrm>
          <a:prstGeom prst="curvedConnector4">
            <a:avLst>
              <a:gd name="adj1" fmla="val -96171"/>
              <a:gd name="adj2" fmla="val 164347"/>
            </a:avLst>
          </a:prstGeom>
          <a:noFill/>
          <a:ln w="38100" algn="ctr">
            <a:solidFill>
              <a:srgbClr val="00A650"/>
            </a:solidFill>
            <a:round/>
            <a:headEnd/>
            <a:tailEnd type="triangle" w="med" len="med"/>
          </a:ln>
        </p:spPr>
      </p:cxnSp>
      <p:cxnSp>
        <p:nvCxnSpPr>
          <p:cNvPr id="57" name="Shape 29"/>
          <p:cNvCxnSpPr>
            <a:cxnSpLocks noChangeShapeType="1"/>
          </p:cNvCxnSpPr>
          <p:nvPr/>
        </p:nvCxnSpPr>
        <p:spPr bwMode="auto">
          <a:xfrm flipH="1" flipV="1">
            <a:off x="4469055" y="2298826"/>
            <a:ext cx="232459" cy="286298"/>
          </a:xfrm>
          <a:prstGeom prst="curvedConnector4">
            <a:avLst>
              <a:gd name="adj1" fmla="val -96171"/>
              <a:gd name="adj2" fmla="val 164347"/>
            </a:avLst>
          </a:prstGeom>
          <a:noFill/>
          <a:ln w="38100" algn="ctr">
            <a:solidFill>
              <a:srgbClr val="00A650"/>
            </a:solidFill>
            <a:round/>
            <a:headEnd/>
            <a:tailEnd type="triangle" w="med" len="med"/>
          </a:ln>
        </p:spPr>
      </p:cxnSp>
      <p:cxnSp>
        <p:nvCxnSpPr>
          <p:cNvPr id="58" name="Shape 30"/>
          <p:cNvCxnSpPr>
            <a:cxnSpLocks noChangeShapeType="1"/>
          </p:cNvCxnSpPr>
          <p:nvPr/>
        </p:nvCxnSpPr>
        <p:spPr bwMode="auto">
          <a:xfrm rot="5400000" flipH="1" flipV="1">
            <a:off x="4454132" y="4902398"/>
            <a:ext cx="217836" cy="309272"/>
          </a:xfrm>
          <a:prstGeom prst="curvedConnector4">
            <a:avLst>
              <a:gd name="adj1" fmla="val -96171"/>
              <a:gd name="adj2" fmla="val 164347"/>
            </a:avLst>
          </a:prstGeom>
          <a:noFill/>
          <a:ln w="38100" algn="ctr">
            <a:solidFill>
              <a:srgbClr val="00A650"/>
            </a:solidFill>
            <a:round/>
            <a:headEnd/>
            <a:tailEnd type="triangle" w="med" len="med"/>
          </a:ln>
        </p:spPr>
      </p:cxnSp>
      <p:sp>
        <p:nvSpPr>
          <p:cNvPr id="59" name="TextBox 58"/>
          <p:cNvSpPr txBox="1"/>
          <p:nvPr/>
        </p:nvSpPr>
        <p:spPr>
          <a:xfrm>
            <a:off x="4942058" y="2132856"/>
            <a:ext cx="1303791" cy="523220"/>
          </a:xfrm>
          <a:prstGeom prst="rect">
            <a:avLst/>
          </a:prstGeom>
          <a:noFill/>
        </p:spPr>
        <p:txBody>
          <a:bodyPr>
            <a:spAutoFit/>
          </a:bodyPr>
          <a:lstStyle/>
          <a:p>
            <a:pPr fontAlgn="auto">
              <a:spcBef>
                <a:spcPts val="0"/>
              </a:spcBef>
              <a:spcAft>
                <a:spcPts val="0"/>
              </a:spcAft>
              <a:defRPr/>
            </a:pPr>
            <a:r>
              <a:rPr lang="en-GB" sz="1400" kern="0" dirty="0" smtClean="0">
                <a:solidFill>
                  <a:sysClr val="windowText" lastClr="000000"/>
                </a:solidFill>
                <a:latin typeface="+mj-lt"/>
                <a:cs typeface="Times New Roman" pitchFamily="18" charset="0"/>
              </a:rPr>
              <a:t>View manipulation</a:t>
            </a:r>
            <a:endParaRPr lang="en-US" sz="1400" kern="0" dirty="0">
              <a:solidFill>
                <a:sysClr val="windowText" lastClr="000000"/>
              </a:solidFill>
              <a:latin typeface="+mj-lt"/>
              <a:cs typeface="Times New Roman" pitchFamily="18" charset="0"/>
            </a:endParaRPr>
          </a:p>
        </p:txBody>
      </p:sp>
      <p:sp>
        <p:nvSpPr>
          <p:cNvPr id="60" name="TextBox 59"/>
          <p:cNvSpPr txBox="1"/>
          <p:nvPr/>
        </p:nvSpPr>
        <p:spPr>
          <a:xfrm>
            <a:off x="4094089" y="3769524"/>
            <a:ext cx="1125908" cy="523220"/>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Model visualization</a:t>
            </a:r>
            <a:endParaRPr lang="en-US" sz="1400" kern="0" dirty="0">
              <a:solidFill>
                <a:sysClr val="windowText" lastClr="000000"/>
              </a:solidFill>
              <a:latin typeface="+mj-lt"/>
              <a:cs typeface="Times New Roman" pitchFamily="18" charset="0"/>
            </a:endParaRPr>
          </a:p>
        </p:txBody>
      </p:sp>
      <p:sp>
        <p:nvSpPr>
          <p:cNvPr id="61" name="TextBox 60"/>
          <p:cNvSpPr txBox="1"/>
          <p:nvPr/>
        </p:nvSpPr>
        <p:spPr>
          <a:xfrm>
            <a:off x="3200940" y="3781511"/>
            <a:ext cx="830787" cy="523220"/>
          </a:xfrm>
          <a:prstGeom prst="rect">
            <a:avLst/>
          </a:prstGeom>
          <a:noFill/>
          <a:ln w="50800" algn="ctr">
            <a:noFill/>
            <a:round/>
            <a:headEnd/>
            <a:tailEnd type="arrow" w="med" len="sm"/>
          </a:ln>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Model building</a:t>
            </a:r>
            <a:endParaRPr lang="en-US" sz="1400" kern="0" dirty="0">
              <a:solidFill>
                <a:sysClr val="windowText" lastClr="000000"/>
              </a:solidFill>
              <a:latin typeface="+mj-lt"/>
              <a:cs typeface="Times New Roman" pitchFamily="18" charset="0"/>
            </a:endParaRPr>
          </a:p>
        </p:txBody>
      </p:sp>
      <p:sp>
        <p:nvSpPr>
          <p:cNvPr id="62" name="TextBox 61"/>
          <p:cNvSpPr txBox="1"/>
          <p:nvPr/>
        </p:nvSpPr>
        <p:spPr>
          <a:xfrm>
            <a:off x="2516401" y="3031166"/>
            <a:ext cx="1497844" cy="307777"/>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Transformation</a:t>
            </a:r>
            <a:endParaRPr lang="en-US" sz="1400" kern="0" dirty="0">
              <a:solidFill>
                <a:sysClr val="windowText" lastClr="000000"/>
              </a:solidFill>
              <a:latin typeface="+mj-lt"/>
              <a:cs typeface="Times New Roman" pitchFamily="18" charset="0"/>
            </a:endParaRPr>
          </a:p>
        </p:txBody>
      </p:sp>
      <p:sp>
        <p:nvSpPr>
          <p:cNvPr id="63" name="TextBox 62"/>
          <p:cNvSpPr txBox="1"/>
          <p:nvPr/>
        </p:nvSpPr>
        <p:spPr>
          <a:xfrm>
            <a:off x="1978714" y="2740719"/>
            <a:ext cx="1125910" cy="307777"/>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Mapping</a:t>
            </a:r>
            <a:endParaRPr lang="en-US" sz="1400" kern="0" dirty="0">
              <a:solidFill>
                <a:sysClr val="windowText" lastClr="000000"/>
              </a:solidFill>
              <a:latin typeface="+mj-lt"/>
              <a:cs typeface="Times New Roman" pitchFamily="18" charset="0"/>
            </a:endParaRPr>
          </a:p>
        </p:txBody>
      </p:sp>
      <p:sp>
        <p:nvSpPr>
          <p:cNvPr id="64" name="TextBox 63"/>
          <p:cNvSpPr txBox="1"/>
          <p:nvPr/>
        </p:nvSpPr>
        <p:spPr>
          <a:xfrm>
            <a:off x="4883439" y="4948116"/>
            <a:ext cx="1125908" cy="523220"/>
          </a:xfrm>
          <a:prstGeom prst="rect">
            <a:avLst/>
          </a:prstGeom>
          <a:noFill/>
        </p:spPr>
        <p:txBody>
          <a:bodyPr>
            <a:spAutoFit/>
          </a:bodyPr>
          <a:lstStyle/>
          <a:p>
            <a:pPr fontAlgn="auto">
              <a:spcBef>
                <a:spcPts val="0"/>
              </a:spcBef>
              <a:spcAft>
                <a:spcPts val="0"/>
              </a:spcAft>
              <a:defRPr/>
            </a:pPr>
            <a:r>
              <a:rPr lang="en-GB" sz="1400" kern="0" dirty="0">
                <a:solidFill>
                  <a:sysClr val="windowText" lastClr="000000"/>
                </a:solidFill>
                <a:latin typeface="+mj-lt"/>
                <a:cs typeface="Times New Roman" pitchFamily="18" charset="0"/>
              </a:rPr>
              <a:t>Parameter refinement</a:t>
            </a:r>
            <a:endParaRPr lang="en-US" sz="1400" kern="0" dirty="0">
              <a:solidFill>
                <a:sysClr val="windowText" lastClr="000000"/>
              </a:solidFill>
              <a:latin typeface="+mj-lt"/>
              <a:cs typeface="Times New Roman" pitchFamily="18" charset="0"/>
            </a:endParaRPr>
          </a:p>
        </p:txBody>
      </p:sp>
      <p:cxnSp>
        <p:nvCxnSpPr>
          <p:cNvPr id="65" name="Shape 37"/>
          <p:cNvCxnSpPr>
            <a:cxnSpLocks noChangeShapeType="1"/>
          </p:cNvCxnSpPr>
          <p:nvPr/>
        </p:nvCxnSpPr>
        <p:spPr bwMode="auto">
          <a:xfrm rot="5400000" flipH="1">
            <a:off x="3401337" y="1396155"/>
            <a:ext cx="269701" cy="4946318"/>
          </a:xfrm>
          <a:prstGeom prst="bentConnector4">
            <a:avLst>
              <a:gd name="adj1" fmla="val -679333"/>
              <a:gd name="adj2" fmla="val 100097"/>
            </a:avLst>
          </a:prstGeom>
          <a:noFill/>
          <a:ln w="38100" algn="ctr">
            <a:solidFill>
              <a:srgbClr val="00A650"/>
            </a:solidFill>
            <a:round/>
            <a:headEnd/>
            <a:tailEnd type="triangle" w="med" len="med"/>
          </a:ln>
        </p:spPr>
      </p:cxnSp>
      <p:sp>
        <p:nvSpPr>
          <p:cNvPr id="66" name="TextBox 65"/>
          <p:cNvSpPr txBox="1"/>
          <p:nvPr/>
        </p:nvSpPr>
        <p:spPr>
          <a:xfrm>
            <a:off x="1861474" y="5829831"/>
            <a:ext cx="4265113" cy="523220"/>
          </a:xfrm>
          <a:prstGeom prst="rect">
            <a:avLst/>
          </a:prstGeom>
          <a:noFill/>
        </p:spPr>
        <p:txBody>
          <a:bodyPr>
            <a:spAutoFit/>
          </a:bodyPr>
          <a:lstStyle/>
          <a:p>
            <a:pPr algn="ctr" fontAlgn="auto">
              <a:spcBef>
                <a:spcPts val="0"/>
              </a:spcBef>
              <a:spcAft>
                <a:spcPts val="0"/>
              </a:spcAft>
              <a:defRPr/>
            </a:pPr>
            <a:r>
              <a:rPr lang="en-GB" sz="2800" kern="0" dirty="0">
                <a:solidFill>
                  <a:schemeClr val="tx2">
                    <a:lumMod val="75000"/>
                  </a:schemeClr>
                </a:solidFill>
                <a:latin typeface="+mj-lt"/>
                <a:cs typeface="Times New Roman" pitchFamily="18" charset="0"/>
              </a:rPr>
              <a:t>Feedback loop</a:t>
            </a:r>
            <a:endParaRPr lang="en-US" sz="2800" kern="0" dirty="0">
              <a:solidFill>
                <a:schemeClr val="tx2">
                  <a:lumMod val="75000"/>
                </a:schemeClr>
              </a:solidFill>
              <a:latin typeface="+mj-lt"/>
              <a:cs typeface="Times New Roman" pitchFamily="18" charset="0"/>
            </a:endParaRPr>
          </a:p>
        </p:txBody>
      </p:sp>
      <p:sp>
        <p:nvSpPr>
          <p:cNvPr id="67" name="TextBox 66"/>
          <p:cNvSpPr txBox="1"/>
          <p:nvPr/>
        </p:nvSpPr>
        <p:spPr>
          <a:xfrm>
            <a:off x="2217237" y="5406608"/>
            <a:ext cx="3553587" cy="400110"/>
          </a:xfrm>
          <a:prstGeom prst="rect">
            <a:avLst/>
          </a:prstGeom>
          <a:noFill/>
        </p:spPr>
        <p:txBody>
          <a:bodyPr>
            <a:spAutoFit/>
          </a:bodyPr>
          <a:lstStyle/>
          <a:p>
            <a:pPr algn="ctr" fontAlgn="auto">
              <a:spcBef>
                <a:spcPts val="0"/>
              </a:spcBef>
              <a:spcAft>
                <a:spcPts val="0"/>
              </a:spcAft>
              <a:defRPr/>
            </a:pPr>
            <a:r>
              <a:rPr lang="en-GB" sz="2000" kern="0" dirty="0">
                <a:solidFill>
                  <a:sysClr val="windowText" lastClr="000000"/>
                </a:solidFill>
                <a:latin typeface="+mj-lt"/>
                <a:cs typeface="Times New Roman" pitchFamily="18" charset="0"/>
              </a:rPr>
              <a:t>Information mining</a:t>
            </a:r>
            <a:endParaRPr lang="en-US" sz="2000" kern="0" dirty="0">
              <a:solidFill>
                <a:sysClr val="windowText" lastClr="000000"/>
              </a:solidFill>
              <a:latin typeface="+mj-lt"/>
              <a:cs typeface="Times New Roman" pitchFamily="18" charset="0"/>
            </a:endParaRPr>
          </a:p>
        </p:txBody>
      </p:sp>
      <p:sp>
        <p:nvSpPr>
          <p:cNvPr id="2" name="Title 1"/>
          <p:cNvSpPr>
            <a:spLocks noGrp="1"/>
          </p:cNvSpPr>
          <p:nvPr>
            <p:ph type="title"/>
          </p:nvPr>
        </p:nvSpPr>
        <p:spPr>
          <a:xfrm>
            <a:off x="448250" y="260648"/>
            <a:ext cx="8229600" cy="1143000"/>
          </a:xfrm>
        </p:spPr>
        <p:txBody>
          <a:bodyPr>
            <a:normAutofit fontScale="90000"/>
          </a:bodyPr>
          <a:lstStyle/>
          <a:p>
            <a:r>
              <a:rPr lang="en-US" dirty="0" smtClean="0"/>
              <a:t>Interaction Need in Visual Analytics</a:t>
            </a:r>
            <a:endParaRPr lang="en-US" dirty="0"/>
          </a:p>
        </p:txBody>
      </p:sp>
      <p:sp>
        <p:nvSpPr>
          <p:cNvPr id="4" name="Footer Placeholder 3"/>
          <p:cNvSpPr>
            <a:spLocks noGrp="1"/>
          </p:cNvSpPr>
          <p:nvPr>
            <p:ph type="ftr" sz="quarter" idx="11"/>
          </p:nvPr>
        </p:nvSpPr>
        <p:spPr/>
        <p:txBody>
          <a:bodyPr/>
          <a:lstStyle/>
          <a:p>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32</a:t>
            </a:fld>
            <a:endParaRPr lang="en-US" dirty="0"/>
          </a:p>
        </p:txBody>
      </p:sp>
      <p:sp>
        <p:nvSpPr>
          <p:cNvPr id="31" name="Rectangle 30"/>
          <p:cNvSpPr/>
          <p:nvPr/>
        </p:nvSpPr>
        <p:spPr>
          <a:xfrm>
            <a:off x="6660232" y="3061409"/>
            <a:ext cx="1008112" cy="1015663"/>
          </a:xfrm>
          <a:prstGeom prst="rect">
            <a:avLst/>
          </a:prstGeom>
        </p:spPr>
        <p:txBody>
          <a:bodyPr wrap="square">
            <a:spAutoFit/>
          </a:bodyPr>
          <a:lstStyle/>
          <a:p>
            <a:r>
              <a:rPr lang="en-US" sz="6000" dirty="0" smtClean="0">
                <a:solidFill>
                  <a:schemeClr val="accent1">
                    <a:lumMod val="75000"/>
                  </a:schemeClr>
                </a:solidFill>
                <a:sym typeface="Webdings" panose="05030102010509060703" pitchFamily="18" charset="2"/>
              </a:rPr>
              <a:t></a:t>
            </a:r>
            <a:endParaRPr lang="en-US" sz="6000" dirty="0">
              <a:solidFill>
                <a:schemeClr val="accent1">
                  <a:lumMod val="75000"/>
                </a:schemeClr>
              </a:solidFill>
            </a:endParaRPr>
          </a:p>
        </p:txBody>
      </p:sp>
      <p:sp>
        <p:nvSpPr>
          <p:cNvPr id="76" name="TextBox 75"/>
          <p:cNvSpPr txBox="1"/>
          <p:nvPr/>
        </p:nvSpPr>
        <p:spPr>
          <a:xfrm>
            <a:off x="4933950" y="5795963"/>
            <a:ext cx="3352800" cy="277812"/>
          </a:xfrm>
          <a:prstGeom prst="rect">
            <a:avLst/>
          </a:prstGeom>
          <a:noFill/>
        </p:spPr>
        <p:txBody>
          <a:bodyPr>
            <a:spAutoFit/>
          </a:bodyPr>
          <a:lstStyle/>
          <a:p>
            <a:pPr algn="ctr">
              <a:defRPr/>
            </a:pPr>
            <a:r>
              <a:rPr lang="en-GB" sz="1200" dirty="0">
                <a:latin typeface="+mj-lt"/>
              </a:rPr>
              <a:t>[</a:t>
            </a:r>
            <a:r>
              <a:rPr lang="en-GB" sz="1200" dirty="0" err="1">
                <a:latin typeface="+mj-lt"/>
              </a:rPr>
              <a:t>Keim</a:t>
            </a:r>
            <a:r>
              <a:rPr lang="en-GB" sz="1200" dirty="0">
                <a:latin typeface="+mj-lt"/>
              </a:rPr>
              <a:t> et al. 2008]</a:t>
            </a:r>
            <a:endParaRPr lang="en-US" sz="1200" dirty="0">
              <a:latin typeface="+mj-lt"/>
            </a:endParaRPr>
          </a:p>
        </p:txBody>
      </p:sp>
      <p:sp>
        <p:nvSpPr>
          <p:cNvPr id="41" name="Rounded Rectangle 40"/>
          <p:cNvSpPr/>
          <p:nvPr/>
        </p:nvSpPr>
        <p:spPr>
          <a:xfrm>
            <a:off x="3200940" y="2268224"/>
            <a:ext cx="1547066" cy="693962"/>
          </a:xfrm>
          <a:prstGeom prst="roundRect">
            <a:avLst/>
          </a:prstGeom>
          <a:noFill/>
          <a:ln>
            <a:solidFill>
              <a:srgbClr val="00A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5732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Systematization of Interaction</a:t>
            </a:r>
            <a:endParaRPr lang="en-US" dirty="0"/>
          </a:p>
        </p:txBody>
      </p:sp>
      <p:sp>
        <p:nvSpPr>
          <p:cNvPr id="4" name="Footer Placeholder 3"/>
          <p:cNvSpPr>
            <a:spLocks noGrp="1"/>
          </p:cNvSpPr>
          <p:nvPr>
            <p:ph type="ftr" sz="quarter" idx="11"/>
          </p:nvPr>
        </p:nvSpPr>
        <p:spPr>
          <a:xfrm>
            <a:off x="683765" y="6272720"/>
            <a:ext cx="6984776" cy="340149"/>
          </a:xfrm>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33</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5576" y="1052736"/>
            <a:ext cx="732601" cy="1876698"/>
          </a:xfrm>
          <a:prstGeom prst="rect">
            <a:avLst/>
          </a:prstGeom>
          <a:noFill/>
        </p:spPr>
        <p:txBody>
          <a:bodyPr wrap="square" rtlCol="0">
            <a:spAutoFit/>
          </a:bodyPr>
          <a:lstStyle/>
          <a:p>
            <a:r>
              <a:rPr lang="en-US" sz="8800" dirty="0">
                <a:solidFill>
                  <a:srgbClr val="00A650"/>
                </a:solidFill>
                <a:sym typeface="Webdings" panose="05030102010509060703" pitchFamily="18" charset="2"/>
              </a:rPr>
              <a:t></a:t>
            </a:r>
            <a:endParaRPr lang="en-US" sz="8800" dirty="0">
              <a:solidFill>
                <a:srgbClr val="00A650"/>
              </a:solidFill>
            </a:endParaRPr>
          </a:p>
        </p:txBody>
      </p:sp>
      <p:grpSp>
        <p:nvGrpSpPr>
          <p:cNvPr id="8" name="Group 7"/>
          <p:cNvGrpSpPr/>
          <p:nvPr/>
        </p:nvGrpSpPr>
        <p:grpSpPr>
          <a:xfrm>
            <a:off x="3563888" y="2276872"/>
            <a:ext cx="5832648" cy="1904668"/>
            <a:chOff x="3563888" y="2276872"/>
            <a:chExt cx="5832648" cy="1904668"/>
          </a:xfrm>
        </p:grpSpPr>
        <p:sp>
          <p:nvSpPr>
            <p:cNvPr id="26" name="Oval 25"/>
            <p:cNvSpPr/>
            <p:nvPr/>
          </p:nvSpPr>
          <p:spPr>
            <a:xfrm rot="21007602">
              <a:off x="3563888" y="2300892"/>
              <a:ext cx="5124946" cy="18806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TextBox 26"/>
            <p:cNvSpPr txBox="1"/>
            <p:nvPr/>
          </p:nvSpPr>
          <p:spPr>
            <a:xfrm>
              <a:off x="5881473" y="2276872"/>
              <a:ext cx="2990453" cy="338554"/>
            </a:xfrm>
            <a:prstGeom prst="rect">
              <a:avLst/>
            </a:prstGeom>
            <a:noFill/>
          </p:spPr>
          <p:txBody>
            <a:bodyPr wrap="square" rtlCol="0">
              <a:spAutoFit/>
            </a:bodyPr>
            <a:lstStyle/>
            <a:p>
              <a:pPr algn="ctr"/>
              <a:r>
                <a:rPr lang="en-US" sz="1600" b="1" dirty="0" smtClean="0">
                  <a:solidFill>
                    <a:srgbClr val="00A650"/>
                  </a:solidFill>
                </a:rPr>
                <a:t>2. Visual Data Mining</a:t>
              </a:r>
              <a:endParaRPr lang="de-DE" sz="1600" b="1" dirty="0">
                <a:solidFill>
                  <a:srgbClr val="00A650"/>
                </a:solidFill>
              </a:endParaRPr>
            </a:p>
          </p:txBody>
        </p:sp>
        <p:sp>
          <p:nvSpPr>
            <p:cNvPr id="28" name="TextBox 27"/>
            <p:cNvSpPr txBox="1"/>
            <p:nvPr/>
          </p:nvSpPr>
          <p:spPr>
            <a:xfrm>
              <a:off x="6998190" y="2748544"/>
              <a:ext cx="2398346" cy="276999"/>
            </a:xfrm>
            <a:prstGeom prst="rect">
              <a:avLst/>
            </a:prstGeom>
            <a:noFill/>
          </p:spPr>
          <p:txBody>
            <a:bodyPr wrap="square" rtlCol="0">
              <a:spAutoFit/>
            </a:bodyPr>
            <a:lstStyle/>
            <a:p>
              <a:r>
                <a:rPr lang="en-US" sz="1200" dirty="0" smtClean="0"/>
                <a:t>[</a:t>
              </a:r>
              <a:r>
                <a:rPr lang="en-US" sz="1200" dirty="0" err="1" smtClean="0"/>
                <a:t>Bertini</a:t>
              </a:r>
              <a:r>
                <a:rPr lang="en-US" sz="1200" dirty="0" smtClean="0"/>
                <a:t> &amp; </a:t>
              </a:r>
              <a:r>
                <a:rPr lang="en-US" sz="1200" dirty="0" err="1" smtClean="0"/>
                <a:t>Lalanne</a:t>
              </a:r>
              <a:r>
                <a:rPr lang="en-US" sz="1200" dirty="0" smtClean="0"/>
                <a:t> 09]</a:t>
              </a:r>
              <a:endParaRPr lang="de-DE" sz="1200" dirty="0"/>
            </a:p>
          </p:txBody>
        </p:sp>
        <p:sp>
          <p:nvSpPr>
            <p:cNvPr id="29" name="TextBox 28"/>
            <p:cNvSpPr txBox="1"/>
            <p:nvPr/>
          </p:nvSpPr>
          <p:spPr>
            <a:xfrm>
              <a:off x="7262121" y="3061062"/>
              <a:ext cx="990211" cy="369332"/>
            </a:xfrm>
            <a:prstGeom prst="rect">
              <a:avLst/>
            </a:prstGeom>
            <a:noFill/>
          </p:spPr>
          <p:txBody>
            <a:bodyPr wrap="square" rtlCol="0">
              <a:spAutoFit/>
            </a:bodyPr>
            <a:lstStyle/>
            <a:p>
              <a:pPr algn="ctr"/>
              <a:r>
                <a:rPr lang="en-US" dirty="0" smtClean="0"/>
                <a:t>[…]</a:t>
              </a:r>
              <a:endParaRPr lang="de-DE" dirty="0"/>
            </a:p>
          </p:txBody>
        </p:sp>
      </p:grpSp>
      <p:grpSp>
        <p:nvGrpSpPr>
          <p:cNvPr id="9" name="Group 8"/>
          <p:cNvGrpSpPr/>
          <p:nvPr/>
        </p:nvGrpSpPr>
        <p:grpSpPr>
          <a:xfrm>
            <a:off x="3506199" y="3351877"/>
            <a:ext cx="5817347" cy="2188478"/>
            <a:chOff x="3506199" y="3351877"/>
            <a:chExt cx="5817347" cy="2188478"/>
          </a:xfrm>
        </p:grpSpPr>
        <p:sp>
          <p:nvSpPr>
            <p:cNvPr id="36" name="Oval 35"/>
            <p:cNvSpPr/>
            <p:nvPr/>
          </p:nvSpPr>
          <p:spPr>
            <a:xfrm rot="1071098">
              <a:off x="3506199" y="3351877"/>
              <a:ext cx="5654119" cy="19210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Box 29"/>
            <p:cNvSpPr txBox="1"/>
            <p:nvPr/>
          </p:nvSpPr>
          <p:spPr>
            <a:xfrm>
              <a:off x="6333093" y="4027308"/>
              <a:ext cx="2990453" cy="338554"/>
            </a:xfrm>
            <a:prstGeom prst="rect">
              <a:avLst/>
            </a:prstGeom>
            <a:noFill/>
          </p:spPr>
          <p:txBody>
            <a:bodyPr wrap="square" rtlCol="0">
              <a:spAutoFit/>
            </a:bodyPr>
            <a:lstStyle/>
            <a:p>
              <a:pPr algn="ctr"/>
              <a:r>
                <a:rPr lang="en-US" sz="1600" b="1" dirty="0" smtClean="0">
                  <a:solidFill>
                    <a:srgbClr val="00A650"/>
                  </a:solidFill>
                </a:rPr>
                <a:t>3. Reasoning</a:t>
              </a:r>
              <a:endParaRPr lang="de-DE" sz="1600" b="1" dirty="0">
                <a:solidFill>
                  <a:srgbClr val="00A650"/>
                </a:solidFill>
              </a:endParaRPr>
            </a:p>
          </p:txBody>
        </p:sp>
        <p:sp>
          <p:nvSpPr>
            <p:cNvPr id="31" name="Rectangle 30"/>
            <p:cNvSpPr/>
            <p:nvPr/>
          </p:nvSpPr>
          <p:spPr>
            <a:xfrm>
              <a:off x="6875029" y="4430012"/>
              <a:ext cx="1742785" cy="276999"/>
            </a:xfrm>
            <a:prstGeom prst="rect">
              <a:avLst/>
            </a:prstGeom>
          </p:spPr>
          <p:txBody>
            <a:bodyPr wrap="none">
              <a:spAutoFit/>
            </a:bodyPr>
            <a:lstStyle/>
            <a:p>
              <a:r>
                <a:rPr lang="de-DE" sz="1200" dirty="0" smtClean="0"/>
                <a:t>[Heer &amp; Shneiderman12]</a:t>
              </a:r>
              <a:endParaRPr lang="de-DE" sz="1200" dirty="0"/>
            </a:p>
          </p:txBody>
        </p:sp>
        <p:sp>
          <p:nvSpPr>
            <p:cNvPr id="32" name="Rectangle 31"/>
            <p:cNvSpPr/>
            <p:nvPr/>
          </p:nvSpPr>
          <p:spPr>
            <a:xfrm>
              <a:off x="6583786" y="4742592"/>
              <a:ext cx="1250663" cy="276999"/>
            </a:xfrm>
            <a:prstGeom prst="rect">
              <a:avLst/>
            </a:prstGeom>
          </p:spPr>
          <p:txBody>
            <a:bodyPr wrap="none">
              <a:spAutoFit/>
            </a:bodyPr>
            <a:lstStyle/>
            <a:p>
              <a:r>
                <a:rPr lang="de-DE" sz="1200" dirty="0" smtClean="0"/>
                <a:t>[Gotz &amp; Zhou 08]</a:t>
              </a:r>
              <a:endParaRPr lang="de-DE" sz="1200" dirty="0"/>
            </a:p>
          </p:txBody>
        </p:sp>
        <p:sp>
          <p:nvSpPr>
            <p:cNvPr id="33" name="Rectangle 32"/>
            <p:cNvSpPr/>
            <p:nvPr/>
          </p:nvSpPr>
          <p:spPr>
            <a:xfrm>
              <a:off x="7437942" y="4976349"/>
              <a:ext cx="1614096" cy="276999"/>
            </a:xfrm>
            <a:prstGeom prst="rect">
              <a:avLst/>
            </a:prstGeom>
          </p:spPr>
          <p:txBody>
            <a:bodyPr wrap="none">
              <a:spAutoFit/>
            </a:bodyPr>
            <a:lstStyle/>
            <a:p>
              <a:r>
                <a:rPr lang="de-DE" sz="1200" dirty="0" smtClean="0"/>
                <a:t>[Kerren</a:t>
              </a:r>
              <a:r>
                <a:rPr lang="de-DE" sz="1200" dirty="0"/>
                <a:t> </a:t>
              </a:r>
              <a:r>
                <a:rPr lang="de-DE" sz="1200" dirty="0" smtClean="0"/>
                <a:t>&amp; Schreiber12]</a:t>
              </a:r>
              <a:endParaRPr lang="de-DE" sz="1200" dirty="0"/>
            </a:p>
          </p:txBody>
        </p:sp>
        <p:sp>
          <p:nvSpPr>
            <p:cNvPr id="34" name="TextBox 33"/>
            <p:cNvSpPr txBox="1"/>
            <p:nvPr/>
          </p:nvSpPr>
          <p:spPr>
            <a:xfrm>
              <a:off x="7602800" y="5171023"/>
              <a:ext cx="990211" cy="369332"/>
            </a:xfrm>
            <a:prstGeom prst="rect">
              <a:avLst/>
            </a:prstGeom>
            <a:noFill/>
          </p:spPr>
          <p:txBody>
            <a:bodyPr wrap="square" rtlCol="0">
              <a:spAutoFit/>
            </a:bodyPr>
            <a:lstStyle/>
            <a:p>
              <a:pPr algn="ctr"/>
              <a:r>
                <a:rPr lang="en-US" dirty="0" smtClean="0"/>
                <a:t>[…]</a:t>
              </a:r>
              <a:endParaRPr lang="de-DE" dirty="0"/>
            </a:p>
          </p:txBody>
        </p:sp>
      </p:grpSp>
      <p:grpSp>
        <p:nvGrpSpPr>
          <p:cNvPr id="3" name="Group 2"/>
          <p:cNvGrpSpPr/>
          <p:nvPr/>
        </p:nvGrpSpPr>
        <p:grpSpPr>
          <a:xfrm>
            <a:off x="3643404" y="2740977"/>
            <a:ext cx="3354787" cy="2487603"/>
            <a:chOff x="3643404" y="2740977"/>
            <a:chExt cx="3354787" cy="2487603"/>
          </a:xfrm>
        </p:grpSpPr>
        <p:sp>
          <p:nvSpPr>
            <p:cNvPr id="10" name="Oval 9"/>
            <p:cNvSpPr/>
            <p:nvPr/>
          </p:nvSpPr>
          <p:spPr>
            <a:xfrm>
              <a:off x="3643404" y="2740977"/>
              <a:ext cx="3264324" cy="24876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 name="TextBox 11"/>
            <p:cNvSpPr txBox="1"/>
            <p:nvPr/>
          </p:nvSpPr>
          <p:spPr>
            <a:xfrm>
              <a:off x="3972736" y="3132850"/>
              <a:ext cx="2661680" cy="338554"/>
            </a:xfrm>
            <a:prstGeom prst="rect">
              <a:avLst/>
            </a:prstGeom>
            <a:noFill/>
          </p:spPr>
          <p:txBody>
            <a:bodyPr wrap="square" rtlCol="0">
              <a:spAutoFit/>
            </a:bodyPr>
            <a:lstStyle/>
            <a:p>
              <a:pPr algn="ctr"/>
              <a:r>
                <a:rPr lang="en-US" sz="1600" b="1" dirty="0" smtClean="0">
                  <a:solidFill>
                    <a:srgbClr val="00A650"/>
                  </a:solidFill>
                </a:rPr>
                <a:t>1. Information Visualization</a:t>
              </a:r>
              <a:endParaRPr lang="de-DE" sz="1600" b="1" dirty="0">
                <a:solidFill>
                  <a:srgbClr val="00A650"/>
                </a:solidFill>
              </a:endParaRPr>
            </a:p>
          </p:txBody>
        </p:sp>
        <p:sp>
          <p:nvSpPr>
            <p:cNvPr id="13" name="TextBox 12"/>
            <p:cNvSpPr txBox="1"/>
            <p:nvPr/>
          </p:nvSpPr>
          <p:spPr>
            <a:xfrm>
              <a:off x="3872295" y="3789652"/>
              <a:ext cx="1556832" cy="276999"/>
            </a:xfrm>
            <a:prstGeom prst="rect">
              <a:avLst/>
            </a:prstGeom>
            <a:noFill/>
          </p:spPr>
          <p:txBody>
            <a:bodyPr wrap="square" rtlCol="0">
              <a:spAutoFit/>
            </a:bodyPr>
            <a:lstStyle/>
            <a:p>
              <a:r>
                <a:rPr lang="en-US" sz="1200" dirty="0" smtClean="0"/>
                <a:t>[Pike et al 09]</a:t>
              </a:r>
              <a:endParaRPr lang="de-DE" sz="1200" dirty="0"/>
            </a:p>
          </p:txBody>
        </p:sp>
        <p:sp>
          <p:nvSpPr>
            <p:cNvPr id="15" name="TextBox 14"/>
            <p:cNvSpPr txBox="1"/>
            <p:nvPr/>
          </p:nvSpPr>
          <p:spPr>
            <a:xfrm>
              <a:off x="4661301" y="4233189"/>
              <a:ext cx="1355950" cy="276999"/>
            </a:xfrm>
            <a:prstGeom prst="rect">
              <a:avLst/>
            </a:prstGeom>
            <a:noFill/>
          </p:spPr>
          <p:txBody>
            <a:bodyPr wrap="square" rtlCol="0">
              <a:spAutoFit/>
            </a:bodyPr>
            <a:lstStyle/>
            <a:p>
              <a:r>
                <a:rPr lang="en-US" sz="1200" dirty="0" smtClean="0"/>
                <a:t>[</a:t>
              </a:r>
              <a:r>
                <a:rPr lang="en-US" sz="1200" dirty="0" err="1" smtClean="0"/>
                <a:t>Wybrow</a:t>
              </a:r>
              <a:r>
                <a:rPr lang="en-US" sz="1200" dirty="0" smtClean="0"/>
                <a:t> et al 14]</a:t>
              </a:r>
              <a:endParaRPr lang="de-DE" sz="1200" dirty="0"/>
            </a:p>
          </p:txBody>
        </p:sp>
        <p:sp>
          <p:nvSpPr>
            <p:cNvPr id="16" name="TextBox 15"/>
            <p:cNvSpPr txBox="1"/>
            <p:nvPr/>
          </p:nvSpPr>
          <p:spPr>
            <a:xfrm>
              <a:off x="4956857" y="3479280"/>
              <a:ext cx="1710392" cy="276999"/>
            </a:xfrm>
            <a:prstGeom prst="rect">
              <a:avLst/>
            </a:prstGeom>
            <a:noFill/>
          </p:spPr>
          <p:txBody>
            <a:bodyPr wrap="square" rtlCol="0">
              <a:spAutoFit/>
            </a:bodyPr>
            <a:lstStyle/>
            <a:p>
              <a:r>
                <a:rPr lang="en-US" sz="1200" dirty="0" smtClean="0"/>
                <a:t>[Parsons &amp; </a:t>
              </a:r>
              <a:r>
                <a:rPr lang="en-US" sz="1200" dirty="0" err="1" smtClean="0"/>
                <a:t>Sedig</a:t>
              </a:r>
              <a:r>
                <a:rPr lang="en-US" sz="1200" dirty="0" smtClean="0"/>
                <a:t> 14]</a:t>
              </a:r>
              <a:endParaRPr lang="de-DE" sz="1200" dirty="0"/>
            </a:p>
          </p:txBody>
        </p:sp>
        <p:sp>
          <p:nvSpPr>
            <p:cNvPr id="17" name="Rectangle 16"/>
            <p:cNvSpPr/>
            <p:nvPr/>
          </p:nvSpPr>
          <p:spPr>
            <a:xfrm>
              <a:off x="3915743" y="4528403"/>
              <a:ext cx="1602618" cy="276999"/>
            </a:xfrm>
            <a:prstGeom prst="rect">
              <a:avLst/>
            </a:prstGeom>
          </p:spPr>
          <p:txBody>
            <a:bodyPr wrap="none">
              <a:spAutoFit/>
            </a:bodyPr>
            <a:lstStyle/>
            <a:p>
              <a:r>
                <a:rPr lang="de-DE" sz="1200" dirty="0" smtClean="0"/>
                <a:t>[Jansen, Dragicevic 13]</a:t>
              </a:r>
              <a:endParaRPr lang="de-DE" sz="1200" dirty="0"/>
            </a:p>
          </p:txBody>
        </p:sp>
        <p:sp>
          <p:nvSpPr>
            <p:cNvPr id="18" name="TextBox 17"/>
            <p:cNvSpPr txBox="1"/>
            <p:nvPr/>
          </p:nvSpPr>
          <p:spPr>
            <a:xfrm>
              <a:off x="3847952" y="4233189"/>
              <a:ext cx="1427613" cy="276999"/>
            </a:xfrm>
            <a:prstGeom prst="rect">
              <a:avLst/>
            </a:prstGeom>
            <a:noFill/>
          </p:spPr>
          <p:txBody>
            <a:bodyPr wrap="square" rtlCol="0">
              <a:spAutoFit/>
            </a:bodyPr>
            <a:lstStyle/>
            <a:p>
              <a:r>
                <a:rPr lang="en-US" sz="1200" dirty="0" smtClean="0"/>
                <a:t>[Roth13]</a:t>
              </a:r>
              <a:endParaRPr lang="de-DE" sz="1200" dirty="0"/>
            </a:p>
          </p:txBody>
        </p:sp>
        <p:sp>
          <p:nvSpPr>
            <p:cNvPr id="19" name="TextBox 18"/>
            <p:cNvSpPr txBox="1"/>
            <p:nvPr/>
          </p:nvSpPr>
          <p:spPr>
            <a:xfrm>
              <a:off x="3721634" y="2865199"/>
              <a:ext cx="3013222" cy="276999"/>
            </a:xfrm>
            <a:prstGeom prst="rect">
              <a:avLst/>
            </a:prstGeom>
            <a:noFill/>
          </p:spPr>
          <p:txBody>
            <a:bodyPr wrap="square" rtlCol="0">
              <a:spAutoFit/>
            </a:bodyPr>
            <a:lstStyle/>
            <a:p>
              <a:pPr algn="ctr"/>
              <a:r>
                <a:rPr lang="en-US" sz="1200" dirty="0" smtClean="0"/>
                <a:t>[</a:t>
              </a:r>
              <a:r>
                <a:rPr lang="en-US" sz="1200" dirty="0" err="1" smtClean="0"/>
                <a:t>Shneiderman</a:t>
              </a:r>
              <a:r>
                <a:rPr lang="en-US" sz="1200" dirty="0" smtClean="0"/>
                <a:t> 96]</a:t>
              </a:r>
              <a:endParaRPr lang="de-DE" sz="1200" dirty="0"/>
            </a:p>
          </p:txBody>
        </p:sp>
        <p:sp>
          <p:nvSpPr>
            <p:cNvPr id="20" name="TextBox 19"/>
            <p:cNvSpPr txBox="1"/>
            <p:nvPr/>
          </p:nvSpPr>
          <p:spPr>
            <a:xfrm>
              <a:off x="4209318" y="3463877"/>
              <a:ext cx="903967" cy="276999"/>
            </a:xfrm>
            <a:prstGeom prst="rect">
              <a:avLst/>
            </a:prstGeom>
            <a:noFill/>
          </p:spPr>
          <p:txBody>
            <a:bodyPr wrap="square" rtlCol="0">
              <a:spAutoFit/>
            </a:bodyPr>
            <a:lstStyle/>
            <a:p>
              <a:r>
                <a:rPr lang="en-US" sz="1200" dirty="0" smtClean="0"/>
                <a:t>[Keim02]</a:t>
              </a:r>
              <a:endParaRPr lang="de-DE" sz="1200" dirty="0"/>
            </a:p>
          </p:txBody>
        </p:sp>
        <p:sp>
          <p:nvSpPr>
            <p:cNvPr id="21" name="TextBox 20"/>
            <p:cNvSpPr txBox="1"/>
            <p:nvPr/>
          </p:nvSpPr>
          <p:spPr>
            <a:xfrm>
              <a:off x="5176575" y="3723283"/>
              <a:ext cx="1106298" cy="276999"/>
            </a:xfrm>
            <a:prstGeom prst="rect">
              <a:avLst/>
            </a:prstGeom>
            <a:noFill/>
          </p:spPr>
          <p:txBody>
            <a:bodyPr wrap="square" rtlCol="0">
              <a:spAutoFit/>
            </a:bodyPr>
            <a:lstStyle/>
            <a:p>
              <a:r>
                <a:rPr lang="en-US" sz="1200" dirty="0" smtClean="0"/>
                <a:t>[Dix &amp; Ellis98]</a:t>
              </a:r>
              <a:endParaRPr lang="de-DE" sz="1200" dirty="0"/>
            </a:p>
          </p:txBody>
        </p:sp>
        <p:sp>
          <p:nvSpPr>
            <p:cNvPr id="22" name="TextBox 21"/>
            <p:cNvSpPr txBox="1"/>
            <p:nvPr/>
          </p:nvSpPr>
          <p:spPr>
            <a:xfrm>
              <a:off x="6094224" y="3732096"/>
              <a:ext cx="903967" cy="276999"/>
            </a:xfrm>
            <a:prstGeom prst="rect">
              <a:avLst/>
            </a:prstGeom>
            <a:noFill/>
          </p:spPr>
          <p:txBody>
            <a:bodyPr wrap="square" rtlCol="0">
              <a:spAutoFit/>
            </a:bodyPr>
            <a:lstStyle/>
            <a:p>
              <a:r>
                <a:rPr lang="en-US" sz="1200" dirty="0" smtClean="0"/>
                <a:t>[Spence07]</a:t>
              </a:r>
              <a:endParaRPr lang="de-DE" sz="1200" dirty="0"/>
            </a:p>
          </p:txBody>
        </p:sp>
        <p:sp>
          <p:nvSpPr>
            <p:cNvPr id="23" name="TextBox 22"/>
            <p:cNvSpPr txBox="1"/>
            <p:nvPr/>
          </p:nvSpPr>
          <p:spPr>
            <a:xfrm>
              <a:off x="5429127" y="4421624"/>
              <a:ext cx="1330194" cy="276999"/>
            </a:xfrm>
            <a:prstGeom prst="rect">
              <a:avLst/>
            </a:prstGeom>
            <a:noFill/>
          </p:spPr>
          <p:txBody>
            <a:bodyPr wrap="square" rtlCol="0">
              <a:spAutoFit/>
            </a:bodyPr>
            <a:lstStyle/>
            <a:p>
              <a:r>
                <a:rPr lang="en-US" sz="1200" dirty="0" smtClean="0"/>
                <a:t>[Zhou &amp; Fesner98]</a:t>
              </a:r>
              <a:endParaRPr lang="de-DE" sz="1200" dirty="0"/>
            </a:p>
          </p:txBody>
        </p:sp>
        <p:sp>
          <p:nvSpPr>
            <p:cNvPr id="24" name="TextBox 23"/>
            <p:cNvSpPr txBox="1"/>
            <p:nvPr/>
          </p:nvSpPr>
          <p:spPr>
            <a:xfrm>
              <a:off x="4776262" y="4758647"/>
              <a:ext cx="990211" cy="369332"/>
            </a:xfrm>
            <a:prstGeom prst="rect">
              <a:avLst/>
            </a:prstGeom>
            <a:noFill/>
          </p:spPr>
          <p:txBody>
            <a:bodyPr wrap="square" rtlCol="0">
              <a:spAutoFit/>
            </a:bodyPr>
            <a:lstStyle/>
            <a:p>
              <a:pPr algn="ctr"/>
              <a:r>
                <a:rPr lang="en-US" dirty="0" smtClean="0"/>
                <a:t>[…]</a:t>
              </a:r>
              <a:endParaRPr lang="de-DE" dirty="0"/>
            </a:p>
          </p:txBody>
        </p:sp>
        <p:sp>
          <p:nvSpPr>
            <p:cNvPr id="25" name="TextBox 24"/>
            <p:cNvSpPr txBox="1"/>
            <p:nvPr/>
          </p:nvSpPr>
          <p:spPr>
            <a:xfrm>
              <a:off x="4976781" y="3937977"/>
              <a:ext cx="1149580" cy="276999"/>
            </a:xfrm>
            <a:prstGeom prst="rect">
              <a:avLst/>
            </a:prstGeom>
            <a:noFill/>
          </p:spPr>
          <p:txBody>
            <a:bodyPr wrap="square" rtlCol="0">
              <a:spAutoFit/>
            </a:bodyPr>
            <a:lstStyle/>
            <a:p>
              <a:r>
                <a:rPr lang="en-US" sz="1200" dirty="0" smtClean="0"/>
                <a:t>[Yi et al. 07]</a:t>
              </a:r>
              <a:endParaRPr lang="de-DE" sz="1200" dirty="0"/>
            </a:p>
          </p:txBody>
        </p:sp>
      </p:grpSp>
      <p:sp>
        <p:nvSpPr>
          <p:cNvPr id="35" name="TextBox 34"/>
          <p:cNvSpPr txBox="1"/>
          <p:nvPr/>
        </p:nvSpPr>
        <p:spPr>
          <a:xfrm>
            <a:off x="5652120" y="1048244"/>
            <a:ext cx="2660040" cy="1876700"/>
          </a:xfrm>
          <a:prstGeom prst="rect">
            <a:avLst/>
          </a:prstGeom>
          <a:noFill/>
        </p:spPr>
        <p:txBody>
          <a:bodyPr wrap="square" rtlCol="0">
            <a:spAutoFit/>
          </a:bodyPr>
          <a:lstStyle/>
          <a:p>
            <a:r>
              <a:rPr lang="en-US" sz="8800" dirty="0" smtClean="0">
                <a:solidFill>
                  <a:schemeClr val="accent6">
                    <a:lumMod val="75000"/>
                  </a:schemeClr>
                </a:solidFill>
                <a:sym typeface="Wingdings"/>
              </a:rPr>
              <a:t></a:t>
            </a:r>
            <a:endParaRPr lang="en-US" sz="8800" dirty="0">
              <a:solidFill>
                <a:schemeClr val="accent6">
                  <a:lumMod val="75000"/>
                </a:schemeClr>
              </a:solidFill>
            </a:endParaRPr>
          </a:p>
        </p:txBody>
      </p:sp>
    </p:spTree>
    <p:extLst>
      <p:ext uri="{BB962C8B-B14F-4D97-AF65-F5344CB8AC3E}">
        <p14:creationId xmlns:p14="http://schemas.microsoft.com/office/powerpoint/2010/main" val="6334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rot="1071098">
            <a:off x="3506199" y="3351877"/>
            <a:ext cx="5654119" cy="19210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normAutofit/>
          </a:bodyPr>
          <a:lstStyle/>
          <a:p>
            <a:r>
              <a:rPr lang="en-US" dirty="0" smtClean="0"/>
              <a:t>    Systematization of Interaction</a:t>
            </a:r>
            <a:endParaRPr lang="en-US" dirty="0"/>
          </a:p>
        </p:txBody>
      </p:sp>
      <p:sp>
        <p:nvSpPr>
          <p:cNvPr id="4" name="Footer Placeholder 3"/>
          <p:cNvSpPr>
            <a:spLocks noGrp="1"/>
          </p:cNvSpPr>
          <p:nvPr>
            <p:ph type="ftr" sz="quarter" idx="11"/>
          </p:nvPr>
        </p:nvSpPr>
        <p:spPr>
          <a:xfrm>
            <a:off x="683765" y="6272720"/>
            <a:ext cx="6984776" cy="340149"/>
          </a:xfrm>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34</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5576" y="1052736"/>
            <a:ext cx="732601" cy="1876698"/>
          </a:xfrm>
          <a:prstGeom prst="rect">
            <a:avLst/>
          </a:prstGeom>
          <a:noFill/>
        </p:spPr>
        <p:txBody>
          <a:bodyPr wrap="square" rtlCol="0">
            <a:spAutoFit/>
          </a:bodyPr>
          <a:lstStyle/>
          <a:p>
            <a:r>
              <a:rPr lang="en-US" sz="8800" dirty="0">
                <a:solidFill>
                  <a:srgbClr val="00A650"/>
                </a:solidFill>
                <a:sym typeface="Webdings" panose="05030102010509060703" pitchFamily="18" charset="2"/>
              </a:rPr>
              <a:t></a:t>
            </a:r>
            <a:endParaRPr lang="en-US" sz="8800" dirty="0">
              <a:solidFill>
                <a:srgbClr val="00A650"/>
              </a:solidFill>
            </a:endParaRPr>
          </a:p>
        </p:txBody>
      </p:sp>
      <p:sp>
        <p:nvSpPr>
          <p:cNvPr id="26" name="Oval 25"/>
          <p:cNvSpPr/>
          <p:nvPr/>
        </p:nvSpPr>
        <p:spPr>
          <a:xfrm rot="21007602">
            <a:off x="3563888" y="2300892"/>
            <a:ext cx="5124946" cy="18806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TextBox 26"/>
          <p:cNvSpPr txBox="1"/>
          <p:nvPr/>
        </p:nvSpPr>
        <p:spPr>
          <a:xfrm>
            <a:off x="5881473" y="2276872"/>
            <a:ext cx="2990453" cy="338554"/>
          </a:xfrm>
          <a:prstGeom prst="rect">
            <a:avLst/>
          </a:prstGeom>
          <a:noFill/>
        </p:spPr>
        <p:txBody>
          <a:bodyPr wrap="square" rtlCol="0">
            <a:spAutoFit/>
          </a:bodyPr>
          <a:lstStyle/>
          <a:p>
            <a:pPr algn="ctr"/>
            <a:r>
              <a:rPr lang="en-US" sz="1600" b="1" dirty="0" smtClean="0">
                <a:solidFill>
                  <a:srgbClr val="00A650"/>
                </a:solidFill>
              </a:rPr>
              <a:t>2. Visual Data Mining</a:t>
            </a:r>
            <a:endParaRPr lang="de-DE" sz="1600" b="1" dirty="0">
              <a:solidFill>
                <a:srgbClr val="00A650"/>
              </a:solidFill>
            </a:endParaRPr>
          </a:p>
        </p:txBody>
      </p:sp>
      <p:sp>
        <p:nvSpPr>
          <p:cNvPr id="28" name="TextBox 27"/>
          <p:cNvSpPr txBox="1"/>
          <p:nvPr/>
        </p:nvSpPr>
        <p:spPr>
          <a:xfrm>
            <a:off x="6998190" y="2748544"/>
            <a:ext cx="2398346" cy="276999"/>
          </a:xfrm>
          <a:prstGeom prst="rect">
            <a:avLst/>
          </a:prstGeom>
          <a:noFill/>
        </p:spPr>
        <p:txBody>
          <a:bodyPr wrap="square" rtlCol="0">
            <a:spAutoFit/>
          </a:bodyPr>
          <a:lstStyle/>
          <a:p>
            <a:r>
              <a:rPr lang="en-US" sz="1200" dirty="0" smtClean="0"/>
              <a:t>[</a:t>
            </a:r>
            <a:r>
              <a:rPr lang="en-US" sz="1200" dirty="0" err="1" smtClean="0"/>
              <a:t>Bertini</a:t>
            </a:r>
            <a:r>
              <a:rPr lang="en-US" sz="1200" dirty="0" smtClean="0"/>
              <a:t> &amp; </a:t>
            </a:r>
            <a:r>
              <a:rPr lang="en-US" sz="1200" dirty="0" err="1" smtClean="0"/>
              <a:t>Lalanne</a:t>
            </a:r>
            <a:r>
              <a:rPr lang="en-US" sz="1200" dirty="0" smtClean="0"/>
              <a:t> 09]</a:t>
            </a:r>
            <a:endParaRPr lang="de-DE" sz="1200" dirty="0"/>
          </a:p>
        </p:txBody>
      </p:sp>
      <p:sp>
        <p:nvSpPr>
          <p:cNvPr id="29" name="TextBox 28"/>
          <p:cNvSpPr txBox="1"/>
          <p:nvPr/>
        </p:nvSpPr>
        <p:spPr>
          <a:xfrm>
            <a:off x="7262121" y="3061062"/>
            <a:ext cx="990211" cy="369332"/>
          </a:xfrm>
          <a:prstGeom prst="rect">
            <a:avLst/>
          </a:prstGeom>
          <a:noFill/>
        </p:spPr>
        <p:txBody>
          <a:bodyPr wrap="square" rtlCol="0">
            <a:spAutoFit/>
          </a:bodyPr>
          <a:lstStyle/>
          <a:p>
            <a:pPr algn="ctr"/>
            <a:r>
              <a:rPr lang="en-US" dirty="0" smtClean="0"/>
              <a:t>[…]</a:t>
            </a:r>
            <a:endParaRPr lang="de-DE" dirty="0"/>
          </a:p>
        </p:txBody>
      </p:sp>
      <p:sp>
        <p:nvSpPr>
          <p:cNvPr id="30" name="TextBox 29"/>
          <p:cNvSpPr txBox="1"/>
          <p:nvPr/>
        </p:nvSpPr>
        <p:spPr>
          <a:xfrm>
            <a:off x="6333093" y="4027308"/>
            <a:ext cx="2990453" cy="338554"/>
          </a:xfrm>
          <a:prstGeom prst="rect">
            <a:avLst/>
          </a:prstGeom>
          <a:noFill/>
        </p:spPr>
        <p:txBody>
          <a:bodyPr wrap="square" rtlCol="0">
            <a:spAutoFit/>
          </a:bodyPr>
          <a:lstStyle/>
          <a:p>
            <a:pPr algn="ctr"/>
            <a:r>
              <a:rPr lang="en-US" sz="1600" b="1" dirty="0" smtClean="0">
                <a:solidFill>
                  <a:srgbClr val="00A650"/>
                </a:solidFill>
              </a:rPr>
              <a:t>3. Reasoning</a:t>
            </a:r>
            <a:endParaRPr lang="de-DE" sz="1600" b="1" dirty="0">
              <a:solidFill>
                <a:srgbClr val="00A650"/>
              </a:solidFill>
            </a:endParaRPr>
          </a:p>
        </p:txBody>
      </p:sp>
      <p:sp>
        <p:nvSpPr>
          <p:cNvPr id="31" name="Rectangle 30"/>
          <p:cNvSpPr/>
          <p:nvPr/>
        </p:nvSpPr>
        <p:spPr>
          <a:xfrm>
            <a:off x="6875029" y="4430012"/>
            <a:ext cx="1742785" cy="276999"/>
          </a:xfrm>
          <a:prstGeom prst="rect">
            <a:avLst/>
          </a:prstGeom>
        </p:spPr>
        <p:txBody>
          <a:bodyPr wrap="none">
            <a:spAutoFit/>
          </a:bodyPr>
          <a:lstStyle/>
          <a:p>
            <a:r>
              <a:rPr lang="de-DE" sz="1200" dirty="0" smtClean="0"/>
              <a:t>[Heer &amp; Shneiderman12]</a:t>
            </a:r>
            <a:endParaRPr lang="de-DE" sz="1200" dirty="0"/>
          </a:p>
        </p:txBody>
      </p:sp>
      <p:sp>
        <p:nvSpPr>
          <p:cNvPr id="32" name="Rectangle 31"/>
          <p:cNvSpPr/>
          <p:nvPr/>
        </p:nvSpPr>
        <p:spPr>
          <a:xfrm>
            <a:off x="6583786" y="4742592"/>
            <a:ext cx="1250663" cy="276999"/>
          </a:xfrm>
          <a:prstGeom prst="rect">
            <a:avLst/>
          </a:prstGeom>
        </p:spPr>
        <p:txBody>
          <a:bodyPr wrap="none">
            <a:spAutoFit/>
          </a:bodyPr>
          <a:lstStyle/>
          <a:p>
            <a:r>
              <a:rPr lang="de-DE" sz="1200" dirty="0" smtClean="0"/>
              <a:t>[Gotz &amp; Zhou 08]</a:t>
            </a:r>
            <a:endParaRPr lang="de-DE" sz="1200" dirty="0"/>
          </a:p>
        </p:txBody>
      </p:sp>
      <p:sp>
        <p:nvSpPr>
          <p:cNvPr id="33" name="Rectangle 32"/>
          <p:cNvSpPr/>
          <p:nvPr/>
        </p:nvSpPr>
        <p:spPr>
          <a:xfrm>
            <a:off x="7437942" y="4976349"/>
            <a:ext cx="1614096" cy="276999"/>
          </a:xfrm>
          <a:prstGeom prst="rect">
            <a:avLst/>
          </a:prstGeom>
        </p:spPr>
        <p:txBody>
          <a:bodyPr wrap="none">
            <a:spAutoFit/>
          </a:bodyPr>
          <a:lstStyle/>
          <a:p>
            <a:r>
              <a:rPr lang="de-DE" sz="1200" dirty="0" smtClean="0"/>
              <a:t>[Kerren</a:t>
            </a:r>
            <a:r>
              <a:rPr lang="de-DE" sz="1200" dirty="0"/>
              <a:t> </a:t>
            </a:r>
            <a:r>
              <a:rPr lang="de-DE" sz="1200" dirty="0" smtClean="0"/>
              <a:t>&amp; Schreiber12]</a:t>
            </a:r>
            <a:endParaRPr lang="de-DE" sz="1200" dirty="0"/>
          </a:p>
        </p:txBody>
      </p:sp>
      <p:sp>
        <p:nvSpPr>
          <p:cNvPr id="34" name="TextBox 33"/>
          <p:cNvSpPr txBox="1"/>
          <p:nvPr/>
        </p:nvSpPr>
        <p:spPr>
          <a:xfrm>
            <a:off x="7602800" y="5171023"/>
            <a:ext cx="990211" cy="369332"/>
          </a:xfrm>
          <a:prstGeom prst="rect">
            <a:avLst/>
          </a:prstGeom>
          <a:noFill/>
        </p:spPr>
        <p:txBody>
          <a:bodyPr wrap="square" rtlCol="0">
            <a:spAutoFit/>
          </a:bodyPr>
          <a:lstStyle/>
          <a:p>
            <a:pPr algn="ctr"/>
            <a:r>
              <a:rPr lang="en-US" dirty="0" smtClean="0"/>
              <a:t>[…]</a:t>
            </a:r>
            <a:endParaRPr lang="de-DE" dirty="0"/>
          </a:p>
        </p:txBody>
      </p:sp>
      <p:sp>
        <p:nvSpPr>
          <p:cNvPr id="10" name="Oval 9"/>
          <p:cNvSpPr/>
          <p:nvPr/>
        </p:nvSpPr>
        <p:spPr>
          <a:xfrm>
            <a:off x="3643404" y="2740977"/>
            <a:ext cx="3264324" cy="24876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 name="TextBox 11"/>
          <p:cNvSpPr txBox="1"/>
          <p:nvPr/>
        </p:nvSpPr>
        <p:spPr>
          <a:xfrm>
            <a:off x="3972736" y="3132850"/>
            <a:ext cx="2661680" cy="338554"/>
          </a:xfrm>
          <a:prstGeom prst="rect">
            <a:avLst/>
          </a:prstGeom>
          <a:noFill/>
        </p:spPr>
        <p:txBody>
          <a:bodyPr wrap="square" rtlCol="0">
            <a:spAutoFit/>
          </a:bodyPr>
          <a:lstStyle/>
          <a:p>
            <a:pPr algn="ctr"/>
            <a:r>
              <a:rPr lang="en-US" sz="1600" b="1" dirty="0" smtClean="0">
                <a:solidFill>
                  <a:srgbClr val="00A650"/>
                </a:solidFill>
              </a:rPr>
              <a:t>1. Information Visualization</a:t>
            </a:r>
            <a:endParaRPr lang="de-DE" sz="1600" b="1" dirty="0">
              <a:solidFill>
                <a:srgbClr val="00A650"/>
              </a:solidFill>
            </a:endParaRPr>
          </a:p>
        </p:txBody>
      </p:sp>
      <p:sp>
        <p:nvSpPr>
          <p:cNvPr id="13" name="TextBox 12"/>
          <p:cNvSpPr txBox="1"/>
          <p:nvPr/>
        </p:nvSpPr>
        <p:spPr>
          <a:xfrm>
            <a:off x="3872295" y="3789652"/>
            <a:ext cx="1556832" cy="276999"/>
          </a:xfrm>
          <a:prstGeom prst="rect">
            <a:avLst/>
          </a:prstGeom>
          <a:noFill/>
        </p:spPr>
        <p:txBody>
          <a:bodyPr wrap="square" rtlCol="0">
            <a:spAutoFit/>
          </a:bodyPr>
          <a:lstStyle/>
          <a:p>
            <a:r>
              <a:rPr lang="en-US" sz="1200" dirty="0" smtClean="0"/>
              <a:t>[Pike et al 09]</a:t>
            </a:r>
            <a:endParaRPr lang="de-DE" sz="1200" dirty="0"/>
          </a:p>
        </p:txBody>
      </p:sp>
      <p:sp>
        <p:nvSpPr>
          <p:cNvPr id="15" name="TextBox 14"/>
          <p:cNvSpPr txBox="1"/>
          <p:nvPr/>
        </p:nvSpPr>
        <p:spPr>
          <a:xfrm>
            <a:off x="4661301" y="4233189"/>
            <a:ext cx="1355950" cy="276999"/>
          </a:xfrm>
          <a:prstGeom prst="rect">
            <a:avLst/>
          </a:prstGeom>
          <a:noFill/>
        </p:spPr>
        <p:txBody>
          <a:bodyPr wrap="square" rtlCol="0">
            <a:spAutoFit/>
          </a:bodyPr>
          <a:lstStyle/>
          <a:p>
            <a:r>
              <a:rPr lang="en-US" sz="1200" dirty="0" smtClean="0"/>
              <a:t>[</a:t>
            </a:r>
            <a:r>
              <a:rPr lang="en-US" sz="1200" dirty="0" err="1" smtClean="0"/>
              <a:t>Wybrow</a:t>
            </a:r>
            <a:r>
              <a:rPr lang="en-US" sz="1200" dirty="0" smtClean="0"/>
              <a:t> et al 14]</a:t>
            </a:r>
            <a:endParaRPr lang="de-DE" sz="1200" dirty="0"/>
          </a:p>
        </p:txBody>
      </p:sp>
      <p:sp>
        <p:nvSpPr>
          <p:cNvPr id="16" name="TextBox 15"/>
          <p:cNvSpPr txBox="1"/>
          <p:nvPr/>
        </p:nvSpPr>
        <p:spPr>
          <a:xfrm>
            <a:off x="4956857" y="3479280"/>
            <a:ext cx="1710392" cy="276999"/>
          </a:xfrm>
          <a:prstGeom prst="rect">
            <a:avLst/>
          </a:prstGeom>
          <a:noFill/>
        </p:spPr>
        <p:txBody>
          <a:bodyPr wrap="square" rtlCol="0">
            <a:spAutoFit/>
          </a:bodyPr>
          <a:lstStyle/>
          <a:p>
            <a:r>
              <a:rPr lang="en-US" sz="1200" dirty="0" smtClean="0"/>
              <a:t>[Parsons &amp; </a:t>
            </a:r>
            <a:r>
              <a:rPr lang="en-US" sz="1200" dirty="0" err="1" smtClean="0"/>
              <a:t>Sedig</a:t>
            </a:r>
            <a:r>
              <a:rPr lang="en-US" sz="1200" dirty="0" smtClean="0"/>
              <a:t> 14]</a:t>
            </a:r>
            <a:endParaRPr lang="de-DE" sz="1200" dirty="0"/>
          </a:p>
        </p:txBody>
      </p:sp>
      <p:sp>
        <p:nvSpPr>
          <p:cNvPr id="17" name="Rectangle 16"/>
          <p:cNvSpPr/>
          <p:nvPr/>
        </p:nvSpPr>
        <p:spPr>
          <a:xfrm>
            <a:off x="3915743" y="4528403"/>
            <a:ext cx="1602618" cy="276999"/>
          </a:xfrm>
          <a:prstGeom prst="rect">
            <a:avLst/>
          </a:prstGeom>
        </p:spPr>
        <p:txBody>
          <a:bodyPr wrap="none">
            <a:spAutoFit/>
          </a:bodyPr>
          <a:lstStyle/>
          <a:p>
            <a:r>
              <a:rPr lang="de-DE" sz="1200" dirty="0" smtClean="0"/>
              <a:t>[Jansen, Dragicevic 13]</a:t>
            </a:r>
            <a:endParaRPr lang="de-DE" sz="1200" dirty="0"/>
          </a:p>
        </p:txBody>
      </p:sp>
      <p:sp>
        <p:nvSpPr>
          <p:cNvPr id="18" name="TextBox 17"/>
          <p:cNvSpPr txBox="1"/>
          <p:nvPr/>
        </p:nvSpPr>
        <p:spPr>
          <a:xfrm>
            <a:off x="3847952" y="4233189"/>
            <a:ext cx="1427613" cy="276999"/>
          </a:xfrm>
          <a:prstGeom prst="rect">
            <a:avLst/>
          </a:prstGeom>
          <a:noFill/>
        </p:spPr>
        <p:txBody>
          <a:bodyPr wrap="square" rtlCol="0">
            <a:spAutoFit/>
          </a:bodyPr>
          <a:lstStyle/>
          <a:p>
            <a:r>
              <a:rPr lang="en-US" sz="1200" dirty="0" smtClean="0"/>
              <a:t>[Roth13]</a:t>
            </a:r>
            <a:endParaRPr lang="de-DE" sz="1200" dirty="0"/>
          </a:p>
        </p:txBody>
      </p:sp>
      <p:sp>
        <p:nvSpPr>
          <p:cNvPr id="19" name="TextBox 18"/>
          <p:cNvSpPr txBox="1"/>
          <p:nvPr/>
        </p:nvSpPr>
        <p:spPr>
          <a:xfrm>
            <a:off x="3721634" y="2865199"/>
            <a:ext cx="3013222" cy="276999"/>
          </a:xfrm>
          <a:prstGeom prst="rect">
            <a:avLst/>
          </a:prstGeom>
          <a:noFill/>
        </p:spPr>
        <p:txBody>
          <a:bodyPr wrap="square" rtlCol="0">
            <a:spAutoFit/>
          </a:bodyPr>
          <a:lstStyle/>
          <a:p>
            <a:pPr algn="ctr"/>
            <a:r>
              <a:rPr lang="en-US" sz="1200" dirty="0" smtClean="0"/>
              <a:t>[</a:t>
            </a:r>
            <a:r>
              <a:rPr lang="en-US" sz="1200" dirty="0" err="1" smtClean="0"/>
              <a:t>Shneiderman</a:t>
            </a:r>
            <a:r>
              <a:rPr lang="en-US" sz="1200" dirty="0" smtClean="0"/>
              <a:t> 96]</a:t>
            </a:r>
            <a:endParaRPr lang="de-DE" sz="1200" dirty="0"/>
          </a:p>
        </p:txBody>
      </p:sp>
      <p:sp>
        <p:nvSpPr>
          <p:cNvPr id="20" name="TextBox 19"/>
          <p:cNvSpPr txBox="1"/>
          <p:nvPr/>
        </p:nvSpPr>
        <p:spPr>
          <a:xfrm>
            <a:off x="4209318" y="3463877"/>
            <a:ext cx="903967" cy="276999"/>
          </a:xfrm>
          <a:prstGeom prst="rect">
            <a:avLst/>
          </a:prstGeom>
          <a:noFill/>
        </p:spPr>
        <p:txBody>
          <a:bodyPr wrap="square" rtlCol="0">
            <a:spAutoFit/>
          </a:bodyPr>
          <a:lstStyle/>
          <a:p>
            <a:r>
              <a:rPr lang="en-US" sz="1200" dirty="0" smtClean="0"/>
              <a:t>[Keim02]</a:t>
            </a:r>
            <a:endParaRPr lang="de-DE" sz="1200" dirty="0"/>
          </a:p>
        </p:txBody>
      </p:sp>
      <p:sp>
        <p:nvSpPr>
          <p:cNvPr id="21" name="TextBox 20"/>
          <p:cNvSpPr txBox="1"/>
          <p:nvPr/>
        </p:nvSpPr>
        <p:spPr>
          <a:xfrm>
            <a:off x="5176575" y="3723283"/>
            <a:ext cx="1106298" cy="276999"/>
          </a:xfrm>
          <a:prstGeom prst="rect">
            <a:avLst/>
          </a:prstGeom>
          <a:noFill/>
        </p:spPr>
        <p:txBody>
          <a:bodyPr wrap="square" rtlCol="0">
            <a:spAutoFit/>
          </a:bodyPr>
          <a:lstStyle/>
          <a:p>
            <a:r>
              <a:rPr lang="en-US" sz="1200" dirty="0" smtClean="0"/>
              <a:t>[Dix &amp; Ellis98]</a:t>
            </a:r>
            <a:endParaRPr lang="de-DE" sz="1200" dirty="0"/>
          </a:p>
        </p:txBody>
      </p:sp>
      <p:sp>
        <p:nvSpPr>
          <p:cNvPr id="22" name="TextBox 21"/>
          <p:cNvSpPr txBox="1"/>
          <p:nvPr/>
        </p:nvSpPr>
        <p:spPr>
          <a:xfrm>
            <a:off x="6094224" y="3732096"/>
            <a:ext cx="903967" cy="276999"/>
          </a:xfrm>
          <a:prstGeom prst="rect">
            <a:avLst/>
          </a:prstGeom>
          <a:noFill/>
        </p:spPr>
        <p:txBody>
          <a:bodyPr wrap="square" rtlCol="0">
            <a:spAutoFit/>
          </a:bodyPr>
          <a:lstStyle/>
          <a:p>
            <a:r>
              <a:rPr lang="en-US" sz="1200" dirty="0" smtClean="0"/>
              <a:t>[Spence07]</a:t>
            </a:r>
            <a:endParaRPr lang="de-DE" sz="1200" dirty="0"/>
          </a:p>
        </p:txBody>
      </p:sp>
      <p:sp>
        <p:nvSpPr>
          <p:cNvPr id="23" name="TextBox 22"/>
          <p:cNvSpPr txBox="1"/>
          <p:nvPr/>
        </p:nvSpPr>
        <p:spPr>
          <a:xfrm>
            <a:off x="5429127" y="4421624"/>
            <a:ext cx="1330194" cy="276999"/>
          </a:xfrm>
          <a:prstGeom prst="rect">
            <a:avLst/>
          </a:prstGeom>
          <a:noFill/>
        </p:spPr>
        <p:txBody>
          <a:bodyPr wrap="square" rtlCol="0">
            <a:spAutoFit/>
          </a:bodyPr>
          <a:lstStyle/>
          <a:p>
            <a:r>
              <a:rPr lang="en-US" sz="1200" dirty="0" smtClean="0"/>
              <a:t>[Zhou &amp; Fesner98]</a:t>
            </a:r>
            <a:endParaRPr lang="de-DE" sz="1200" dirty="0"/>
          </a:p>
        </p:txBody>
      </p:sp>
      <p:sp>
        <p:nvSpPr>
          <p:cNvPr id="24" name="TextBox 23"/>
          <p:cNvSpPr txBox="1"/>
          <p:nvPr/>
        </p:nvSpPr>
        <p:spPr>
          <a:xfrm>
            <a:off x="4776262" y="4758647"/>
            <a:ext cx="990211" cy="369332"/>
          </a:xfrm>
          <a:prstGeom prst="rect">
            <a:avLst/>
          </a:prstGeom>
          <a:noFill/>
        </p:spPr>
        <p:txBody>
          <a:bodyPr wrap="square" rtlCol="0">
            <a:spAutoFit/>
          </a:bodyPr>
          <a:lstStyle/>
          <a:p>
            <a:pPr algn="ctr"/>
            <a:r>
              <a:rPr lang="en-US" dirty="0" smtClean="0"/>
              <a:t>[…]</a:t>
            </a:r>
            <a:endParaRPr lang="de-DE" dirty="0"/>
          </a:p>
        </p:txBody>
      </p:sp>
      <p:sp>
        <p:nvSpPr>
          <p:cNvPr id="25" name="TextBox 24"/>
          <p:cNvSpPr txBox="1"/>
          <p:nvPr/>
        </p:nvSpPr>
        <p:spPr>
          <a:xfrm>
            <a:off x="4976781" y="3937977"/>
            <a:ext cx="1149580" cy="276999"/>
          </a:xfrm>
          <a:prstGeom prst="rect">
            <a:avLst/>
          </a:prstGeom>
          <a:noFill/>
        </p:spPr>
        <p:txBody>
          <a:bodyPr wrap="square" rtlCol="0">
            <a:spAutoFit/>
          </a:bodyPr>
          <a:lstStyle/>
          <a:p>
            <a:r>
              <a:rPr lang="en-US" sz="1200" dirty="0" smtClean="0"/>
              <a:t>[Yi et al. 07]</a:t>
            </a:r>
            <a:endParaRPr lang="de-DE" sz="1200" dirty="0"/>
          </a:p>
        </p:txBody>
      </p:sp>
      <p:sp>
        <p:nvSpPr>
          <p:cNvPr id="35" name="TextBox 34"/>
          <p:cNvSpPr txBox="1"/>
          <p:nvPr/>
        </p:nvSpPr>
        <p:spPr>
          <a:xfrm>
            <a:off x="5652120" y="1048244"/>
            <a:ext cx="2660040" cy="1876700"/>
          </a:xfrm>
          <a:prstGeom prst="rect">
            <a:avLst/>
          </a:prstGeom>
          <a:noFill/>
        </p:spPr>
        <p:txBody>
          <a:bodyPr wrap="square" rtlCol="0">
            <a:spAutoFit/>
          </a:bodyPr>
          <a:lstStyle/>
          <a:p>
            <a:r>
              <a:rPr lang="en-US" sz="8800" dirty="0" smtClean="0">
                <a:solidFill>
                  <a:schemeClr val="accent6">
                    <a:lumMod val="75000"/>
                  </a:schemeClr>
                </a:solidFill>
                <a:sym typeface="Wingdings"/>
              </a:rPr>
              <a:t></a:t>
            </a:r>
            <a:endParaRPr lang="en-US" sz="8800" dirty="0">
              <a:solidFill>
                <a:schemeClr val="accent6">
                  <a:lumMod val="75000"/>
                </a:schemeClr>
              </a:solidFill>
            </a:endParaRPr>
          </a:p>
        </p:txBody>
      </p:sp>
    </p:spTree>
    <p:extLst>
      <p:ext uri="{BB962C8B-B14F-4D97-AF65-F5344CB8AC3E}">
        <p14:creationId xmlns:p14="http://schemas.microsoft.com/office/powerpoint/2010/main" val="329183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05556E-6 4.81481E-6 L -0.18177 0.00092 " pathEditMode="relative" rAng="0" ptsTypes="AA">
                                      <p:cBhvr>
                                        <p:cTn id="6" dur="2000" fill="hold"/>
                                        <p:tgtEl>
                                          <p:spTgt spid="13"/>
                                        </p:tgtEl>
                                        <p:attrNameLst>
                                          <p:attrName>ppt_x</p:attrName>
                                          <p:attrName>ppt_y</p:attrName>
                                        </p:attrNameLst>
                                      </p:cBhvr>
                                      <p:rCtr x="-9097" y="46"/>
                                    </p:animMotion>
                                  </p:childTnLst>
                                </p:cTn>
                              </p:par>
                              <p:par>
                                <p:cTn id="7" presetID="6" presetClass="emph" presetSubtype="0" fill="hold" grpId="1" nodeType="withEffect">
                                  <p:stCondLst>
                                    <p:cond delay="0"/>
                                  </p:stCondLst>
                                  <p:childTnLst>
                                    <p:animScale>
                                      <p:cBhvr>
                                        <p:cTn id="8" dur="2000" fill="hold"/>
                                        <p:tgtEl>
                                          <p:spTgt spid="13"/>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22"/>
                                        </p:tgtEl>
                                      </p:cBhvr>
                                      <p:by x="150000" y="150000"/>
                                    </p:animScale>
                                  </p:childTnLst>
                                </p:cTn>
                              </p:par>
                              <p:par>
                                <p:cTn id="13" presetID="35" presetClass="path" presetSubtype="0" accel="50000" decel="50000" fill="hold" grpId="1" nodeType="withEffect">
                                  <p:stCondLst>
                                    <p:cond delay="0"/>
                                  </p:stCondLst>
                                  <p:childTnLst>
                                    <p:animMotion origin="layout" path="M 1.38889E-6 -1.85185E-6 L -0.38906 0.21921 " pathEditMode="relative" rAng="0" ptsTypes="AA">
                                      <p:cBhvr>
                                        <p:cTn id="14" dur="2000" fill="hold"/>
                                        <p:tgtEl>
                                          <p:spTgt spid="22"/>
                                        </p:tgtEl>
                                        <p:attrNameLst>
                                          <p:attrName>ppt_x</p:attrName>
                                          <p:attrName>ppt_y</p:attrName>
                                        </p:attrNameLst>
                                      </p:cBhvr>
                                      <p:rCtr x="-19462" y="10949"/>
                                    </p:animMotion>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25"/>
                                        </p:tgtEl>
                                      </p:cBhvr>
                                      <p:by x="150000" y="150000"/>
                                    </p:animScale>
                                  </p:childTnLst>
                                </p:cTn>
                              </p:par>
                              <p:par>
                                <p:cTn id="19" presetID="35" presetClass="path" presetSubtype="0" accel="50000" decel="50000" fill="hold" grpId="1" nodeType="withEffect">
                                  <p:stCondLst>
                                    <p:cond delay="0"/>
                                  </p:stCondLst>
                                  <p:childTnLst>
                                    <p:animMotion origin="layout" path="M 1.94444E-6 -4.44444E-6 L -0.28038 -0.13634 " pathEditMode="relative" rAng="0" ptsTypes="AA">
                                      <p:cBhvr>
                                        <p:cTn id="20" dur="2000" fill="hold"/>
                                        <p:tgtEl>
                                          <p:spTgt spid="25"/>
                                        </p:tgtEl>
                                        <p:attrNameLst>
                                          <p:attrName>ppt_x</p:attrName>
                                          <p:attrName>ppt_y</p:attrName>
                                        </p:attrNameLst>
                                      </p:cBhvr>
                                      <p:rCtr x="-14028" y="-6829"/>
                                    </p:animMotion>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23"/>
                                        </p:tgtEl>
                                      </p:cBhvr>
                                      <p:by x="150000" y="150000"/>
                                    </p:animScale>
                                  </p:childTnLst>
                                </p:cTn>
                              </p:par>
                              <p:par>
                                <p:cTn id="25" presetID="35" presetClass="path" presetSubtype="0" accel="50000" decel="50000" fill="hold" grpId="1" nodeType="withEffect">
                                  <p:stCondLst>
                                    <p:cond delay="0"/>
                                  </p:stCondLst>
                                  <p:childTnLst>
                                    <p:animMotion origin="layout" path="M -3.05556E-6 -4.81481E-6 L -0.33194 -0.30138 " pathEditMode="relative" rAng="0" ptsTypes="AA">
                                      <p:cBhvr>
                                        <p:cTn id="26" dur="2000" fill="hold"/>
                                        <p:tgtEl>
                                          <p:spTgt spid="23"/>
                                        </p:tgtEl>
                                        <p:attrNameLst>
                                          <p:attrName>ppt_x</p:attrName>
                                          <p:attrName>ppt_y</p:attrName>
                                        </p:attrNameLst>
                                      </p:cBhvr>
                                      <p:rCtr x="-16597" y="-15069"/>
                                    </p:animMotion>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iterate type="lt">
                                    <p:tmPct val="0"/>
                                  </p:iterate>
                                  <p:childTnLst>
                                    <p:animScale>
                                      <p:cBhvr>
                                        <p:cTn id="30" dur="2000" fill="hold"/>
                                        <p:tgtEl>
                                          <p:spTgt spid="18"/>
                                        </p:tgtEl>
                                      </p:cBhvr>
                                      <p:by x="150000" y="150000"/>
                                    </p:animScale>
                                  </p:childTnLst>
                                </p:cTn>
                              </p:par>
                              <p:par>
                                <p:cTn id="31" presetID="35" presetClass="path" presetSubtype="0" accel="50000" decel="50000" fill="hold" grpId="1" nodeType="withEffect">
                                  <p:stCondLst>
                                    <p:cond delay="0"/>
                                  </p:stCondLst>
                                  <p:iterate type="lt">
                                    <p:tmPct val="0"/>
                                  </p:iterate>
                                  <p:childTnLst>
                                    <p:animMotion origin="layout" path="M -4.72222E-6 0 L -0.43194 -0.00093 " pathEditMode="relative" rAng="0" ptsTypes="AA">
                                      <p:cBhvr>
                                        <p:cTn id="32" dur="2000" fill="hold"/>
                                        <p:tgtEl>
                                          <p:spTgt spid="18"/>
                                        </p:tgtEl>
                                        <p:attrNameLst>
                                          <p:attrName>ppt_x</p:attrName>
                                          <p:attrName>ppt_y</p:attrName>
                                        </p:attrNameLst>
                                      </p:cBhvr>
                                      <p:rCtr x="-2159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8" grpId="0"/>
      <p:bldP spid="18" grpId="1"/>
      <p:bldP spid="22" grpId="0"/>
      <p:bldP spid="22" grpId="1"/>
      <p:bldP spid="23" grpId="0"/>
      <p:bldP spid="23" grpId="1"/>
      <p:bldP spid="25" grpId="0"/>
      <p:bldP spid="2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Levels of Systematization: Example</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35</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5776" y="1268758"/>
            <a:ext cx="732601" cy="1876698"/>
          </a:xfrm>
          <a:prstGeom prst="rect">
            <a:avLst/>
          </a:prstGeom>
          <a:noFill/>
        </p:spPr>
        <p:txBody>
          <a:bodyPr wrap="square" rtlCol="0">
            <a:spAutoFit/>
          </a:bodyPr>
          <a:lstStyle/>
          <a:p>
            <a:r>
              <a:rPr lang="en-US" sz="8800" dirty="0">
                <a:solidFill>
                  <a:srgbClr val="00A650"/>
                </a:solidFill>
                <a:sym typeface="Webdings" panose="05030102010509060703" pitchFamily="18" charset="2"/>
              </a:rPr>
              <a:t></a:t>
            </a:r>
            <a:endParaRPr lang="en-US" sz="8800" dirty="0">
              <a:solidFill>
                <a:srgbClr val="00A650"/>
              </a:solidFill>
            </a:endParaRPr>
          </a:p>
        </p:txBody>
      </p:sp>
      <p:sp>
        <p:nvSpPr>
          <p:cNvPr id="16" name="TextBox 15"/>
          <p:cNvSpPr txBox="1"/>
          <p:nvPr/>
        </p:nvSpPr>
        <p:spPr>
          <a:xfrm>
            <a:off x="1992233" y="3115931"/>
            <a:ext cx="2592288" cy="646331"/>
          </a:xfrm>
          <a:prstGeom prst="rect">
            <a:avLst/>
          </a:prstGeom>
          <a:noFill/>
        </p:spPr>
        <p:txBody>
          <a:bodyPr wrap="square" rtlCol="0">
            <a:spAutoFit/>
          </a:bodyPr>
          <a:lstStyle/>
          <a:p>
            <a:endParaRPr lang="en-US" dirty="0" smtClean="0"/>
          </a:p>
          <a:p>
            <a:r>
              <a:rPr lang="en-US" dirty="0" smtClean="0"/>
              <a:t>[Yi et al 07]</a:t>
            </a:r>
            <a:endParaRPr lang="en-US" dirty="0"/>
          </a:p>
        </p:txBody>
      </p:sp>
      <p:sp>
        <p:nvSpPr>
          <p:cNvPr id="18" name="Content Placeholder 2"/>
          <p:cNvSpPr>
            <a:spLocks noGrp="1"/>
          </p:cNvSpPr>
          <p:nvPr>
            <p:ph idx="1"/>
          </p:nvPr>
        </p:nvSpPr>
        <p:spPr>
          <a:xfrm>
            <a:off x="3288377" y="3242262"/>
            <a:ext cx="8229600" cy="4525963"/>
          </a:xfrm>
        </p:spPr>
        <p:txBody>
          <a:bodyPr>
            <a:normAutofit/>
          </a:bodyPr>
          <a:lstStyle/>
          <a:p>
            <a:pPr lvl="0"/>
            <a:r>
              <a:rPr lang="en-US" sz="2000" i="1" dirty="0" smtClean="0"/>
              <a:t>Select</a:t>
            </a:r>
            <a:r>
              <a:rPr lang="en-US" sz="2000" dirty="0" smtClean="0"/>
              <a:t>,</a:t>
            </a:r>
            <a:r>
              <a:rPr lang="en-US" sz="2000" dirty="0"/>
              <a:t> </a:t>
            </a:r>
            <a:r>
              <a:rPr lang="en-US" sz="2000" i="1" dirty="0" smtClean="0"/>
              <a:t>Explore</a:t>
            </a:r>
            <a:r>
              <a:rPr lang="en-US" sz="2000" dirty="0" smtClean="0"/>
              <a:t>, </a:t>
            </a:r>
            <a:r>
              <a:rPr lang="en-US" sz="2000" i="1" dirty="0" smtClean="0"/>
              <a:t>Reconfigure</a:t>
            </a:r>
            <a:r>
              <a:rPr lang="en-US" sz="2000" dirty="0" smtClean="0"/>
              <a:t>, </a:t>
            </a:r>
            <a:r>
              <a:rPr lang="en-US" sz="2000" i="1" dirty="0" smtClean="0"/>
              <a:t>Encode</a:t>
            </a:r>
            <a:r>
              <a:rPr lang="en-US" sz="2000" dirty="0" smtClean="0"/>
              <a:t>, </a:t>
            </a:r>
            <a:br>
              <a:rPr lang="en-US" sz="2000" dirty="0" smtClean="0"/>
            </a:br>
            <a:r>
              <a:rPr lang="en-US" sz="2000" i="1" dirty="0" smtClean="0"/>
              <a:t>Abstract/Elaborate, Filter, Connect</a:t>
            </a:r>
            <a:endParaRPr lang="en-US" sz="2000" dirty="0" smtClean="0"/>
          </a:p>
          <a:p>
            <a:pPr marL="457200" lvl="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a:p>
        </p:txBody>
      </p:sp>
      <p:sp>
        <p:nvSpPr>
          <p:cNvPr id="15" name="Rectangle 14"/>
          <p:cNvSpPr/>
          <p:nvPr/>
        </p:nvSpPr>
        <p:spPr>
          <a:xfrm>
            <a:off x="5656177" y="1484784"/>
            <a:ext cx="1148071" cy="1323439"/>
          </a:xfrm>
          <a:prstGeom prst="rect">
            <a:avLst/>
          </a:prstGeom>
        </p:spPr>
        <p:txBody>
          <a:bodyPr wrap="none">
            <a:spAutoFit/>
          </a:bodyPr>
          <a:lstStyle/>
          <a:p>
            <a:r>
              <a:rPr lang="en-US" sz="8000" dirty="0" smtClean="0">
                <a:solidFill>
                  <a:schemeClr val="accent6">
                    <a:lumMod val="75000"/>
                  </a:schemeClr>
                </a:solidFill>
                <a:sym typeface="Wingdings"/>
              </a:rPr>
              <a:t></a:t>
            </a:r>
            <a:endParaRPr lang="en-US" sz="8000" dirty="0">
              <a:solidFill>
                <a:schemeClr val="accent6">
                  <a:lumMod val="75000"/>
                </a:schemeClr>
              </a:solidFill>
            </a:endParaRPr>
          </a:p>
        </p:txBody>
      </p:sp>
      <p:sp>
        <p:nvSpPr>
          <p:cNvPr id="19" name="Left-Right Arrow 18"/>
          <p:cNvSpPr/>
          <p:nvPr/>
        </p:nvSpPr>
        <p:spPr>
          <a:xfrm>
            <a:off x="3782245" y="1699274"/>
            <a:ext cx="1604551" cy="894458"/>
          </a:xfrm>
          <a:prstGeom prst="lef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p:cNvSpPr txBox="1"/>
          <p:nvPr/>
        </p:nvSpPr>
        <p:spPr>
          <a:xfrm>
            <a:off x="4355976" y="2346558"/>
            <a:ext cx="2520280" cy="923330"/>
          </a:xfrm>
          <a:prstGeom prst="rect">
            <a:avLst/>
          </a:prstGeom>
          <a:noFill/>
        </p:spPr>
        <p:txBody>
          <a:bodyPr wrap="square" rtlCol="0">
            <a:spAutoFit/>
          </a:bodyPr>
          <a:lstStyle/>
          <a:p>
            <a:r>
              <a:rPr lang="en-US" sz="5400" dirty="0" smtClean="0">
                <a:solidFill>
                  <a:srgbClr val="FF0000"/>
                </a:solidFill>
              </a:rPr>
              <a:t>?</a:t>
            </a:r>
            <a:endParaRPr lang="de-DE" dirty="0">
              <a:solidFill>
                <a:srgbClr val="FF0000"/>
              </a:solidFill>
            </a:endParaRPr>
          </a:p>
        </p:txBody>
      </p:sp>
    </p:spTree>
    <p:extLst>
      <p:ext uri="{BB962C8B-B14F-4D97-AF65-F5344CB8AC3E}">
        <p14:creationId xmlns:p14="http://schemas.microsoft.com/office/powerpoint/2010/main" val="3608298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Levels of Systematization: </a:t>
            </a:r>
            <a:br>
              <a:rPr lang="en-US" dirty="0" smtClean="0"/>
            </a:br>
            <a:r>
              <a:rPr lang="en-US" dirty="0" smtClean="0"/>
              <a:t>Problem </a:t>
            </a:r>
            <a:r>
              <a:rPr lang="en-US" dirty="0"/>
              <a:t>of ambiguous terms</a:t>
            </a:r>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36</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5776" y="1268758"/>
            <a:ext cx="732601" cy="1876698"/>
          </a:xfrm>
          <a:prstGeom prst="rect">
            <a:avLst/>
          </a:prstGeom>
          <a:noFill/>
        </p:spPr>
        <p:txBody>
          <a:bodyPr wrap="square" rtlCol="0">
            <a:spAutoFit/>
          </a:bodyPr>
          <a:lstStyle/>
          <a:p>
            <a:r>
              <a:rPr lang="en-US" sz="8800" dirty="0">
                <a:solidFill>
                  <a:srgbClr val="00A650"/>
                </a:solidFill>
                <a:sym typeface="Webdings" panose="05030102010509060703" pitchFamily="18" charset="2"/>
              </a:rPr>
              <a:t></a:t>
            </a:r>
            <a:endParaRPr lang="en-US" sz="8800" dirty="0">
              <a:solidFill>
                <a:srgbClr val="00A650"/>
              </a:solidFill>
            </a:endParaRPr>
          </a:p>
        </p:txBody>
      </p:sp>
      <p:sp>
        <p:nvSpPr>
          <p:cNvPr id="16" name="TextBox 15"/>
          <p:cNvSpPr txBox="1"/>
          <p:nvPr/>
        </p:nvSpPr>
        <p:spPr>
          <a:xfrm>
            <a:off x="1992233" y="3115931"/>
            <a:ext cx="2592288" cy="646331"/>
          </a:xfrm>
          <a:prstGeom prst="rect">
            <a:avLst/>
          </a:prstGeom>
          <a:noFill/>
        </p:spPr>
        <p:txBody>
          <a:bodyPr wrap="square" rtlCol="0">
            <a:spAutoFit/>
          </a:bodyPr>
          <a:lstStyle/>
          <a:p>
            <a:endParaRPr lang="en-US" dirty="0" smtClean="0"/>
          </a:p>
          <a:p>
            <a:r>
              <a:rPr lang="en-US" dirty="0" smtClean="0"/>
              <a:t>[Yi et al 07]</a:t>
            </a:r>
            <a:endParaRPr lang="en-US" dirty="0"/>
          </a:p>
        </p:txBody>
      </p:sp>
      <p:sp>
        <p:nvSpPr>
          <p:cNvPr id="18" name="Content Placeholder 2"/>
          <p:cNvSpPr>
            <a:spLocks noGrp="1"/>
          </p:cNvSpPr>
          <p:nvPr>
            <p:ph idx="1"/>
          </p:nvPr>
        </p:nvSpPr>
        <p:spPr>
          <a:xfrm>
            <a:off x="3288377" y="3242262"/>
            <a:ext cx="8229600" cy="4525963"/>
          </a:xfrm>
        </p:spPr>
        <p:txBody>
          <a:bodyPr>
            <a:normAutofit/>
          </a:bodyPr>
          <a:lstStyle/>
          <a:p>
            <a:pPr lvl="0"/>
            <a:r>
              <a:rPr lang="en-US" sz="2000" b="1" i="1" dirty="0" smtClean="0">
                <a:solidFill>
                  <a:srgbClr val="FF0000"/>
                </a:solidFill>
              </a:rPr>
              <a:t>Select</a:t>
            </a:r>
            <a:r>
              <a:rPr lang="en-US" sz="2000" dirty="0" smtClean="0"/>
              <a:t>,</a:t>
            </a:r>
            <a:r>
              <a:rPr lang="en-US" sz="2000" dirty="0"/>
              <a:t> </a:t>
            </a:r>
            <a:r>
              <a:rPr lang="en-US" sz="2000" i="1" dirty="0" smtClean="0"/>
              <a:t>Explore</a:t>
            </a:r>
            <a:r>
              <a:rPr lang="en-US" sz="2000" dirty="0" smtClean="0"/>
              <a:t>, </a:t>
            </a:r>
            <a:r>
              <a:rPr lang="en-US" sz="2000" i="1" dirty="0" smtClean="0"/>
              <a:t>Reconfigure</a:t>
            </a:r>
            <a:r>
              <a:rPr lang="en-US" sz="2000" dirty="0" smtClean="0"/>
              <a:t>, </a:t>
            </a:r>
            <a:r>
              <a:rPr lang="en-US" sz="2000" i="1" dirty="0" smtClean="0"/>
              <a:t>Encode</a:t>
            </a:r>
            <a:r>
              <a:rPr lang="en-US" sz="2000" dirty="0" smtClean="0"/>
              <a:t>, </a:t>
            </a:r>
            <a:br>
              <a:rPr lang="en-US" sz="2000" dirty="0" smtClean="0"/>
            </a:br>
            <a:r>
              <a:rPr lang="en-US" sz="2000" i="1" dirty="0" smtClean="0"/>
              <a:t>Abstract/Elaborate, Filter, Connect</a:t>
            </a:r>
            <a:endParaRPr lang="en-US" sz="2000" dirty="0" smtClean="0"/>
          </a:p>
          <a:p>
            <a:pPr marL="457200" lvl="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a:p>
        </p:txBody>
      </p:sp>
      <p:sp>
        <p:nvSpPr>
          <p:cNvPr id="15" name="Rectangle 14"/>
          <p:cNvSpPr/>
          <p:nvPr/>
        </p:nvSpPr>
        <p:spPr>
          <a:xfrm>
            <a:off x="5656177" y="1484784"/>
            <a:ext cx="1148071" cy="1323439"/>
          </a:xfrm>
          <a:prstGeom prst="rect">
            <a:avLst/>
          </a:prstGeom>
        </p:spPr>
        <p:txBody>
          <a:bodyPr wrap="none">
            <a:spAutoFit/>
          </a:bodyPr>
          <a:lstStyle/>
          <a:p>
            <a:r>
              <a:rPr lang="en-US" sz="8000" dirty="0" smtClean="0">
                <a:solidFill>
                  <a:schemeClr val="accent6">
                    <a:lumMod val="75000"/>
                  </a:schemeClr>
                </a:solidFill>
                <a:sym typeface="Wingdings"/>
              </a:rPr>
              <a:t></a:t>
            </a:r>
            <a:endParaRPr lang="en-US" sz="8000" dirty="0">
              <a:solidFill>
                <a:schemeClr val="accent6">
                  <a:lumMod val="75000"/>
                </a:schemeClr>
              </a:solidFill>
            </a:endParaRPr>
          </a:p>
        </p:txBody>
      </p:sp>
      <p:sp>
        <p:nvSpPr>
          <p:cNvPr id="19" name="Left-Right Arrow 18"/>
          <p:cNvSpPr/>
          <p:nvPr/>
        </p:nvSpPr>
        <p:spPr>
          <a:xfrm>
            <a:off x="3782245" y="1699274"/>
            <a:ext cx="1604551" cy="894458"/>
          </a:xfrm>
          <a:prstGeom prst="lef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p:cNvSpPr txBox="1"/>
          <p:nvPr/>
        </p:nvSpPr>
        <p:spPr>
          <a:xfrm>
            <a:off x="4355976" y="2346558"/>
            <a:ext cx="2520280" cy="923330"/>
          </a:xfrm>
          <a:prstGeom prst="rect">
            <a:avLst/>
          </a:prstGeom>
          <a:noFill/>
        </p:spPr>
        <p:txBody>
          <a:bodyPr wrap="square" rtlCol="0">
            <a:spAutoFit/>
          </a:bodyPr>
          <a:lstStyle/>
          <a:p>
            <a:r>
              <a:rPr lang="en-US" sz="5400" dirty="0" smtClean="0">
                <a:solidFill>
                  <a:srgbClr val="FF0000"/>
                </a:solidFill>
              </a:rPr>
              <a:t>?</a:t>
            </a:r>
            <a:endParaRPr lang="de-DE" dirty="0">
              <a:solidFill>
                <a:srgbClr val="FF0000"/>
              </a:solidFill>
            </a:endParaRPr>
          </a:p>
        </p:txBody>
      </p:sp>
      <p:pic>
        <p:nvPicPr>
          <p:cNvPr id="13" name="Picture 3" descr="Figure-1-23"/>
          <p:cNvPicPr>
            <a:picLocks noChangeAspect="1" noChangeArrowheads="1"/>
          </p:cNvPicPr>
          <p:nvPr/>
        </p:nvPicPr>
        <p:blipFill>
          <a:blip r:embed="rId3" cstate="print"/>
          <a:srcRect t="11194" r="20584" b="45540"/>
          <a:stretch>
            <a:fillRect/>
          </a:stretch>
        </p:blipFill>
        <p:spPr bwMode="auto">
          <a:xfrm>
            <a:off x="2825179" y="5400172"/>
            <a:ext cx="4604920" cy="1042623"/>
          </a:xfrm>
          <a:prstGeom prst="rect">
            <a:avLst/>
          </a:prstGeom>
          <a:noFill/>
          <a:ln w="9525">
            <a:solidFill>
              <a:schemeClr val="tx1"/>
            </a:solidFill>
            <a:miter lim="800000"/>
            <a:headEnd/>
            <a:tailEnd/>
          </a:ln>
        </p:spPr>
      </p:pic>
      <p:sp>
        <p:nvSpPr>
          <p:cNvPr id="14" name="Rectangle 13"/>
          <p:cNvSpPr/>
          <p:nvPr/>
        </p:nvSpPr>
        <p:spPr>
          <a:xfrm>
            <a:off x="2843808" y="4369045"/>
            <a:ext cx="460851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What/where in the pipeline?</a:t>
            </a:r>
            <a:endParaRPr lang="en-US" dirty="0">
              <a:solidFill>
                <a:srgbClr val="FF0000"/>
              </a:solidFill>
            </a:endParaRPr>
          </a:p>
        </p:txBody>
      </p:sp>
      <p:sp>
        <p:nvSpPr>
          <p:cNvPr id="3" name="Down Arrow 2"/>
          <p:cNvSpPr/>
          <p:nvPr/>
        </p:nvSpPr>
        <p:spPr>
          <a:xfrm>
            <a:off x="3782245" y="4945109"/>
            <a:ext cx="429715" cy="456067"/>
          </a:xfrm>
          <a:prstGeom prst="down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Down Arrow 16"/>
          <p:cNvSpPr/>
          <p:nvPr/>
        </p:nvSpPr>
        <p:spPr>
          <a:xfrm>
            <a:off x="5186401" y="4989157"/>
            <a:ext cx="429715" cy="456067"/>
          </a:xfrm>
          <a:prstGeom prst="down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Down Arrow 19"/>
          <p:cNvSpPr/>
          <p:nvPr/>
        </p:nvSpPr>
        <p:spPr>
          <a:xfrm>
            <a:off x="6446541" y="4989157"/>
            <a:ext cx="429715" cy="456067"/>
          </a:xfrm>
          <a:prstGeom prst="down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85256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rot="21007602">
            <a:off x="313369" y="1638465"/>
            <a:ext cx="7348355" cy="23528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32"/>
          <p:cNvSpPr/>
          <p:nvPr/>
        </p:nvSpPr>
        <p:spPr>
          <a:xfrm rot="1071098">
            <a:off x="592420" y="2734182"/>
            <a:ext cx="7798276" cy="2551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normAutofit fontScale="90000"/>
          </a:bodyPr>
          <a:lstStyle/>
          <a:p>
            <a:r>
              <a:rPr lang="en-US" dirty="0" smtClean="0"/>
              <a:t>Pipeline-Focused Interaction Systematization</a:t>
            </a:r>
            <a:endParaRPr lang="de-DE" dirty="0"/>
          </a:p>
        </p:txBody>
      </p:sp>
      <p:sp>
        <p:nvSpPr>
          <p:cNvPr id="4" name="Footer Placeholder 3"/>
          <p:cNvSpPr>
            <a:spLocks noGrp="1"/>
          </p:cNvSpPr>
          <p:nvPr>
            <p:ph type="ftr" sz="quarter" idx="11"/>
          </p:nvPr>
        </p:nvSpPr>
        <p:spPr/>
        <p:txBody>
          <a:bodyPr/>
          <a:lstStyle/>
          <a:p>
            <a:r>
              <a:rPr lang="en-US" dirty="0"/>
              <a:t>Vis Tutorial: Opening the Black Box of Interaction in Visualization – H.-J. Schulz, T. v. </a:t>
            </a:r>
            <a:r>
              <a:rPr lang="en-US" dirty="0" err="1"/>
              <a:t>Landesberger</a:t>
            </a:r>
            <a:r>
              <a:rPr lang="en-US" dirty="0"/>
              <a:t>, D. </a:t>
            </a:r>
            <a:r>
              <a:rPr lang="en-US" dirty="0" err="1"/>
              <a:t>Baur</a:t>
            </a:r>
            <a:endParaRPr lang="en-US" dirty="0"/>
          </a:p>
        </p:txBody>
      </p:sp>
      <p:sp>
        <p:nvSpPr>
          <p:cNvPr id="5" name="Slide Number Placeholder 4"/>
          <p:cNvSpPr>
            <a:spLocks noGrp="1"/>
          </p:cNvSpPr>
          <p:nvPr>
            <p:ph type="sldNum" sz="quarter" idx="12"/>
          </p:nvPr>
        </p:nvSpPr>
        <p:spPr/>
        <p:txBody>
          <a:bodyPr/>
          <a:lstStyle/>
          <a:p>
            <a:fld id="{30742C3F-4840-460C-ADF2-7005A7FA8881}" type="slidenum">
              <a:rPr lang="en-US" smtClean="0"/>
              <a:pPr/>
              <a:t>37</a:t>
            </a:fld>
            <a:endParaRPr lang="en-US" dirty="0"/>
          </a:p>
        </p:txBody>
      </p:sp>
      <p:sp>
        <p:nvSpPr>
          <p:cNvPr id="3" name="Oval 2"/>
          <p:cNvSpPr/>
          <p:nvPr/>
        </p:nvSpPr>
        <p:spPr>
          <a:xfrm>
            <a:off x="427382" y="2189042"/>
            <a:ext cx="4680520" cy="31121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Box 13"/>
          <p:cNvSpPr txBox="1"/>
          <p:nvPr/>
        </p:nvSpPr>
        <p:spPr>
          <a:xfrm>
            <a:off x="899592" y="2679303"/>
            <a:ext cx="3816424" cy="461665"/>
          </a:xfrm>
          <a:prstGeom prst="rect">
            <a:avLst/>
          </a:prstGeom>
          <a:noFill/>
        </p:spPr>
        <p:txBody>
          <a:bodyPr wrap="square" rtlCol="0">
            <a:spAutoFit/>
          </a:bodyPr>
          <a:lstStyle/>
          <a:p>
            <a:pPr algn="ctr"/>
            <a:r>
              <a:rPr lang="en-US" sz="2400" b="1" dirty="0" smtClean="0">
                <a:solidFill>
                  <a:srgbClr val="00A650"/>
                </a:solidFill>
              </a:rPr>
              <a:t>1. Information Visualization</a:t>
            </a:r>
            <a:endParaRPr lang="de-DE" sz="2400" b="1" dirty="0">
              <a:solidFill>
                <a:srgbClr val="00A650"/>
              </a:solidFill>
            </a:endParaRPr>
          </a:p>
        </p:txBody>
      </p:sp>
      <p:sp>
        <p:nvSpPr>
          <p:cNvPr id="19" name="TextBox 18"/>
          <p:cNvSpPr txBox="1"/>
          <p:nvPr/>
        </p:nvSpPr>
        <p:spPr>
          <a:xfrm>
            <a:off x="755576" y="3501008"/>
            <a:ext cx="1656184" cy="369332"/>
          </a:xfrm>
          <a:prstGeom prst="rect">
            <a:avLst/>
          </a:prstGeom>
          <a:noFill/>
        </p:spPr>
        <p:txBody>
          <a:bodyPr wrap="square" rtlCol="0">
            <a:spAutoFit/>
          </a:bodyPr>
          <a:lstStyle/>
          <a:p>
            <a:r>
              <a:rPr lang="en-US" dirty="0" smtClean="0">
                <a:solidFill>
                  <a:schemeClr val="bg1">
                    <a:lumMod val="85000"/>
                  </a:schemeClr>
                </a:solidFill>
              </a:rPr>
              <a:t>[Pike et al 09]</a:t>
            </a:r>
            <a:endParaRPr lang="de-DE" dirty="0">
              <a:solidFill>
                <a:schemeClr val="bg1">
                  <a:lumMod val="85000"/>
                </a:schemeClr>
              </a:solidFill>
            </a:endParaRPr>
          </a:p>
        </p:txBody>
      </p:sp>
      <p:sp>
        <p:nvSpPr>
          <p:cNvPr id="20" name="TextBox 19"/>
          <p:cNvSpPr txBox="1"/>
          <p:nvPr/>
        </p:nvSpPr>
        <p:spPr>
          <a:xfrm>
            <a:off x="1886884" y="4055905"/>
            <a:ext cx="1944216" cy="369332"/>
          </a:xfrm>
          <a:prstGeom prst="rect">
            <a:avLst/>
          </a:prstGeom>
          <a:noFill/>
        </p:spPr>
        <p:txBody>
          <a:bodyPr wrap="square" rtlCol="0">
            <a:spAutoFit/>
          </a:bodyPr>
          <a:lstStyle/>
          <a:p>
            <a:r>
              <a:rPr lang="en-US" dirty="0" smtClean="0"/>
              <a:t>[</a:t>
            </a:r>
            <a:r>
              <a:rPr lang="en-US" dirty="0" err="1" smtClean="0"/>
              <a:t>Wybrow</a:t>
            </a:r>
            <a:r>
              <a:rPr lang="en-US" dirty="0" smtClean="0"/>
              <a:t> et al 14]</a:t>
            </a:r>
            <a:endParaRPr lang="de-DE" dirty="0"/>
          </a:p>
        </p:txBody>
      </p:sp>
      <p:sp>
        <p:nvSpPr>
          <p:cNvPr id="21" name="TextBox 20"/>
          <p:cNvSpPr txBox="1"/>
          <p:nvPr/>
        </p:nvSpPr>
        <p:spPr>
          <a:xfrm>
            <a:off x="2369390" y="3112711"/>
            <a:ext cx="2452430" cy="369332"/>
          </a:xfrm>
          <a:prstGeom prst="rect">
            <a:avLst/>
          </a:prstGeom>
          <a:noFill/>
        </p:spPr>
        <p:txBody>
          <a:bodyPr wrap="square" rtlCol="0">
            <a:spAutoFit/>
          </a:bodyPr>
          <a:lstStyle/>
          <a:p>
            <a:r>
              <a:rPr lang="en-US" dirty="0" smtClean="0">
                <a:solidFill>
                  <a:schemeClr val="bg1">
                    <a:lumMod val="85000"/>
                  </a:schemeClr>
                </a:solidFill>
              </a:rPr>
              <a:t>[Parsons &amp; </a:t>
            </a:r>
            <a:r>
              <a:rPr lang="en-US" dirty="0" err="1" smtClean="0">
                <a:solidFill>
                  <a:schemeClr val="bg1">
                    <a:lumMod val="85000"/>
                  </a:schemeClr>
                </a:solidFill>
              </a:rPr>
              <a:t>Sedig</a:t>
            </a:r>
            <a:r>
              <a:rPr lang="en-US" dirty="0" smtClean="0">
                <a:solidFill>
                  <a:schemeClr val="bg1">
                    <a:lumMod val="85000"/>
                  </a:schemeClr>
                </a:solidFill>
              </a:rPr>
              <a:t> 14]</a:t>
            </a:r>
            <a:endParaRPr lang="de-DE" dirty="0">
              <a:solidFill>
                <a:schemeClr val="bg1">
                  <a:lumMod val="85000"/>
                </a:schemeClr>
              </a:solidFill>
            </a:endParaRPr>
          </a:p>
        </p:txBody>
      </p:sp>
      <p:sp>
        <p:nvSpPr>
          <p:cNvPr id="22" name="Rectangle 21"/>
          <p:cNvSpPr/>
          <p:nvPr/>
        </p:nvSpPr>
        <p:spPr>
          <a:xfrm>
            <a:off x="817873" y="4425237"/>
            <a:ext cx="2313967" cy="369332"/>
          </a:xfrm>
          <a:prstGeom prst="rect">
            <a:avLst/>
          </a:prstGeom>
        </p:spPr>
        <p:txBody>
          <a:bodyPr wrap="none">
            <a:spAutoFit/>
          </a:bodyPr>
          <a:lstStyle/>
          <a:p>
            <a:r>
              <a:rPr lang="de-DE" dirty="0" smtClean="0">
                <a:solidFill>
                  <a:schemeClr val="bg1">
                    <a:lumMod val="85000"/>
                  </a:schemeClr>
                </a:solidFill>
              </a:rPr>
              <a:t>[Jansen, Dragicevic 13]</a:t>
            </a:r>
            <a:endParaRPr lang="de-DE" dirty="0">
              <a:solidFill>
                <a:schemeClr val="bg1">
                  <a:lumMod val="85000"/>
                </a:schemeClr>
              </a:solidFill>
            </a:endParaRPr>
          </a:p>
        </p:txBody>
      </p:sp>
      <p:sp>
        <p:nvSpPr>
          <p:cNvPr id="23" name="TextBox 22"/>
          <p:cNvSpPr txBox="1"/>
          <p:nvPr/>
        </p:nvSpPr>
        <p:spPr>
          <a:xfrm>
            <a:off x="720673" y="4055905"/>
            <a:ext cx="1036277" cy="369332"/>
          </a:xfrm>
          <a:prstGeom prst="rect">
            <a:avLst/>
          </a:prstGeom>
          <a:noFill/>
        </p:spPr>
        <p:txBody>
          <a:bodyPr wrap="square" rtlCol="0">
            <a:spAutoFit/>
          </a:bodyPr>
          <a:lstStyle/>
          <a:p>
            <a:r>
              <a:rPr lang="en-US" dirty="0" smtClean="0">
                <a:solidFill>
                  <a:schemeClr val="bg1">
                    <a:lumMod val="85000"/>
                  </a:schemeClr>
                </a:solidFill>
              </a:rPr>
              <a:t>[Roth13]</a:t>
            </a:r>
            <a:endParaRPr lang="de-DE" dirty="0">
              <a:solidFill>
                <a:schemeClr val="bg1">
                  <a:lumMod val="85000"/>
                </a:schemeClr>
              </a:solidFill>
            </a:endParaRPr>
          </a:p>
        </p:txBody>
      </p:sp>
      <p:sp>
        <p:nvSpPr>
          <p:cNvPr id="25" name="TextBox 24"/>
          <p:cNvSpPr txBox="1"/>
          <p:nvPr/>
        </p:nvSpPr>
        <p:spPr>
          <a:xfrm>
            <a:off x="539552" y="2344453"/>
            <a:ext cx="4320480" cy="369332"/>
          </a:xfrm>
          <a:prstGeom prst="rect">
            <a:avLst/>
          </a:prstGeom>
          <a:noFill/>
        </p:spPr>
        <p:txBody>
          <a:bodyPr wrap="square" rtlCol="0">
            <a:spAutoFit/>
          </a:bodyPr>
          <a:lstStyle/>
          <a:p>
            <a:pPr algn="ctr"/>
            <a:r>
              <a:rPr lang="en-US" dirty="0" smtClean="0">
                <a:solidFill>
                  <a:schemeClr val="bg1">
                    <a:lumMod val="85000"/>
                  </a:schemeClr>
                </a:solidFill>
              </a:rPr>
              <a:t>[</a:t>
            </a:r>
            <a:r>
              <a:rPr lang="en-US" dirty="0" err="1" smtClean="0">
                <a:solidFill>
                  <a:schemeClr val="bg1">
                    <a:lumMod val="85000"/>
                  </a:schemeClr>
                </a:solidFill>
              </a:rPr>
              <a:t>Shneiderman</a:t>
            </a:r>
            <a:r>
              <a:rPr lang="en-US" dirty="0" smtClean="0">
                <a:solidFill>
                  <a:schemeClr val="bg1">
                    <a:lumMod val="85000"/>
                  </a:schemeClr>
                </a:solidFill>
              </a:rPr>
              <a:t> 96]</a:t>
            </a:r>
            <a:endParaRPr lang="de-DE" dirty="0">
              <a:solidFill>
                <a:schemeClr val="bg1">
                  <a:lumMod val="85000"/>
                </a:schemeClr>
              </a:solidFill>
            </a:endParaRPr>
          </a:p>
        </p:txBody>
      </p:sp>
      <p:sp>
        <p:nvSpPr>
          <p:cNvPr id="26" name="TextBox 25"/>
          <p:cNvSpPr txBox="1"/>
          <p:nvPr/>
        </p:nvSpPr>
        <p:spPr>
          <a:xfrm>
            <a:off x="1238812" y="3093441"/>
            <a:ext cx="1296144" cy="369332"/>
          </a:xfrm>
          <a:prstGeom prst="rect">
            <a:avLst/>
          </a:prstGeom>
          <a:noFill/>
        </p:spPr>
        <p:txBody>
          <a:bodyPr wrap="square" rtlCol="0">
            <a:spAutoFit/>
          </a:bodyPr>
          <a:lstStyle/>
          <a:p>
            <a:r>
              <a:rPr lang="en-US" dirty="0" smtClean="0">
                <a:solidFill>
                  <a:schemeClr val="bg1">
                    <a:lumMod val="85000"/>
                  </a:schemeClr>
                </a:solidFill>
              </a:rPr>
              <a:t>[Keim02]</a:t>
            </a:r>
            <a:endParaRPr lang="de-DE" dirty="0">
              <a:solidFill>
                <a:schemeClr val="bg1">
                  <a:lumMod val="85000"/>
                </a:schemeClr>
              </a:solidFill>
            </a:endParaRPr>
          </a:p>
        </p:txBody>
      </p:sp>
      <p:sp>
        <p:nvSpPr>
          <p:cNvPr id="27" name="TextBox 26"/>
          <p:cNvSpPr txBox="1"/>
          <p:nvPr/>
        </p:nvSpPr>
        <p:spPr>
          <a:xfrm>
            <a:off x="2339752" y="3417976"/>
            <a:ext cx="1586255" cy="369332"/>
          </a:xfrm>
          <a:prstGeom prst="rect">
            <a:avLst/>
          </a:prstGeom>
          <a:noFill/>
        </p:spPr>
        <p:txBody>
          <a:bodyPr wrap="square" rtlCol="0">
            <a:spAutoFit/>
          </a:bodyPr>
          <a:lstStyle/>
          <a:p>
            <a:r>
              <a:rPr lang="en-US" dirty="0" smtClean="0">
                <a:solidFill>
                  <a:schemeClr val="bg1">
                    <a:lumMod val="85000"/>
                  </a:schemeClr>
                </a:solidFill>
              </a:rPr>
              <a:t>[Dix &amp; Ellis98]</a:t>
            </a:r>
            <a:endParaRPr lang="de-DE" dirty="0">
              <a:solidFill>
                <a:schemeClr val="bg1">
                  <a:lumMod val="85000"/>
                </a:schemeClr>
              </a:solidFill>
            </a:endParaRPr>
          </a:p>
        </p:txBody>
      </p:sp>
      <p:sp>
        <p:nvSpPr>
          <p:cNvPr id="28" name="TextBox 27"/>
          <p:cNvSpPr txBox="1"/>
          <p:nvPr/>
        </p:nvSpPr>
        <p:spPr>
          <a:xfrm>
            <a:off x="3941467" y="3429000"/>
            <a:ext cx="1296144" cy="369332"/>
          </a:xfrm>
          <a:prstGeom prst="rect">
            <a:avLst/>
          </a:prstGeom>
          <a:noFill/>
        </p:spPr>
        <p:txBody>
          <a:bodyPr wrap="square" rtlCol="0">
            <a:spAutoFit/>
          </a:bodyPr>
          <a:lstStyle/>
          <a:p>
            <a:r>
              <a:rPr lang="en-US" dirty="0" smtClean="0">
                <a:solidFill>
                  <a:schemeClr val="bg1">
                    <a:lumMod val="85000"/>
                  </a:schemeClr>
                </a:solidFill>
              </a:rPr>
              <a:t>[Spence07]</a:t>
            </a:r>
            <a:endParaRPr lang="de-DE" dirty="0">
              <a:solidFill>
                <a:schemeClr val="bg1">
                  <a:lumMod val="85000"/>
                </a:schemeClr>
              </a:solidFill>
            </a:endParaRPr>
          </a:p>
        </p:txBody>
      </p:sp>
      <p:sp>
        <p:nvSpPr>
          <p:cNvPr id="30" name="TextBox 29"/>
          <p:cNvSpPr txBox="1"/>
          <p:nvPr/>
        </p:nvSpPr>
        <p:spPr>
          <a:xfrm>
            <a:off x="2987824" y="4291648"/>
            <a:ext cx="1907286" cy="369332"/>
          </a:xfrm>
          <a:prstGeom prst="rect">
            <a:avLst/>
          </a:prstGeom>
          <a:noFill/>
        </p:spPr>
        <p:txBody>
          <a:bodyPr wrap="square" rtlCol="0">
            <a:spAutoFit/>
          </a:bodyPr>
          <a:lstStyle/>
          <a:p>
            <a:r>
              <a:rPr lang="en-US" dirty="0" smtClean="0">
                <a:solidFill>
                  <a:schemeClr val="bg1">
                    <a:lumMod val="85000"/>
                  </a:schemeClr>
                </a:solidFill>
              </a:rPr>
              <a:t>[Zhou &amp; Fesner98]</a:t>
            </a:r>
            <a:endParaRPr lang="de-DE" dirty="0">
              <a:solidFill>
                <a:schemeClr val="bg1">
                  <a:lumMod val="85000"/>
                </a:schemeClr>
              </a:solidFill>
            </a:endParaRPr>
          </a:p>
        </p:txBody>
      </p:sp>
      <p:sp>
        <p:nvSpPr>
          <p:cNvPr id="31" name="TextBox 30"/>
          <p:cNvSpPr txBox="1"/>
          <p:nvPr/>
        </p:nvSpPr>
        <p:spPr>
          <a:xfrm>
            <a:off x="2051720" y="4713288"/>
            <a:ext cx="1419804" cy="523220"/>
          </a:xfrm>
          <a:prstGeom prst="rect">
            <a:avLst/>
          </a:prstGeom>
          <a:noFill/>
        </p:spPr>
        <p:txBody>
          <a:bodyPr wrap="square" rtlCol="0">
            <a:spAutoFit/>
          </a:bodyPr>
          <a:lstStyle/>
          <a:p>
            <a:pPr algn="ctr"/>
            <a:r>
              <a:rPr lang="en-US" sz="2800" dirty="0" smtClean="0"/>
              <a:t>[…]</a:t>
            </a:r>
            <a:endParaRPr lang="de-DE" sz="2800" dirty="0"/>
          </a:p>
        </p:txBody>
      </p:sp>
      <p:sp>
        <p:nvSpPr>
          <p:cNvPr id="6" name="TextBox 5"/>
          <p:cNvSpPr txBox="1"/>
          <p:nvPr/>
        </p:nvSpPr>
        <p:spPr>
          <a:xfrm>
            <a:off x="2339232" y="3686573"/>
            <a:ext cx="1297184" cy="369332"/>
          </a:xfrm>
          <a:prstGeom prst="rect">
            <a:avLst/>
          </a:prstGeom>
          <a:noFill/>
        </p:spPr>
        <p:txBody>
          <a:bodyPr wrap="square" rtlCol="0">
            <a:spAutoFit/>
          </a:bodyPr>
          <a:lstStyle/>
          <a:p>
            <a:r>
              <a:rPr lang="en-US" dirty="0" smtClean="0">
                <a:solidFill>
                  <a:schemeClr val="bg1">
                    <a:lumMod val="85000"/>
                  </a:schemeClr>
                </a:solidFill>
              </a:rPr>
              <a:t>[Yi et al. 07]</a:t>
            </a:r>
            <a:endParaRPr lang="de-DE" dirty="0">
              <a:solidFill>
                <a:schemeClr val="bg1">
                  <a:lumMod val="85000"/>
                </a:schemeClr>
              </a:solidFill>
            </a:endParaRPr>
          </a:p>
        </p:txBody>
      </p:sp>
      <p:sp>
        <p:nvSpPr>
          <p:cNvPr id="29" name="TextBox 28"/>
          <p:cNvSpPr txBox="1"/>
          <p:nvPr/>
        </p:nvSpPr>
        <p:spPr>
          <a:xfrm>
            <a:off x="3636416" y="1608414"/>
            <a:ext cx="4287833" cy="461665"/>
          </a:xfrm>
          <a:prstGeom prst="rect">
            <a:avLst/>
          </a:prstGeom>
          <a:noFill/>
        </p:spPr>
        <p:txBody>
          <a:bodyPr wrap="square" rtlCol="0">
            <a:spAutoFit/>
          </a:bodyPr>
          <a:lstStyle/>
          <a:p>
            <a:pPr algn="ctr"/>
            <a:r>
              <a:rPr lang="en-US" sz="2400" b="1" dirty="0" smtClean="0">
                <a:solidFill>
                  <a:srgbClr val="00A650"/>
                </a:solidFill>
              </a:rPr>
              <a:t>2. Visual Data Mining</a:t>
            </a:r>
            <a:endParaRPr lang="de-DE" sz="2400" b="1" dirty="0">
              <a:solidFill>
                <a:srgbClr val="00A650"/>
              </a:solidFill>
            </a:endParaRPr>
          </a:p>
        </p:txBody>
      </p:sp>
      <p:sp>
        <p:nvSpPr>
          <p:cNvPr id="8" name="TextBox 7"/>
          <p:cNvSpPr txBox="1"/>
          <p:nvPr/>
        </p:nvSpPr>
        <p:spPr>
          <a:xfrm>
            <a:off x="5237611" y="2198509"/>
            <a:ext cx="3438845" cy="369332"/>
          </a:xfrm>
          <a:prstGeom prst="rect">
            <a:avLst/>
          </a:prstGeom>
          <a:noFill/>
        </p:spPr>
        <p:txBody>
          <a:bodyPr wrap="square" rtlCol="0">
            <a:spAutoFit/>
          </a:bodyPr>
          <a:lstStyle/>
          <a:p>
            <a:r>
              <a:rPr lang="en-US" dirty="0" smtClean="0"/>
              <a:t>[</a:t>
            </a:r>
            <a:r>
              <a:rPr lang="en-US" dirty="0" err="1" smtClean="0"/>
              <a:t>Bertini</a:t>
            </a:r>
            <a:r>
              <a:rPr lang="en-US" dirty="0" smtClean="0"/>
              <a:t> &amp; </a:t>
            </a:r>
            <a:r>
              <a:rPr lang="en-US" dirty="0" err="1" smtClean="0"/>
              <a:t>Lalanne</a:t>
            </a:r>
            <a:r>
              <a:rPr lang="en-US" dirty="0" smtClean="0"/>
              <a:t> 09]</a:t>
            </a:r>
            <a:endParaRPr lang="de-DE" dirty="0"/>
          </a:p>
        </p:txBody>
      </p:sp>
      <p:sp>
        <p:nvSpPr>
          <p:cNvPr id="32" name="TextBox 31"/>
          <p:cNvSpPr txBox="1"/>
          <p:nvPr/>
        </p:nvSpPr>
        <p:spPr>
          <a:xfrm>
            <a:off x="5616045" y="2589491"/>
            <a:ext cx="1419804" cy="523220"/>
          </a:xfrm>
          <a:prstGeom prst="rect">
            <a:avLst/>
          </a:prstGeom>
          <a:noFill/>
        </p:spPr>
        <p:txBody>
          <a:bodyPr wrap="square" rtlCol="0">
            <a:spAutoFit/>
          </a:bodyPr>
          <a:lstStyle/>
          <a:p>
            <a:pPr algn="ctr"/>
            <a:r>
              <a:rPr lang="en-US" sz="2800" dirty="0" smtClean="0"/>
              <a:t>[…]</a:t>
            </a:r>
            <a:endParaRPr lang="de-DE" sz="2800" dirty="0"/>
          </a:p>
        </p:txBody>
      </p:sp>
      <p:sp>
        <p:nvSpPr>
          <p:cNvPr id="34" name="TextBox 33"/>
          <p:cNvSpPr txBox="1"/>
          <p:nvPr/>
        </p:nvSpPr>
        <p:spPr>
          <a:xfrm>
            <a:off x="4283968" y="3798332"/>
            <a:ext cx="4287833" cy="461665"/>
          </a:xfrm>
          <a:prstGeom prst="rect">
            <a:avLst/>
          </a:prstGeom>
          <a:noFill/>
        </p:spPr>
        <p:txBody>
          <a:bodyPr wrap="square" rtlCol="0">
            <a:spAutoFit/>
          </a:bodyPr>
          <a:lstStyle/>
          <a:p>
            <a:pPr algn="ctr"/>
            <a:r>
              <a:rPr lang="en-US" sz="2400" b="1" dirty="0" smtClean="0">
                <a:solidFill>
                  <a:srgbClr val="00A650"/>
                </a:solidFill>
              </a:rPr>
              <a:t>3. Reasoning</a:t>
            </a:r>
            <a:endParaRPr lang="de-DE" sz="2400" b="1" dirty="0">
              <a:solidFill>
                <a:srgbClr val="00A650"/>
              </a:solidFill>
            </a:endParaRPr>
          </a:p>
        </p:txBody>
      </p:sp>
      <p:sp>
        <p:nvSpPr>
          <p:cNvPr id="9" name="Rectangle 8"/>
          <p:cNvSpPr/>
          <p:nvPr/>
        </p:nvSpPr>
        <p:spPr>
          <a:xfrm>
            <a:off x="5061017" y="4302143"/>
            <a:ext cx="2529860" cy="369332"/>
          </a:xfrm>
          <a:prstGeom prst="rect">
            <a:avLst/>
          </a:prstGeom>
        </p:spPr>
        <p:txBody>
          <a:bodyPr wrap="none">
            <a:spAutoFit/>
          </a:bodyPr>
          <a:lstStyle/>
          <a:p>
            <a:r>
              <a:rPr lang="de-DE" dirty="0" smtClean="0"/>
              <a:t>[Heer &amp; Shneiderman12]</a:t>
            </a:r>
            <a:endParaRPr lang="de-DE" dirty="0"/>
          </a:p>
        </p:txBody>
      </p:sp>
      <p:sp>
        <p:nvSpPr>
          <p:cNvPr id="10" name="Rectangle 9"/>
          <p:cNvSpPr/>
          <p:nvPr/>
        </p:nvSpPr>
        <p:spPr>
          <a:xfrm>
            <a:off x="4643421" y="4693202"/>
            <a:ext cx="1784463" cy="369332"/>
          </a:xfrm>
          <a:prstGeom prst="rect">
            <a:avLst/>
          </a:prstGeom>
        </p:spPr>
        <p:txBody>
          <a:bodyPr wrap="none">
            <a:spAutoFit/>
          </a:bodyPr>
          <a:lstStyle/>
          <a:p>
            <a:r>
              <a:rPr lang="de-DE" dirty="0" smtClean="0">
                <a:solidFill>
                  <a:schemeClr val="bg1">
                    <a:lumMod val="85000"/>
                  </a:schemeClr>
                </a:solidFill>
              </a:rPr>
              <a:t>[Gotz &amp; Zhou 08]</a:t>
            </a:r>
            <a:endParaRPr lang="de-DE" dirty="0">
              <a:solidFill>
                <a:schemeClr val="bg1">
                  <a:lumMod val="85000"/>
                </a:schemeClr>
              </a:solidFill>
            </a:endParaRPr>
          </a:p>
        </p:txBody>
      </p:sp>
      <p:sp>
        <p:nvSpPr>
          <p:cNvPr id="11" name="Rectangle 10"/>
          <p:cNvSpPr/>
          <p:nvPr/>
        </p:nvSpPr>
        <p:spPr>
          <a:xfrm>
            <a:off x="5868144" y="4985649"/>
            <a:ext cx="2336922" cy="369332"/>
          </a:xfrm>
          <a:prstGeom prst="rect">
            <a:avLst/>
          </a:prstGeom>
        </p:spPr>
        <p:txBody>
          <a:bodyPr wrap="none">
            <a:spAutoFit/>
          </a:bodyPr>
          <a:lstStyle/>
          <a:p>
            <a:r>
              <a:rPr lang="de-DE" dirty="0" smtClean="0"/>
              <a:t>[Kerren</a:t>
            </a:r>
            <a:r>
              <a:rPr lang="de-DE" dirty="0"/>
              <a:t> </a:t>
            </a:r>
            <a:r>
              <a:rPr lang="de-DE" dirty="0" smtClean="0"/>
              <a:t>&amp; Schreiber12]</a:t>
            </a:r>
            <a:endParaRPr lang="de-DE" dirty="0"/>
          </a:p>
        </p:txBody>
      </p:sp>
      <p:sp>
        <p:nvSpPr>
          <p:cNvPr id="35" name="TextBox 34"/>
          <p:cNvSpPr txBox="1"/>
          <p:nvPr/>
        </p:nvSpPr>
        <p:spPr>
          <a:xfrm>
            <a:off x="6104524" y="5229200"/>
            <a:ext cx="1419804" cy="523220"/>
          </a:xfrm>
          <a:prstGeom prst="rect">
            <a:avLst/>
          </a:prstGeom>
          <a:noFill/>
        </p:spPr>
        <p:txBody>
          <a:bodyPr wrap="square" rtlCol="0">
            <a:spAutoFit/>
          </a:bodyPr>
          <a:lstStyle/>
          <a:p>
            <a:pPr algn="ctr"/>
            <a:r>
              <a:rPr lang="en-US" sz="2800" dirty="0" smtClean="0"/>
              <a:t>[…]</a:t>
            </a:r>
            <a:endParaRPr lang="de-DE" sz="2800" dirty="0"/>
          </a:p>
        </p:txBody>
      </p:sp>
    </p:spTree>
    <p:extLst>
      <p:ext uri="{BB962C8B-B14F-4D97-AF65-F5344CB8AC3E}">
        <p14:creationId xmlns:p14="http://schemas.microsoft.com/office/powerpoint/2010/main" val="2443312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rot="21007602">
            <a:off x="313369" y="1638465"/>
            <a:ext cx="7348355" cy="23528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32"/>
          <p:cNvSpPr/>
          <p:nvPr/>
        </p:nvSpPr>
        <p:spPr>
          <a:xfrm rot="1071098">
            <a:off x="592420" y="2734182"/>
            <a:ext cx="7798276" cy="2551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normAutofit fontScale="90000"/>
          </a:bodyPr>
          <a:lstStyle/>
          <a:p>
            <a:r>
              <a:rPr lang="en-US" dirty="0" smtClean="0"/>
              <a:t>Pipeline-Focused Interaction Systematization</a:t>
            </a:r>
            <a:endParaRPr lang="de-DE" dirty="0"/>
          </a:p>
        </p:txBody>
      </p:sp>
      <p:sp>
        <p:nvSpPr>
          <p:cNvPr id="4" name="Footer Placeholder 3"/>
          <p:cNvSpPr>
            <a:spLocks noGrp="1"/>
          </p:cNvSpPr>
          <p:nvPr>
            <p:ph type="ftr" sz="quarter" idx="11"/>
          </p:nvPr>
        </p:nvSpPr>
        <p:spPr/>
        <p:txBody>
          <a:bodyPr/>
          <a:lstStyle/>
          <a:p>
            <a:r>
              <a:rPr lang="en-US" dirty="0"/>
              <a:t>Vis Tutorial: Opening the Black Box of Interaction in Visualization – H.-J. Schulz, T. v. </a:t>
            </a:r>
            <a:r>
              <a:rPr lang="en-US" dirty="0" err="1"/>
              <a:t>Landesberger</a:t>
            </a:r>
            <a:r>
              <a:rPr lang="en-US" dirty="0"/>
              <a:t>, D. </a:t>
            </a:r>
            <a:r>
              <a:rPr lang="en-US" dirty="0" err="1"/>
              <a:t>Baur</a:t>
            </a:r>
            <a:endParaRPr lang="en-US" dirty="0"/>
          </a:p>
        </p:txBody>
      </p:sp>
      <p:sp>
        <p:nvSpPr>
          <p:cNvPr id="5" name="Slide Number Placeholder 4"/>
          <p:cNvSpPr>
            <a:spLocks noGrp="1"/>
          </p:cNvSpPr>
          <p:nvPr>
            <p:ph type="sldNum" sz="quarter" idx="12"/>
          </p:nvPr>
        </p:nvSpPr>
        <p:spPr/>
        <p:txBody>
          <a:bodyPr/>
          <a:lstStyle/>
          <a:p>
            <a:fld id="{30742C3F-4840-460C-ADF2-7005A7FA8881}" type="slidenum">
              <a:rPr lang="en-US" smtClean="0"/>
              <a:pPr/>
              <a:t>38</a:t>
            </a:fld>
            <a:endParaRPr lang="en-US" dirty="0"/>
          </a:p>
        </p:txBody>
      </p:sp>
      <p:sp>
        <p:nvSpPr>
          <p:cNvPr id="3" name="Oval 2"/>
          <p:cNvSpPr/>
          <p:nvPr/>
        </p:nvSpPr>
        <p:spPr>
          <a:xfrm>
            <a:off x="427382" y="2189042"/>
            <a:ext cx="4680520" cy="31121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Box 13"/>
          <p:cNvSpPr txBox="1"/>
          <p:nvPr/>
        </p:nvSpPr>
        <p:spPr>
          <a:xfrm>
            <a:off x="899592" y="2679303"/>
            <a:ext cx="3816424" cy="461665"/>
          </a:xfrm>
          <a:prstGeom prst="rect">
            <a:avLst/>
          </a:prstGeom>
          <a:noFill/>
        </p:spPr>
        <p:txBody>
          <a:bodyPr wrap="square" rtlCol="0">
            <a:spAutoFit/>
          </a:bodyPr>
          <a:lstStyle/>
          <a:p>
            <a:pPr algn="ctr"/>
            <a:r>
              <a:rPr lang="en-US" sz="2400" b="1" dirty="0" smtClean="0">
                <a:solidFill>
                  <a:srgbClr val="00A650"/>
                </a:solidFill>
              </a:rPr>
              <a:t>1. Information Visualization</a:t>
            </a:r>
            <a:endParaRPr lang="de-DE" sz="2400" b="1" dirty="0">
              <a:solidFill>
                <a:srgbClr val="00A650"/>
              </a:solidFill>
            </a:endParaRPr>
          </a:p>
        </p:txBody>
      </p:sp>
      <p:sp>
        <p:nvSpPr>
          <p:cNvPr id="19" name="TextBox 18"/>
          <p:cNvSpPr txBox="1"/>
          <p:nvPr/>
        </p:nvSpPr>
        <p:spPr>
          <a:xfrm>
            <a:off x="755576" y="3501008"/>
            <a:ext cx="1656184" cy="369332"/>
          </a:xfrm>
          <a:prstGeom prst="rect">
            <a:avLst/>
          </a:prstGeom>
          <a:noFill/>
        </p:spPr>
        <p:txBody>
          <a:bodyPr wrap="square" rtlCol="0">
            <a:spAutoFit/>
          </a:bodyPr>
          <a:lstStyle/>
          <a:p>
            <a:r>
              <a:rPr lang="en-US" dirty="0" smtClean="0">
                <a:solidFill>
                  <a:schemeClr val="bg1">
                    <a:lumMod val="85000"/>
                  </a:schemeClr>
                </a:solidFill>
              </a:rPr>
              <a:t>[Pike et al 09]</a:t>
            </a:r>
            <a:endParaRPr lang="de-DE" dirty="0">
              <a:solidFill>
                <a:schemeClr val="bg1">
                  <a:lumMod val="85000"/>
                </a:schemeClr>
              </a:solidFill>
            </a:endParaRPr>
          </a:p>
        </p:txBody>
      </p:sp>
      <p:sp>
        <p:nvSpPr>
          <p:cNvPr id="20" name="TextBox 19"/>
          <p:cNvSpPr txBox="1"/>
          <p:nvPr/>
        </p:nvSpPr>
        <p:spPr>
          <a:xfrm>
            <a:off x="1886884" y="4055905"/>
            <a:ext cx="1944216" cy="369332"/>
          </a:xfrm>
          <a:prstGeom prst="rect">
            <a:avLst/>
          </a:prstGeom>
          <a:noFill/>
        </p:spPr>
        <p:txBody>
          <a:bodyPr wrap="square" rtlCol="0">
            <a:spAutoFit/>
          </a:bodyPr>
          <a:lstStyle/>
          <a:p>
            <a:r>
              <a:rPr lang="en-US" dirty="0" smtClean="0"/>
              <a:t>[</a:t>
            </a:r>
            <a:r>
              <a:rPr lang="en-US" dirty="0" err="1" smtClean="0"/>
              <a:t>Wybrow</a:t>
            </a:r>
            <a:r>
              <a:rPr lang="en-US" dirty="0" smtClean="0"/>
              <a:t> et al 14]</a:t>
            </a:r>
            <a:endParaRPr lang="de-DE" dirty="0"/>
          </a:p>
        </p:txBody>
      </p:sp>
      <p:sp>
        <p:nvSpPr>
          <p:cNvPr id="21" name="TextBox 20"/>
          <p:cNvSpPr txBox="1"/>
          <p:nvPr/>
        </p:nvSpPr>
        <p:spPr>
          <a:xfrm>
            <a:off x="2369390" y="3112711"/>
            <a:ext cx="2452430" cy="369332"/>
          </a:xfrm>
          <a:prstGeom prst="rect">
            <a:avLst/>
          </a:prstGeom>
          <a:noFill/>
        </p:spPr>
        <p:txBody>
          <a:bodyPr wrap="square" rtlCol="0">
            <a:spAutoFit/>
          </a:bodyPr>
          <a:lstStyle/>
          <a:p>
            <a:r>
              <a:rPr lang="en-US" dirty="0" smtClean="0">
                <a:solidFill>
                  <a:schemeClr val="bg1">
                    <a:lumMod val="85000"/>
                  </a:schemeClr>
                </a:solidFill>
              </a:rPr>
              <a:t>[Parsons &amp; </a:t>
            </a:r>
            <a:r>
              <a:rPr lang="en-US" dirty="0" err="1" smtClean="0">
                <a:solidFill>
                  <a:schemeClr val="bg1">
                    <a:lumMod val="85000"/>
                  </a:schemeClr>
                </a:solidFill>
              </a:rPr>
              <a:t>Sedig</a:t>
            </a:r>
            <a:r>
              <a:rPr lang="en-US" dirty="0" smtClean="0">
                <a:solidFill>
                  <a:schemeClr val="bg1">
                    <a:lumMod val="85000"/>
                  </a:schemeClr>
                </a:solidFill>
              </a:rPr>
              <a:t> 14]</a:t>
            </a:r>
            <a:endParaRPr lang="de-DE" dirty="0">
              <a:solidFill>
                <a:schemeClr val="bg1">
                  <a:lumMod val="85000"/>
                </a:schemeClr>
              </a:solidFill>
            </a:endParaRPr>
          </a:p>
        </p:txBody>
      </p:sp>
      <p:sp>
        <p:nvSpPr>
          <p:cNvPr id="22" name="Rectangle 21"/>
          <p:cNvSpPr/>
          <p:nvPr/>
        </p:nvSpPr>
        <p:spPr>
          <a:xfrm>
            <a:off x="817873" y="4425237"/>
            <a:ext cx="2313967" cy="369332"/>
          </a:xfrm>
          <a:prstGeom prst="rect">
            <a:avLst/>
          </a:prstGeom>
        </p:spPr>
        <p:txBody>
          <a:bodyPr wrap="none">
            <a:spAutoFit/>
          </a:bodyPr>
          <a:lstStyle/>
          <a:p>
            <a:r>
              <a:rPr lang="de-DE" dirty="0" smtClean="0">
                <a:solidFill>
                  <a:schemeClr val="bg1">
                    <a:lumMod val="85000"/>
                  </a:schemeClr>
                </a:solidFill>
              </a:rPr>
              <a:t>[Jansen, Dragicevic 13]</a:t>
            </a:r>
            <a:endParaRPr lang="de-DE" dirty="0">
              <a:solidFill>
                <a:schemeClr val="bg1">
                  <a:lumMod val="85000"/>
                </a:schemeClr>
              </a:solidFill>
            </a:endParaRPr>
          </a:p>
        </p:txBody>
      </p:sp>
      <p:sp>
        <p:nvSpPr>
          <p:cNvPr id="23" name="TextBox 22"/>
          <p:cNvSpPr txBox="1"/>
          <p:nvPr/>
        </p:nvSpPr>
        <p:spPr>
          <a:xfrm>
            <a:off x="720673" y="4055905"/>
            <a:ext cx="1036277" cy="369332"/>
          </a:xfrm>
          <a:prstGeom prst="rect">
            <a:avLst/>
          </a:prstGeom>
          <a:noFill/>
        </p:spPr>
        <p:txBody>
          <a:bodyPr wrap="square" rtlCol="0">
            <a:spAutoFit/>
          </a:bodyPr>
          <a:lstStyle/>
          <a:p>
            <a:r>
              <a:rPr lang="en-US" dirty="0" smtClean="0">
                <a:solidFill>
                  <a:schemeClr val="bg1">
                    <a:lumMod val="85000"/>
                  </a:schemeClr>
                </a:solidFill>
              </a:rPr>
              <a:t>[Roth13]</a:t>
            </a:r>
            <a:endParaRPr lang="de-DE" dirty="0">
              <a:solidFill>
                <a:schemeClr val="bg1">
                  <a:lumMod val="85000"/>
                </a:schemeClr>
              </a:solidFill>
            </a:endParaRPr>
          </a:p>
        </p:txBody>
      </p:sp>
      <p:sp>
        <p:nvSpPr>
          <p:cNvPr id="25" name="TextBox 24"/>
          <p:cNvSpPr txBox="1"/>
          <p:nvPr/>
        </p:nvSpPr>
        <p:spPr>
          <a:xfrm>
            <a:off x="539552" y="2344453"/>
            <a:ext cx="4320480" cy="369332"/>
          </a:xfrm>
          <a:prstGeom prst="rect">
            <a:avLst/>
          </a:prstGeom>
          <a:noFill/>
        </p:spPr>
        <p:txBody>
          <a:bodyPr wrap="square" rtlCol="0">
            <a:spAutoFit/>
          </a:bodyPr>
          <a:lstStyle/>
          <a:p>
            <a:pPr algn="ctr"/>
            <a:r>
              <a:rPr lang="en-US" dirty="0" smtClean="0">
                <a:solidFill>
                  <a:schemeClr val="bg1">
                    <a:lumMod val="85000"/>
                  </a:schemeClr>
                </a:solidFill>
              </a:rPr>
              <a:t>[</a:t>
            </a:r>
            <a:r>
              <a:rPr lang="en-US" dirty="0" err="1" smtClean="0">
                <a:solidFill>
                  <a:schemeClr val="bg1">
                    <a:lumMod val="85000"/>
                  </a:schemeClr>
                </a:solidFill>
              </a:rPr>
              <a:t>Shneiderman</a:t>
            </a:r>
            <a:r>
              <a:rPr lang="en-US" dirty="0" smtClean="0">
                <a:solidFill>
                  <a:schemeClr val="bg1">
                    <a:lumMod val="85000"/>
                  </a:schemeClr>
                </a:solidFill>
              </a:rPr>
              <a:t> 96]</a:t>
            </a:r>
            <a:endParaRPr lang="de-DE" dirty="0">
              <a:solidFill>
                <a:schemeClr val="bg1">
                  <a:lumMod val="85000"/>
                </a:schemeClr>
              </a:solidFill>
            </a:endParaRPr>
          </a:p>
        </p:txBody>
      </p:sp>
      <p:sp>
        <p:nvSpPr>
          <p:cNvPr id="26" name="TextBox 25"/>
          <p:cNvSpPr txBox="1"/>
          <p:nvPr/>
        </p:nvSpPr>
        <p:spPr>
          <a:xfrm>
            <a:off x="1238812" y="3093441"/>
            <a:ext cx="1296144" cy="369332"/>
          </a:xfrm>
          <a:prstGeom prst="rect">
            <a:avLst/>
          </a:prstGeom>
          <a:noFill/>
        </p:spPr>
        <p:txBody>
          <a:bodyPr wrap="square" rtlCol="0">
            <a:spAutoFit/>
          </a:bodyPr>
          <a:lstStyle/>
          <a:p>
            <a:r>
              <a:rPr lang="en-US" dirty="0" smtClean="0">
                <a:solidFill>
                  <a:schemeClr val="bg1">
                    <a:lumMod val="85000"/>
                  </a:schemeClr>
                </a:solidFill>
              </a:rPr>
              <a:t>[Keim02]</a:t>
            </a:r>
            <a:endParaRPr lang="de-DE" dirty="0">
              <a:solidFill>
                <a:schemeClr val="bg1">
                  <a:lumMod val="85000"/>
                </a:schemeClr>
              </a:solidFill>
            </a:endParaRPr>
          </a:p>
        </p:txBody>
      </p:sp>
      <p:sp>
        <p:nvSpPr>
          <p:cNvPr id="27" name="TextBox 26"/>
          <p:cNvSpPr txBox="1"/>
          <p:nvPr/>
        </p:nvSpPr>
        <p:spPr>
          <a:xfrm>
            <a:off x="2339752" y="3417976"/>
            <a:ext cx="1586255" cy="369332"/>
          </a:xfrm>
          <a:prstGeom prst="rect">
            <a:avLst/>
          </a:prstGeom>
          <a:noFill/>
        </p:spPr>
        <p:txBody>
          <a:bodyPr wrap="square" rtlCol="0">
            <a:spAutoFit/>
          </a:bodyPr>
          <a:lstStyle/>
          <a:p>
            <a:r>
              <a:rPr lang="en-US" dirty="0" smtClean="0">
                <a:solidFill>
                  <a:schemeClr val="bg1">
                    <a:lumMod val="85000"/>
                  </a:schemeClr>
                </a:solidFill>
              </a:rPr>
              <a:t>[Dix &amp; Ellis98]</a:t>
            </a:r>
            <a:endParaRPr lang="de-DE" dirty="0">
              <a:solidFill>
                <a:schemeClr val="bg1">
                  <a:lumMod val="85000"/>
                </a:schemeClr>
              </a:solidFill>
            </a:endParaRPr>
          </a:p>
        </p:txBody>
      </p:sp>
      <p:sp>
        <p:nvSpPr>
          <p:cNvPr id="28" name="TextBox 27"/>
          <p:cNvSpPr txBox="1"/>
          <p:nvPr/>
        </p:nvSpPr>
        <p:spPr>
          <a:xfrm>
            <a:off x="3941467" y="3429000"/>
            <a:ext cx="1296144" cy="369332"/>
          </a:xfrm>
          <a:prstGeom prst="rect">
            <a:avLst/>
          </a:prstGeom>
          <a:noFill/>
        </p:spPr>
        <p:txBody>
          <a:bodyPr wrap="square" rtlCol="0">
            <a:spAutoFit/>
          </a:bodyPr>
          <a:lstStyle/>
          <a:p>
            <a:r>
              <a:rPr lang="en-US" dirty="0" smtClean="0">
                <a:solidFill>
                  <a:schemeClr val="bg1">
                    <a:lumMod val="85000"/>
                  </a:schemeClr>
                </a:solidFill>
              </a:rPr>
              <a:t>[Spence07]</a:t>
            </a:r>
            <a:endParaRPr lang="de-DE" dirty="0">
              <a:solidFill>
                <a:schemeClr val="bg1">
                  <a:lumMod val="85000"/>
                </a:schemeClr>
              </a:solidFill>
            </a:endParaRPr>
          </a:p>
        </p:txBody>
      </p:sp>
      <p:sp>
        <p:nvSpPr>
          <p:cNvPr id="30" name="TextBox 29"/>
          <p:cNvSpPr txBox="1"/>
          <p:nvPr/>
        </p:nvSpPr>
        <p:spPr>
          <a:xfrm>
            <a:off x="2987824" y="4291648"/>
            <a:ext cx="1907286" cy="369332"/>
          </a:xfrm>
          <a:prstGeom prst="rect">
            <a:avLst/>
          </a:prstGeom>
          <a:noFill/>
        </p:spPr>
        <p:txBody>
          <a:bodyPr wrap="square" rtlCol="0">
            <a:spAutoFit/>
          </a:bodyPr>
          <a:lstStyle/>
          <a:p>
            <a:r>
              <a:rPr lang="en-US" dirty="0" smtClean="0">
                <a:solidFill>
                  <a:schemeClr val="bg1">
                    <a:lumMod val="85000"/>
                  </a:schemeClr>
                </a:solidFill>
              </a:rPr>
              <a:t>[Zhou &amp; Fesner98]</a:t>
            </a:r>
            <a:endParaRPr lang="de-DE" dirty="0">
              <a:solidFill>
                <a:schemeClr val="bg1">
                  <a:lumMod val="85000"/>
                </a:schemeClr>
              </a:solidFill>
            </a:endParaRPr>
          </a:p>
        </p:txBody>
      </p:sp>
      <p:sp>
        <p:nvSpPr>
          <p:cNvPr id="31" name="TextBox 30"/>
          <p:cNvSpPr txBox="1"/>
          <p:nvPr/>
        </p:nvSpPr>
        <p:spPr>
          <a:xfrm>
            <a:off x="2051720" y="4713288"/>
            <a:ext cx="1419804" cy="523220"/>
          </a:xfrm>
          <a:prstGeom prst="rect">
            <a:avLst/>
          </a:prstGeom>
          <a:noFill/>
        </p:spPr>
        <p:txBody>
          <a:bodyPr wrap="square" rtlCol="0">
            <a:spAutoFit/>
          </a:bodyPr>
          <a:lstStyle/>
          <a:p>
            <a:pPr algn="ctr"/>
            <a:r>
              <a:rPr lang="en-US" sz="2800" dirty="0" smtClean="0"/>
              <a:t>[…]</a:t>
            </a:r>
            <a:endParaRPr lang="de-DE" sz="2800" dirty="0"/>
          </a:p>
        </p:txBody>
      </p:sp>
      <p:sp>
        <p:nvSpPr>
          <p:cNvPr id="6" name="TextBox 5"/>
          <p:cNvSpPr txBox="1"/>
          <p:nvPr/>
        </p:nvSpPr>
        <p:spPr>
          <a:xfrm>
            <a:off x="2339232" y="3686573"/>
            <a:ext cx="1297184" cy="369332"/>
          </a:xfrm>
          <a:prstGeom prst="rect">
            <a:avLst/>
          </a:prstGeom>
          <a:noFill/>
        </p:spPr>
        <p:txBody>
          <a:bodyPr wrap="square" rtlCol="0">
            <a:spAutoFit/>
          </a:bodyPr>
          <a:lstStyle/>
          <a:p>
            <a:r>
              <a:rPr lang="en-US" dirty="0" smtClean="0">
                <a:solidFill>
                  <a:schemeClr val="bg1">
                    <a:lumMod val="85000"/>
                  </a:schemeClr>
                </a:solidFill>
              </a:rPr>
              <a:t>[Yi et al. 07]</a:t>
            </a:r>
            <a:endParaRPr lang="de-DE" dirty="0">
              <a:solidFill>
                <a:schemeClr val="bg1">
                  <a:lumMod val="85000"/>
                </a:schemeClr>
              </a:solidFill>
            </a:endParaRPr>
          </a:p>
        </p:txBody>
      </p:sp>
      <p:sp>
        <p:nvSpPr>
          <p:cNvPr id="29" name="TextBox 28"/>
          <p:cNvSpPr txBox="1"/>
          <p:nvPr/>
        </p:nvSpPr>
        <p:spPr>
          <a:xfrm>
            <a:off x="3636416" y="1608414"/>
            <a:ext cx="4287833" cy="461665"/>
          </a:xfrm>
          <a:prstGeom prst="rect">
            <a:avLst/>
          </a:prstGeom>
          <a:noFill/>
        </p:spPr>
        <p:txBody>
          <a:bodyPr wrap="square" rtlCol="0">
            <a:spAutoFit/>
          </a:bodyPr>
          <a:lstStyle/>
          <a:p>
            <a:pPr algn="ctr"/>
            <a:r>
              <a:rPr lang="en-US" sz="2400" b="1" dirty="0" smtClean="0">
                <a:solidFill>
                  <a:srgbClr val="00A650"/>
                </a:solidFill>
              </a:rPr>
              <a:t>2. Visual Data Mining</a:t>
            </a:r>
            <a:endParaRPr lang="de-DE" sz="2400" b="1" dirty="0">
              <a:solidFill>
                <a:srgbClr val="00A650"/>
              </a:solidFill>
            </a:endParaRPr>
          </a:p>
        </p:txBody>
      </p:sp>
      <p:sp>
        <p:nvSpPr>
          <p:cNvPr id="8" name="TextBox 7"/>
          <p:cNvSpPr txBox="1"/>
          <p:nvPr/>
        </p:nvSpPr>
        <p:spPr>
          <a:xfrm>
            <a:off x="5237611" y="2198509"/>
            <a:ext cx="3438845" cy="369332"/>
          </a:xfrm>
          <a:prstGeom prst="rect">
            <a:avLst/>
          </a:prstGeom>
          <a:noFill/>
        </p:spPr>
        <p:txBody>
          <a:bodyPr wrap="square" rtlCol="0">
            <a:spAutoFit/>
          </a:bodyPr>
          <a:lstStyle/>
          <a:p>
            <a:r>
              <a:rPr lang="en-US" dirty="0" smtClean="0"/>
              <a:t>[</a:t>
            </a:r>
            <a:r>
              <a:rPr lang="en-US" dirty="0" err="1" smtClean="0"/>
              <a:t>Bertini</a:t>
            </a:r>
            <a:r>
              <a:rPr lang="en-US" dirty="0" smtClean="0"/>
              <a:t> &amp; </a:t>
            </a:r>
            <a:r>
              <a:rPr lang="en-US" dirty="0" err="1" smtClean="0"/>
              <a:t>Lalanne</a:t>
            </a:r>
            <a:r>
              <a:rPr lang="en-US" dirty="0" smtClean="0"/>
              <a:t> 09]</a:t>
            </a:r>
            <a:endParaRPr lang="de-DE" dirty="0"/>
          </a:p>
        </p:txBody>
      </p:sp>
      <p:sp>
        <p:nvSpPr>
          <p:cNvPr id="32" name="TextBox 31"/>
          <p:cNvSpPr txBox="1"/>
          <p:nvPr/>
        </p:nvSpPr>
        <p:spPr>
          <a:xfrm>
            <a:off x="5616045" y="2589491"/>
            <a:ext cx="1419804" cy="523220"/>
          </a:xfrm>
          <a:prstGeom prst="rect">
            <a:avLst/>
          </a:prstGeom>
          <a:noFill/>
        </p:spPr>
        <p:txBody>
          <a:bodyPr wrap="square" rtlCol="0">
            <a:spAutoFit/>
          </a:bodyPr>
          <a:lstStyle/>
          <a:p>
            <a:pPr algn="ctr"/>
            <a:r>
              <a:rPr lang="en-US" sz="2800" dirty="0" smtClean="0"/>
              <a:t>[…]</a:t>
            </a:r>
            <a:endParaRPr lang="de-DE" sz="2800" dirty="0"/>
          </a:p>
        </p:txBody>
      </p:sp>
      <p:sp>
        <p:nvSpPr>
          <p:cNvPr id="34" name="TextBox 33"/>
          <p:cNvSpPr txBox="1"/>
          <p:nvPr/>
        </p:nvSpPr>
        <p:spPr>
          <a:xfrm>
            <a:off x="4283968" y="3798332"/>
            <a:ext cx="4287833" cy="461665"/>
          </a:xfrm>
          <a:prstGeom prst="rect">
            <a:avLst/>
          </a:prstGeom>
          <a:noFill/>
        </p:spPr>
        <p:txBody>
          <a:bodyPr wrap="square" rtlCol="0">
            <a:spAutoFit/>
          </a:bodyPr>
          <a:lstStyle/>
          <a:p>
            <a:pPr algn="ctr"/>
            <a:r>
              <a:rPr lang="en-US" sz="2400" b="1" dirty="0" smtClean="0">
                <a:solidFill>
                  <a:srgbClr val="00A650"/>
                </a:solidFill>
              </a:rPr>
              <a:t>3. Reasoning</a:t>
            </a:r>
            <a:endParaRPr lang="de-DE" sz="2400" b="1" dirty="0">
              <a:solidFill>
                <a:srgbClr val="00A650"/>
              </a:solidFill>
            </a:endParaRPr>
          </a:p>
        </p:txBody>
      </p:sp>
      <p:sp>
        <p:nvSpPr>
          <p:cNvPr id="9" name="Rectangle 8"/>
          <p:cNvSpPr/>
          <p:nvPr/>
        </p:nvSpPr>
        <p:spPr>
          <a:xfrm>
            <a:off x="5061017" y="4302143"/>
            <a:ext cx="2529860" cy="369332"/>
          </a:xfrm>
          <a:prstGeom prst="rect">
            <a:avLst/>
          </a:prstGeom>
        </p:spPr>
        <p:txBody>
          <a:bodyPr wrap="none">
            <a:spAutoFit/>
          </a:bodyPr>
          <a:lstStyle/>
          <a:p>
            <a:r>
              <a:rPr lang="de-DE" dirty="0" smtClean="0"/>
              <a:t>[Heer &amp; Shneiderman12]</a:t>
            </a:r>
            <a:endParaRPr lang="de-DE" dirty="0"/>
          </a:p>
        </p:txBody>
      </p:sp>
      <p:sp>
        <p:nvSpPr>
          <p:cNvPr id="10" name="Rectangle 9"/>
          <p:cNvSpPr/>
          <p:nvPr/>
        </p:nvSpPr>
        <p:spPr>
          <a:xfrm>
            <a:off x="4643421" y="4693202"/>
            <a:ext cx="1784463" cy="369332"/>
          </a:xfrm>
          <a:prstGeom prst="rect">
            <a:avLst/>
          </a:prstGeom>
        </p:spPr>
        <p:txBody>
          <a:bodyPr wrap="none">
            <a:spAutoFit/>
          </a:bodyPr>
          <a:lstStyle/>
          <a:p>
            <a:r>
              <a:rPr lang="de-DE" dirty="0" smtClean="0">
                <a:solidFill>
                  <a:schemeClr val="bg1">
                    <a:lumMod val="85000"/>
                  </a:schemeClr>
                </a:solidFill>
              </a:rPr>
              <a:t>[Gotz &amp; Zhou 08]</a:t>
            </a:r>
            <a:endParaRPr lang="de-DE" dirty="0">
              <a:solidFill>
                <a:schemeClr val="bg1">
                  <a:lumMod val="85000"/>
                </a:schemeClr>
              </a:solidFill>
            </a:endParaRPr>
          </a:p>
        </p:txBody>
      </p:sp>
      <p:sp>
        <p:nvSpPr>
          <p:cNvPr id="11" name="Rectangle 10"/>
          <p:cNvSpPr/>
          <p:nvPr/>
        </p:nvSpPr>
        <p:spPr>
          <a:xfrm>
            <a:off x="5868144" y="4985649"/>
            <a:ext cx="2336922" cy="369332"/>
          </a:xfrm>
          <a:prstGeom prst="rect">
            <a:avLst/>
          </a:prstGeom>
        </p:spPr>
        <p:txBody>
          <a:bodyPr wrap="none">
            <a:spAutoFit/>
          </a:bodyPr>
          <a:lstStyle/>
          <a:p>
            <a:r>
              <a:rPr lang="de-DE" dirty="0" smtClean="0"/>
              <a:t>[Kerren</a:t>
            </a:r>
            <a:r>
              <a:rPr lang="de-DE" dirty="0"/>
              <a:t> </a:t>
            </a:r>
            <a:r>
              <a:rPr lang="de-DE" dirty="0" smtClean="0"/>
              <a:t>&amp; Schreiber12]</a:t>
            </a:r>
            <a:endParaRPr lang="de-DE" dirty="0"/>
          </a:p>
        </p:txBody>
      </p:sp>
      <p:sp>
        <p:nvSpPr>
          <p:cNvPr id="35" name="TextBox 34"/>
          <p:cNvSpPr txBox="1"/>
          <p:nvPr/>
        </p:nvSpPr>
        <p:spPr>
          <a:xfrm>
            <a:off x="6104524" y="5229200"/>
            <a:ext cx="1419804" cy="523220"/>
          </a:xfrm>
          <a:prstGeom prst="rect">
            <a:avLst/>
          </a:prstGeom>
          <a:noFill/>
        </p:spPr>
        <p:txBody>
          <a:bodyPr wrap="square" rtlCol="0">
            <a:spAutoFit/>
          </a:bodyPr>
          <a:lstStyle/>
          <a:p>
            <a:pPr algn="ctr"/>
            <a:r>
              <a:rPr lang="en-US" sz="2800" dirty="0" smtClean="0"/>
              <a:t>[…]</a:t>
            </a:r>
            <a:endParaRPr lang="de-DE" sz="2800" dirty="0"/>
          </a:p>
        </p:txBody>
      </p:sp>
      <p:sp>
        <p:nvSpPr>
          <p:cNvPr id="36" name="Oval 35"/>
          <p:cNvSpPr/>
          <p:nvPr/>
        </p:nvSpPr>
        <p:spPr>
          <a:xfrm>
            <a:off x="238074" y="1268760"/>
            <a:ext cx="8798422" cy="5112568"/>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Box 36"/>
          <p:cNvSpPr txBox="1"/>
          <p:nvPr/>
        </p:nvSpPr>
        <p:spPr>
          <a:xfrm>
            <a:off x="7924249" y="1412776"/>
            <a:ext cx="1112247" cy="923330"/>
          </a:xfrm>
          <a:prstGeom prst="rect">
            <a:avLst/>
          </a:prstGeom>
          <a:noFill/>
        </p:spPr>
        <p:txBody>
          <a:bodyPr wrap="square" rtlCol="0">
            <a:spAutoFit/>
          </a:bodyPr>
          <a:lstStyle/>
          <a:p>
            <a:r>
              <a:rPr lang="en-US" sz="5400" dirty="0" smtClean="0">
                <a:solidFill>
                  <a:schemeClr val="accent3">
                    <a:lumMod val="75000"/>
                  </a:schemeClr>
                </a:solidFill>
              </a:rPr>
              <a:t>?</a:t>
            </a:r>
            <a:endParaRPr lang="de-DE" sz="5400" dirty="0">
              <a:solidFill>
                <a:schemeClr val="accent3">
                  <a:lumMod val="75000"/>
                </a:schemeClr>
              </a:solidFill>
            </a:endParaRPr>
          </a:p>
        </p:txBody>
      </p:sp>
    </p:spTree>
    <p:extLst>
      <p:ext uri="{BB962C8B-B14F-4D97-AF65-F5344CB8AC3E}">
        <p14:creationId xmlns:p14="http://schemas.microsoft.com/office/powerpoint/2010/main" val="2803885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624"/>
            <a:ext cx="9443392" cy="1143000"/>
          </a:xfrm>
        </p:spPr>
        <p:txBody>
          <a:bodyPr>
            <a:normAutofit fontScale="90000"/>
          </a:bodyPr>
          <a:lstStyle/>
          <a:p>
            <a:r>
              <a:rPr lang="en-US" dirty="0" smtClean="0"/>
              <a:t>Unified VA Interaction Systematization</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39</a:t>
            </a:fld>
            <a:endParaRPr lang="en-US" dirty="0"/>
          </a:p>
        </p:txBody>
      </p:sp>
      <p:graphicFrame>
        <p:nvGraphicFramePr>
          <p:cNvPr id="7" name="Diagram 6"/>
          <p:cNvGraphicFramePr/>
          <p:nvPr>
            <p:extLst>
              <p:ext uri="{D42A27DB-BD31-4B8C-83A1-F6EECF244321}">
                <p14:modId xmlns:p14="http://schemas.microsoft.com/office/powerpoint/2010/main" val="2352872505"/>
              </p:ext>
            </p:extLst>
          </p:nvPr>
        </p:nvGraphicFramePr>
        <p:xfrm>
          <a:off x="430088" y="692696"/>
          <a:ext cx="8534400" cy="614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652120" y="5943262"/>
            <a:ext cx="3312368" cy="369332"/>
          </a:xfrm>
          <a:prstGeom prst="rect">
            <a:avLst/>
          </a:prstGeom>
          <a:noFill/>
        </p:spPr>
        <p:txBody>
          <a:bodyPr wrap="square" rtlCol="0">
            <a:spAutoFit/>
          </a:bodyPr>
          <a:lstStyle/>
          <a:p>
            <a:r>
              <a:rPr lang="en-US" dirty="0" smtClean="0"/>
              <a:t>[</a:t>
            </a:r>
            <a:r>
              <a:rPr lang="en-US" dirty="0"/>
              <a:t>v</a:t>
            </a:r>
            <a:r>
              <a:rPr lang="en-US" dirty="0" smtClean="0"/>
              <a:t>on </a:t>
            </a:r>
            <a:r>
              <a:rPr lang="en-US" dirty="0" err="1" smtClean="0"/>
              <a:t>Landesberger</a:t>
            </a:r>
            <a:r>
              <a:rPr lang="en-US" dirty="0" smtClean="0"/>
              <a:t> et al. 2014]</a:t>
            </a:r>
            <a:endParaRPr lang="de-DE" dirty="0"/>
          </a:p>
        </p:txBody>
      </p:sp>
    </p:spTree>
    <p:extLst>
      <p:ext uri="{BB962C8B-B14F-4D97-AF65-F5344CB8AC3E}">
        <p14:creationId xmlns:p14="http://schemas.microsoft.com/office/powerpoint/2010/main" val="444685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26961" y="1685974"/>
            <a:ext cx="2448272" cy="312191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Part 1: Interaction activities</a:t>
            </a:r>
            <a:endParaRPr lang="en-US" dirty="0"/>
          </a:p>
        </p:txBody>
      </p:sp>
      <p:sp>
        <p:nvSpPr>
          <p:cNvPr id="5" name="Slide Number Placeholder 4"/>
          <p:cNvSpPr>
            <a:spLocks noGrp="1"/>
          </p:cNvSpPr>
          <p:nvPr>
            <p:ph type="sldNum" sz="quarter" idx="12"/>
          </p:nvPr>
        </p:nvSpPr>
        <p:spPr/>
        <p:txBody>
          <a:bodyPr/>
          <a:lstStyle/>
          <a:p>
            <a:fld id="{30742C3F-4840-460C-ADF2-7005A7FA8881}" type="slidenum">
              <a:rPr lang="en-US" smtClean="0"/>
              <a:pPr/>
              <a:t>4</a:t>
            </a:fld>
            <a:endParaRPr lang="en-US" dirty="0"/>
          </a:p>
        </p:txBody>
      </p:sp>
      <p:sp>
        <p:nvSpPr>
          <p:cNvPr id="9" name="Footer Placeholder 3"/>
          <p:cNvSpPr>
            <a:spLocks noGrp="1"/>
          </p:cNvSpPr>
          <p:nvPr>
            <p:ph type="ftr" sz="quarter" idx="4294967295"/>
          </p:nvPr>
        </p:nvSpPr>
        <p:spPr>
          <a:xfrm>
            <a:off x="467544" y="6356352"/>
            <a:ext cx="7848872" cy="365125"/>
          </a:xfrm>
          <a:prstGeom prst="rect">
            <a:avLst/>
          </a:prstGeom>
        </p:spPr>
        <p:txBody>
          <a:bodyPr/>
          <a:lstStyle/>
          <a:p>
            <a:pPr lvl="0" algn="ctr"/>
            <a:r>
              <a:rPr lang="en-US" sz="1200" dirty="0" smtClean="0">
                <a:solidFill>
                  <a:prstClr val="black">
                    <a:tint val="75000"/>
                  </a:prstClr>
                </a:solidFill>
              </a:rPr>
              <a:t>Vis Tutorial: Opening the Black Box of Interaction in Visualization – H.-J. Schulz, T. v. </a:t>
            </a:r>
            <a:r>
              <a:rPr lang="en-US" sz="1200" dirty="0" err="1" smtClean="0">
                <a:solidFill>
                  <a:prstClr val="black">
                    <a:tint val="75000"/>
                  </a:prstClr>
                </a:solidFill>
              </a:rPr>
              <a:t>Landesberger</a:t>
            </a:r>
            <a:r>
              <a:rPr lang="en-US" sz="1200" dirty="0" smtClean="0">
                <a:solidFill>
                  <a:prstClr val="black">
                    <a:tint val="75000"/>
                  </a:prstClr>
                </a:solidFill>
              </a:rPr>
              <a:t>, D. </a:t>
            </a:r>
            <a:r>
              <a:rPr lang="en-US" sz="1200" dirty="0" err="1" smtClean="0">
                <a:solidFill>
                  <a:prstClr val="black">
                    <a:tint val="75000"/>
                  </a:prstClr>
                </a:solidFill>
              </a:rPr>
              <a:t>Baur</a:t>
            </a:r>
            <a:endParaRPr lang="en-US" sz="1200" dirty="0" smtClean="0">
              <a:solidFill>
                <a:prstClr val="black">
                  <a:tint val="75000"/>
                </a:prstClr>
              </a:solidFill>
            </a:endParaRPr>
          </a:p>
        </p:txBody>
      </p:sp>
      <p:sp>
        <p:nvSpPr>
          <p:cNvPr id="8" name="TextBox 7"/>
          <p:cNvSpPr txBox="1"/>
          <p:nvPr/>
        </p:nvSpPr>
        <p:spPr>
          <a:xfrm>
            <a:off x="7144444" y="2213849"/>
            <a:ext cx="2324100" cy="2554545"/>
          </a:xfrm>
          <a:prstGeom prst="rect">
            <a:avLst/>
          </a:prstGeom>
          <a:noFill/>
        </p:spPr>
        <p:txBody>
          <a:bodyPr wrap="square" rtlCol="0">
            <a:spAutoFit/>
          </a:bodyPr>
          <a:lstStyle/>
          <a:p>
            <a:r>
              <a:rPr lang="en-US" sz="16000" dirty="0" smtClean="0">
                <a:sym typeface="Wingdings"/>
              </a:rPr>
              <a:t></a:t>
            </a:r>
            <a:endParaRPr lang="en-US" sz="16000" dirty="0"/>
          </a:p>
        </p:txBody>
      </p:sp>
      <p:sp>
        <p:nvSpPr>
          <p:cNvPr id="10" name="TextBox 9"/>
          <p:cNvSpPr txBox="1"/>
          <p:nvPr/>
        </p:nvSpPr>
        <p:spPr>
          <a:xfrm>
            <a:off x="-612576" y="1963560"/>
            <a:ext cx="640080" cy="2554545"/>
          </a:xfrm>
          <a:prstGeom prst="rect">
            <a:avLst/>
          </a:prstGeom>
          <a:noFill/>
        </p:spPr>
        <p:txBody>
          <a:bodyPr wrap="square" rtlCol="0">
            <a:spAutoFit/>
          </a:bodyPr>
          <a:lstStyle/>
          <a:p>
            <a:r>
              <a:rPr lang="en-US" sz="16000" dirty="0">
                <a:sym typeface="Webdings" panose="05030102010509060703" pitchFamily="18" charset="2"/>
              </a:rPr>
              <a:t></a:t>
            </a:r>
            <a:endParaRPr lang="en-US" sz="16000" dirty="0"/>
          </a:p>
        </p:txBody>
      </p:sp>
      <p:cxnSp>
        <p:nvCxnSpPr>
          <p:cNvPr id="6" name="Straight Arrow Connector 5"/>
          <p:cNvCxnSpPr/>
          <p:nvPr/>
        </p:nvCxnSpPr>
        <p:spPr>
          <a:xfrm>
            <a:off x="1043608" y="2998862"/>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71600" y="3646934"/>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868144" y="3654009"/>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5008" y="4941168"/>
            <a:ext cx="2520280" cy="923330"/>
          </a:xfrm>
          <a:prstGeom prst="rect">
            <a:avLst/>
          </a:prstGeom>
          <a:noFill/>
        </p:spPr>
        <p:txBody>
          <a:bodyPr wrap="square" rtlCol="0">
            <a:spAutoFit/>
          </a:bodyPr>
          <a:lstStyle/>
          <a:p>
            <a:r>
              <a:rPr lang="en-US" b="1" dirty="0" smtClean="0">
                <a:solidFill>
                  <a:schemeClr val="accent1">
                    <a:lumMod val="75000"/>
                  </a:schemeClr>
                </a:solidFill>
              </a:rPr>
              <a:t>Activities: </a:t>
            </a:r>
            <a:r>
              <a:rPr lang="en-US" dirty="0" smtClean="0">
                <a:solidFill>
                  <a:schemeClr val="accent1">
                    <a:lumMod val="75000"/>
                  </a:schemeClr>
                </a:solidFill>
              </a:rPr>
              <a:t>What the user does to trigger a change in the computer (</a:t>
            </a:r>
            <a:r>
              <a:rPr lang="en-US" i="1" dirty="0" smtClean="0">
                <a:solidFill>
                  <a:schemeClr val="accent1">
                    <a:lumMod val="75000"/>
                  </a:schemeClr>
                </a:solidFill>
              </a:rPr>
              <a:t>Action</a:t>
            </a:r>
            <a:r>
              <a:rPr lang="en-US" dirty="0" smtClean="0">
                <a:solidFill>
                  <a:schemeClr val="accent1">
                    <a:lumMod val="75000"/>
                  </a:schemeClr>
                </a:solidFill>
              </a:rPr>
              <a:t>)</a:t>
            </a:r>
            <a:endParaRPr lang="en-US" dirty="0">
              <a:solidFill>
                <a:schemeClr val="accent1">
                  <a:lumMod val="75000"/>
                </a:schemeClr>
              </a:solidFill>
            </a:endParaRPr>
          </a:p>
        </p:txBody>
      </p:sp>
      <p:sp>
        <p:nvSpPr>
          <p:cNvPr id="19" name="TextBox 18"/>
          <p:cNvSpPr txBox="1"/>
          <p:nvPr/>
        </p:nvSpPr>
        <p:spPr>
          <a:xfrm>
            <a:off x="2958899" y="4941168"/>
            <a:ext cx="3088757" cy="923330"/>
          </a:xfrm>
          <a:prstGeom prst="rect">
            <a:avLst/>
          </a:prstGeom>
          <a:noFill/>
        </p:spPr>
        <p:txBody>
          <a:bodyPr wrap="square" rtlCol="0">
            <a:spAutoFit/>
          </a:bodyPr>
          <a:lstStyle/>
          <a:p>
            <a:r>
              <a:rPr lang="en-US" b="1" dirty="0" smtClean="0"/>
              <a:t>Metaphor: </a:t>
            </a:r>
            <a:r>
              <a:rPr lang="en-US" dirty="0" smtClean="0"/>
              <a:t>What the user thinks the computer is doing and vice versa (</a:t>
            </a:r>
            <a:r>
              <a:rPr lang="en-US" i="1" dirty="0" smtClean="0"/>
              <a:t>Understanding</a:t>
            </a:r>
            <a:r>
              <a:rPr lang="en-US" dirty="0" smtClean="0"/>
              <a:t>)</a:t>
            </a:r>
            <a:endParaRPr lang="en-US" dirty="0"/>
          </a:p>
        </p:txBody>
      </p:sp>
      <p:sp>
        <p:nvSpPr>
          <p:cNvPr id="20" name="TextBox 19"/>
          <p:cNvSpPr txBox="1"/>
          <p:nvPr/>
        </p:nvSpPr>
        <p:spPr>
          <a:xfrm>
            <a:off x="6300426" y="4941168"/>
            <a:ext cx="2843574" cy="923330"/>
          </a:xfrm>
          <a:prstGeom prst="rect">
            <a:avLst/>
          </a:prstGeom>
          <a:noFill/>
        </p:spPr>
        <p:txBody>
          <a:bodyPr wrap="square" rtlCol="0">
            <a:spAutoFit/>
          </a:bodyPr>
          <a:lstStyle/>
          <a:p>
            <a:r>
              <a:rPr lang="en-US" b="1" dirty="0" smtClean="0"/>
              <a:t>Architecture: </a:t>
            </a:r>
            <a:r>
              <a:rPr lang="en-US" dirty="0" smtClean="0"/>
              <a:t>What the computer actually does</a:t>
            </a:r>
            <a:br>
              <a:rPr lang="en-US" dirty="0" smtClean="0"/>
            </a:br>
            <a:r>
              <a:rPr lang="en-US" dirty="0" smtClean="0"/>
              <a:t>(</a:t>
            </a:r>
            <a:r>
              <a:rPr lang="en-US" i="1" dirty="0" smtClean="0"/>
              <a:t>Reaction</a:t>
            </a:r>
            <a:r>
              <a:rPr lang="en-US" dirty="0" smtClean="0"/>
              <a:t>)</a:t>
            </a:r>
            <a:endParaRPr lang="en-US" dirty="0"/>
          </a:p>
        </p:txBody>
      </p:sp>
      <p:grpSp>
        <p:nvGrpSpPr>
          <p:cNvPr id="3" name="Group 28"/>
          <p:cNvGrpSpPr/>
          <p:nvPr/>
        </p:nvGrpSpPr>
        <p:grpSpPr>
          <a:xfrm>
            <a:off x="2520774" y="1747249"/>
            <a:ext cx="2105911" cy="1631216"/>
            <a:chOff x="3203999" y="1833141"/>
            <a:chExt cx="2105911" cy="1631216"/>
          </a:xfrm>
        </p:grpSpPr>
        <p:sp>
          <p:nvSpPr>
            <p:cNvPr id="16" name="Cloud Callout 15"/>
            <p:cNvSpPr/>
            <p:nvPr/>
          </p:nvSpPr>
          <p:spPr>
            <a:xfrm>
              <a:off x="3203999" y="1868850"/>
              <a:ext cx="2105911" cy="154791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656414 w 2103184"/>
                <a:gd name="connsiteY0" fmla="*/ 1740639 h 1547235"/>
                <a:gd name="connsiteX1" fmla="*/ 613435 w 2103184"/>
                <a:gd name="connsiteY1" fmla="*/ 1783618 h 1547235"/>
                <a:gd name="connsiteX2" fmla="*/ 570456 w 2103184"/>
                <a:gd name="connsiteY2" fmla="*/ 1740639 h 1547235"/>
                <a:gd name="connsiteX3" fmla="*/ 613435 w 2103184"/>
                <a:gd name="connsiteY3" fmla="*/ 1697660 h 1547235"/>
                <a:gd name="connsiteX4" fmla="*/ 656414 w 2103184"/>
                <a:gd name="connsiteY4" fmla="*/ 1740639 h 1547235"/>
                <a:gd name="connsiteX0" fmla="*/ 722774 w 2103184"/>
                <a:gd name="connsiteY0" fmla="*/ 1689037 h 1547235"/>
                <a:gd name="connsiteX1" fmla="*/ 636816 w 2103184"/>
                <a:gd name="connsiteY1" fmla="*/ 1774995 h 1547235"/>
                <a:gd name="connsiteX2" fmla="*/ 550858 w 2103184"/>
                <a:gd name="connsiteY2" fmla="*/ 1689037 h 1547235"/>
                <a:gd name="connsiteX3" fmla="*/ 636816 w 2103184"/>
                <a:gd name="connsiteY3" fmla="*/ 1603079 h 1547235"/>
                <a:gd name="connsiteX4" fmla="*/ 722774 w 2103184"/>
                <a:gd name="connsiteY4" fmla="*/ 1689037 h 1547235"/>
                <a:gd name="connsiteX0" fmla="*/ 824609 w 2103184"/>
                <a:gd name="connsiteY0" fmla="*/ 1559139 h 1547235"/>
                <a:gd name="connsiteX1" fmla="*/ 695673 w 2103184"/>
                <a:gd name="connsiteY1" fmla="*/ 1688075 h 1547235"/>
                <a:gd name="connsiteX2" fmla="*/ 566737 w 2103184"/>
                <a:gd name="connsiteY2" fmla="*/ 1559139 h 1547235"/>
                <a:gd name="connsiteX3" fmla="*/ 695673 w 2103184"/>
                <a:gd name="connsiteY3" fmla="*/ 1430203 h 1547235"/>
                <a:gd name="connsiteX4" fmla="*/ 824609 w 2103184"/>
                <a:gd name="connsiteY4" fmla="*/ 1559139 h 1547235"/>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568490 w 2105911"/>
                <a:gd name="connsiteY2" fmla="*/ 1554089 h 1778568"/>
                <a:gd name="connsiteX3" fmla="*/ 697426 w 2105911"/>
                <a:gd name="connsiteY3"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638569 w 2105911"/>
                <a:gd name="connsiteY3" fmla="*/ 1598029 h 1779762"/>
                <a:gd name="connsiteX4" fmla="*/ 724527 w 2105911"/>
                <a:gd name="connsiteY4"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724527 w 2105911"/>
                <a:gd name="connsiteY3"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724527 w 2105911"/>
                <a:gd name="connsiteY3"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552611 w 2105911"/>
                <a:gd name="connsiteY1" fmla="*/ 1683987 h 1778568"/>
                <a:gd name="connsiteX2" fmla="*/ 724527 w 2105911"/>
                <a:gd name="connsiteY2"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697426 w 2105911"/>
                <a:gd name="connsiteY0" fmla="*/ 1425153 h 2324863"/>
                <a:gd name="connsiteX1" fmla="*/ 899649 w 2105911"/>
                <a:gd name="connsiteY1" fmla="*/ 2324863 h 2324863"/>
                <a:gd name="connsiteX2" fmla="*/ 697426 w 2105911"/>
                <a:gd name="connsiteY2"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7465"/>
                <a:gd name="connsiteX1" fmla="*/ 5659 w 43256"/>
                <a:gd name="connsiteY1" fmla="*/ 6766 h 67465"/>
                <a:gd name="connsiteX2" fmla="*/ 14041 w 43256"/>
                <a:gd name="connsiteY2" fmla="*/ 5061 h 67465"/>
                <a:gd name="connsiteX3" fmla="*/ 22492 w 43256"/>
                <a:gd name="connsiteY3" fmla="*/ 3291 h 67465"/>
                <a:gd name="connsiteX4" fmla="*/ 25785 w 43256"/>
                <a:gd name="connsiteY4" fmla="*/ 59 h 67465"/>
                <a:gd name="connsiteX5" fmla="*/ 29869 w 43256"/>
                <a:gd name="connsiteY5" fmla="*/ 2340 h 67465"/>
                <a:gd name="connsiteX6" fmla="*/ 35499 w 43256"/>
                <a:gd name="connsiteY6" fmla="*/ 549 h 67465"/>
                <a:gd name="connsiteX7" fmla="*/ 38354 w 43256"/>
                <a:gd name="connsiteY7" fmla="*/ 5435 h 67465"/>
                <a:gd name="connsiteX8" fmla="*/ 42018 w 43256"/>
                <a:gd name="connsiteY8" fmla="*/ 10177 h 67465"/>
                <a:gd name="connsiteX9" fmla="*/ 41854 w 43256"/>
                <a:gd name="connsiteY9" fmla="*/ 15319 h 67465"/>
                <a:gd name="connsiteX10" fmla="*/ 43052 w 43256"/>
                <a:gd name="connsiteY10" fmla="*/ 23181 h 67465"/>
                <a:gd name="connsiteX11" fmla="*/ 37440 w 43256"/>
                <a:gd name="connsiteY11" fmla="*/ 30063 h 67465"/>
                <a:gd name="connsiteX12" fmla="*/ 35431 w 43256"/>
                <a:gd name="connsiteY12" fmla="*/ 35960 h 67465"/>
                <a:gd name="connsiteX13" fmla="*/ 28591 w 43256"/>
                <a:gd name="connsiteY13" fmla="*/ 36674 h 67465"/>
                <a:gd name="connsiteX14" fmla="*/ 23703 w 43256"/>
                <a:gd name="connsiteY14" fmla="*/ 42965 h 67465"/>
                <a:gd name="connsiteX15" fmla="*/ 16516 w 43256"/>
                <a:gd name="connsiteY15" fmla="*/ 39125 h 67465"/>
                <a:gd name="connsiteX16" fmla="*/ 5840 w 43256"/>
                <a:gd name="connsiteY16" fmla="*/ 35331 h 67465"/>
                <a:gd name="connsiteX17" fmla="*/ 1146 w 43256"/>
                <a:gd name="connsiteY17" fmla="*/ 31109 h 67465"/>
                <a:gd name="connsiteX18" fmla="*/ 2149 w 43256"/>
                <a:gd name="connsiteY18" fmla="*/ 25410 h 67465"/>
                <a:gd name="connsiteX19" fmla="*/ 31 w 43256"/>
                <a:gd name="connsiteY19" fmla="*/ 19563 h 67465"/>
                <a:gd name="connsiteX20" fmla="*/ 3899 w 43256"/>
                <a:gd name="connsiteY20" fmla="*/ 14366 h 67465"/>
                <a:gd name="connsiteX21" fmla="*/ 3936 w 43256"/>
                <a:gd name="connsiteY21" fmla="*/ 14229 h 67465"/>
                <a:gd name="connsiteX0" fmla="*/ 572209 w 2105911"/>
                <a:gd name="connsiteY0" fmla="*/ 1735589 h 2416303"/>
                <a:gd name="connsiteX1" fmla="*/ 615188 w 2105911"/>
                <a:gd name="connsiteY1" fmla="*/ 1778568 h 2416303"/>
                <a:gd name="connsiteX2" fmla="*/ 572209 w 2105911"/>
                <a:gd name="connsiteY2" fmla="*/ 1735589 h 2416303"/>
                <a:gd name="connsiteX0" fmla="*/ 724527 w 2105911"/>
                <a:gd name="connsiteY0" fmla="*/ 1683987 h 2416303"/>
                <a:gd name="connsiteX1" fmla="*/ 552611 w 2105911"/>
                <a:gd name="connsiteY1" fmla="*/ 1683987 h 2416303"/>
                <a:gd name="connsiteX2" fmla="*/ 724527 w 2105911"/>
                <a:gd name="connsiteY2" fmla="*/ 1683987 h 2416303"/>
                <a:gd name="connsiteX0" fmla="*/ 899649 w 2105911"/>
                <a:gd name="connsiteY0" fmla="*/ 2324863 h 2416303"/>
                <a:gd name="connsiteX1" fmla="*/ 697426 w 2105911"/>
                <a:gd name="connsiteY1" fmla="*/ 1425153 h 2416303"/>
                <a:gd name="connsiteX2" fmla="*/ 991089 w 2105911"/>
                <a:gd name="connsiteY2" fmla="*/ 2416303 h 2416303"/>
                <a:gd name="connsiteX0" fmla="*/ 4729 w 43256"/>
                <a:gd name="connsiteY0" fmla="*/ 26036 h 67465"/>
                <a:gd name="connsiteX1" fmla="*/ 2196 w 43256"/>
                <a:gd name="connsiteY1" fmla="*/ 25239 h 67465"/>
                <a:gd name="connsiteX2" fmla="*/ 6964 w 43256"/>
                <a:gd name="connsiteY2" fmla="*/ 34758 h 67465"/>
                <a:gd name="connsiteX3" fmla="*/ 5856 w 43256"/>
                <a:gd name="connsiteY3" fmla="*/ 35139 h 67465"/>
                <a:gd name="connsiteX4" fmla="*/ 16514 w 43256"/>
                <a:gd name="connsiteY4" fmla="*/ 38949 h 67465"/>
                <a:gd name="connsiteX5" fmla="*/ 15846 w 43256"/>
                <a:gd name="connsiteY5" fmla="*/ 37209 h 67465"/>
                <a:gd name="connsiteX6" fmla="*/ 28863 w 43256"/>
                <a:gd name="connsiteY6" fmla="*/ 34610 h 67465"/>
                <a:gd name="connsiteX7" fmla="*/ 28596 w 43256"/>
                <a:gd name="connsiteY7" fmla="*/ 36519 h 67465"/>
                <a:gd name="connsiteX8" fmla="*/ 34165 w 43256"/>
                <a:gd name="connsiteY8" fmla="*/ 22813 h 67465"/>
                <a:gd name="connsiteX9" fmla="*/ 37416 w 43256"/>
                <a:gd name="connsiteY9" fmla="*/ 29949 h 67465"/>
                <a:gd name="connsiteX10" fmla="*/ 41834 w 43256"/>
                <a:gd name="connsiteY10" fmla="*/ 15213 h 67465"/>
                <a:gd name="connsiteX11" fmla="*/ 40386 w 43256"/>
                <a:gd name="connsiteY11" fmla="*/ 17889 h 67465"/>
                <a:gd name="connsiteX12" fmla="*/ 38360 w 43256"/>
                <a:gd name="connsiteY12" fmla="*/ 5285 h 67465"/>
                <a:gd name="connsiteX13" fmla="*/ 38436 w 43256"/>
                <a:gd name="connsiteY13" fmla="*/ 6549 h 67465"/>
                <a:gd name="connsiteX14" fmla="*/ 29114 w 43256"/>
                <a:gd name="connsiteY14" fmla="*/ 3811 h 67465"/>
                <a:gd name="connsiteX15" fmla="*/ 29856 w 43256"/>
                <a:gd name="connsiteY15" fmla="*/ 2199 h 67465"/>
                <a:gd name="connsiteX16" fmla="*/ 22177 w 43256"/>
                <a:gd name="connsiteY16" fmla="*/ 4579 h 67465"/>
                <a:gd name="connsiteX17" fmla="*/ 22536 w 43256"/>
                <a:gd name="connsiteY17" fmla="*/ 3189 h 67465"/>
                <a:gd name="connsiteX18" fmla="*/ 14036 w 43256"/>
                <a:gd name="connsiteY18" fmla="*/ 5051 h 67465"/>
                <a:gd name="connsiteX19" fmla="*/ 15336 w 43256"/>
                <a:gd name="connsiteY19" fmla="*/ 6399 h 67465"/>
                <a:gd name="connsiteX20" fmla="*/ 4163 w 43256"/>
                <a:gd name="connsiteY20" fmla="*/ 15648 h 67465"/>
                <a:gd name="connsiteX21" fmla="*/ 3936 w 43256"/>
                <a:gd name="connsiteY21" fmla="*/ 14229 h 67465"/>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2" fmla="*/ 1131766 w 2105911"/>
                <a:gd name="connsiteY2" fmla="*/ 2231665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2" fmla="*/ 1013949 w 2105911"/>
                <a:gd name="connsiteY2" fmla="*/ 2034717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1013949 w 2105911"/>
                <a:gd name="connsiteY0" fmla="*/ 2034717 h 2126157"/>
                <a:gd name="connsiteX1" fmla="*/ 697426 w 2105911"/>
                <a:gd name="connsiteY1" fmla="*/ 1425153 h 2126157"/>
                <a:gd name="connsiteX2" fmla="*/ 1105389 w 2105911"/>
                <a:gd name="connsiteY2"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2" fmla="*/ 327528 w 2105911"/>
                <a:gd name="connsiteY2" fmla="*/ 1924896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615188 w 2105911"/>
                <a:gd name="connsiteY1" fmla="*/ 1778568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878957 w 2105911"/>
                <a:gd name="connsiteY1" fmla="*/ 1989583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2" fmla="*/ 970397 w 2105911"/>
                <a:gd name="connsiteY2" fmla="*/ 2081023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2" fmla="*/ 460034 w 2105911"/>
                <a:gd name="connsiteY2" fmla="*/ 1521868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460034 w 2105911"/>
                <a:gd name="connsiteY1" fmla="*/ 1521868 h 2217597"/>
                <a:gd name="connsiteX2" fmla="*/ 1196829 w 2105911"/>
                <a:gd name="connsiteY2"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87712 w 2105911"/>
                <a:gd name="connsiteY1" fmla="*/ 1674451 h 2217597"/>
                <a:gd name="connsiteX2" fmla="*/ 202932 w 2105911"/>
                <a:gd name="connsiteY2"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183335 w 2105911"/>
                <a:gd name="connsiteY0" fmla="*/ 16048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43750 w 2105911"/>
                <a:gd name="connsiteY1" fmla="*/ 1700828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97566 w 2105911"/>
                <a:gd name="connsiteY1" fmla="*/ 1735997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79981 w 2105911"/>
                <a:gd name="connsiteY1" fmla="*/ 1744789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2" fmla="*/ 743750 w 2105911"/>
                <a:gd name="connsiteY2" fmla="*/ 1700828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18435 w 2105911"/>
                <a:gd name="connsiteY1" fmla="*/ 1815128 h 2217597"/>
                <a:gd name="connsiteX2" fmla="*/ 320749 w 2105911"/>
                <a:gd name="connsiteY2"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804326 w 2105911"/>
                <a:gd name="connsiteY1" fmla="*/ 1818237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287705 w 2105911"/>
                <a:gd name="connsiteY0" fmla="*/ 1264511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27911 w 2105911"/>
                <a:gd name="connsiteY1" fmla="*/ 1341087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464180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297126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105911" h="1547916">
                  <a:moveTo>
                    <a:pt x="787712" y="1401889"/>
                  </a:moveTo>
                  <a:lnTo>
                    <a:pt x="795534" y="1369829"/>
                  </a:lnTo>
                </a:path>
                <a:path w="2105911" h="1547916">
                  <a:moveTo>
                    <a:pt x="1405467" y="1323502"/>
                  </a:moveTo>
                  <a:cubicBezTo>
                    <a:pt x="1556557" y="1235579"/>
                    <a:pt x="1232859" y="1244372"/>
                    <a:pt x="1392741" y="1297126"/>
                  </a:cubicBezTo>
                </a:path>
                <a:path w="2105911" h="1547916">
                  <a:moveTo>
                    <a:pt x="287705" y="1264511"/>
                  </a:moveTo>
                  <a:lnTo>
                    <a:pt x="291221" y="1294405"/>
                  </a:lnTo>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554" y="34915"/>
                    <a:pt x="28416" y="35537"/>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7"/>
            <p:cNvGrpSpPr/>
            <p:nvPr/>
          </p:nvGrpSpPr>
          <p:grpSpPr>
            <a:xfrm>
              <a:off x="3540905" y="1833141"/>
              <a:ext cx="1161455" cy="1631216"/>
              <a:chOff x="2800678" y="1325076"/>
              <a:chExt cx="1161455" cy="1631216"/>
            </a:xfrm>
          </p:grpSpPr>
          <p:pic>
            <p:nvPicPr>
              <p:cNvPr id="1026" name="Picture 2" descr="http://jbcomputerrepairs.com/sites/default/files/computers-gears.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71623" y="1755564"/>
                <a:ext cx="374899" cy="4037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800678" y="1325076"/>
                <a:ext cx="1161455" cy="1631216"/>
              </a:xfrm>
              <a:prstGeom prst="rect">
                <a:avLst/>
              </a:prstGeom>
              <a:noFill/>
            </p:spPr>
            <p:txBody>
              <a:bodyPr wrap="square" rtlCol="0">
                <a:spAutoFit/>
              </a:bodyPr>
              <a:lstStyle/>
              <a:p>
                <a:r>
                  <a:rPr lang="en-US" sz="10000" dirty="0" smtClean="0">
                    <a:sym typeface="Wingdings"/>
                  </a:rPr>
                  <a:t></a:t>
                </a:r>
                <a:endParaRPr lang="en-US" sz="10000" dirty="0"/>
              </a:p>
            </p:txBody>
          </p:sp>
        </p:grpSp>
      </p:grpSp>
      <p:cxnSp>
        <p:nvCxnSpPr>
          <p:cNvPr id="12" name="Straight Arrow Connector 11"/>
          <p:cNvCxnSpPr/>
          <p:nvPr/>
        </p:nvCxnSpPr>
        <p:spPr>
          <a:xfrm>
            <a:off x="5940152" y="3005937"/>
            <a:ext cx="1368152" cy="0"/>
          </a:xfrm>
          <a:prstGeom prst="straightConnector1">
            <a:avLst/>
          </a:prstGeom>
          <a:ln w="920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31"/>
          <p:cNvGrpSpPr/>
          <p:nvPr/>
        </p:nvGrpSpPr>
        <p:grpSpPr>
          <a:xfrm>
            <a:off x="3635896" y="2982542"/>
            <a:ext cx="2105911" cy="1631216"/>
            <a:chOff x="5466388" y="1299354"/>
            <a:chExt cx="2105911" cy="1631216"/>
          </a:xfrm>
        </p:grpSpPr>
        <p:sp>
          <p:nvSpPr>
            <p:cNvPr id="30" name="Cloud Callout 15"/>
            <p:cNvSpPr/>
            <p:nvPr/>
          </p:nvSpPr>
          <p:spPr>
            <a:xfrm>
              <a:off x="5466388" y="1354393"/>
              <a:ext cx="2105911" cy="154791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656414 w 2103184"/>
                <a:gd name="connsiteY0" fmla="*/ 1740639 h 1547235"/>
                <a:gd name="connsiteX1" fmla="*/ 613435 w 2103184"/>
                <a:gd name="connsiteY1" fmla="*/ 1783618 h 1547235"/>
                <a:gd name="connsiteX2" fmla="*/ 570456 w 2103184"/>
                <a:gd name="connsiteY2" fmla="*/ 1740639 h 1547235"/>
                <a:gd name="connsiteX3" fmla="*/ 613435 w 2103184"/>
                <a:gd name="connsiteY3" fmla="*/ 1697660 h 1547235"/>
                <a:gd name="connsiteX4" fmla="*/ 656414 w 2103184"/>
                <a:gd name="connsiteY4" fmla="*/ 1740639 h 1547235"/>
                <a:gd name="connsiteX0" fmla="*/ 722774 w 2103184"/>
                <a:gd name="connsiteY0" fmla="*/ 1689037 h 1547235"/>
                <a:gd name="connsiteX1" fmla="*/ 636816 w 2103184"/>
                <a:gd name="connsiteY1" fmla="*/ 1774995 h 1547235"/>
                <a:gd name="connsiteX2" fmla="*/ 550858 w 2103184"/>
                <a:gd name="connsiteY2" fmla="*/ 1689037 h 1547235"/>
                <a:gd name="connsiteX3" fmla="*/ 636816 w 2103184"/>
                <a:gd name="connsiteY3" fmla="*/ 1603079 h 1547235"/>
                <a:gd name="connsiteX4" fmla="*/ 722774 w 2103184"/>
                <a:gd name="connsiteY4" fmla="*/ 1689037 h 1547235"/>
                <a:gd name="connsiteX0" fmla="*/ 824609 w 2103184"/>
                <a:gd name="connsiteY0" fmla="*/ 1559139 h 1547235"/>
                <a:gd name="connsiteX1" fmla="*/ 695673 w 2103184"/>
                <a:gd name="connsiteY1" fmla="*/ 1688075 h 1547235"/>
                <a:gd name="connsiteX2" fmla="*/ 566737 w 2103184"/>
                <a:gd name="connsiteY2" fmla="*/ 1559139 h 1547235"/>
                <a:gd name="connsiteX3" fmla="*/ 695673 w 2103184"/>
                <a:gd name="connsiteY3" fmla="*/ 1430203 h 1547235"/>
                <a:gd name="connsiteX4" fmla="*/ 824609 w 2103184"/>
                <a:gd name="connsiteY4" fmla="*/ 1559139 h 1547235"/>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568490 w 2105911"/>
                <a:gd name="connsiteY2" fmla="*/ 1554089 h 1778568"/>
                <a:gd name="connsiteX3" fmla="*/ 697426 w 2105911"/>
                <a:gd name="connsiteY3"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58167 w 2105911"/>
                <a:gd name="connsiteY0" fmla="*/ 1735589 h 1778568"/>
                <a:gd name="connsiteX1" fmla="*/ 615188 w 2105911"/>
                <a:gd name="connsiteY1" fmla="*/ 1778568 h 1778568"/>
                <a:gd name="connsiteX2" fmla="*/ 572209 w 2105911"/>
                <a:gd name="connsiteY2" fmla="*/ 1735589 h 1778568"/>
                <a:gd name="connsiteX3" fmla="*/ 615188 w 2105911"/>
                <a:gd name="connsiteY3" fmla="*/ 1692610 h 1778568"/>
                <a:gd name="connsiteX4" fmla="*/ 658167 w 2105911"/>
                <a:gd name="connsiteY4"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638569 w 2105911"/>
                <a:gd name="connsiteY3" fmla="*/ 1598029 h 1778568"/>
                <a:gd name="connsiteX4" fmla="*/ 724527 w 2105911"/>
                <a:gd name="connsiteY4"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638569 w 2105911"/>
                <a:gd name="connsiteY3" fmla="*/ 1598029 h 1779762"/>
                <a:gd name="connsiteX4" fmla="*/ 724527 w 2105911"/>
                <a:gd name="connsiteY4"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92"/>
                <a:gd name="connsiteX1" fmla="*/ 5659 w 43256"/>
                <a:gd name="connsiteY1" fmla="*/ 6766 h 49692"/>
                <a:gd name="connsiteX2" fmla="*/ 14041 w 43256"/>
                <a:gd name="connsiteY2" fmla="*/ 5061 h 49692"/>
                <a:gd name="connsiteX3" fmla="*/ 22492 w 43256"/>
                <a:gd name="connsiteY3" fmla="*/ 3291 h 49692"/>
                <a:gd name="connsiteX4" fmla="*/ 25785 w 43256"/>
                <a:gd name="connsiteY4" fmla="*/ 59 h 49692"/>
                <a:gd name="connsiteX5" fmla="*/ 29869 w 43256"/>
                <a:gd name="connsiteY5" fmla="*/ 2340 h 49692"/>
                <a:gd name="connsiteX6" fmla="*/ 35499 w 43256"/>
                <a:gd name="connsiteY6" fmla="*/ 549 h 49692"/>
                <a:gd name="connsiteX7" fmla="*/ 38354 w 43256"/>
                <a:gd name="connsiteY7" fmla="*/ 5435 h 49692"/>
                <a:gd name="connsiteX8" fmla="*/ 42018 w 43256"/>
                <a:gd name="connsiteY8" fmla="*/ 10177 h 49692"/>
                <a:gd name="connsiteX9" fmla="*/ 41854 w 43256"/>
                <a:gd name="connsiteY9" fmla="*/ 15319 h 49692"/>
                <a:gd name="connsiteX10" fmla="*/ 43052 w 43256"/>
                <a:gd name="connsiteY10" fmla="*/ 23181 h 49692"/>
                <a:gd name="connsiteX11" fmla="*/ 37440 w 43256"/>
                <a:gd name="connsiteY11" fmla="*/ 30063 h 49692"/>
                <a:gd name="connsiteX12" fmla="*/ 35431 w 43256"/>
                <a:gd name="connsiteY12" fmla="*/ 35960 h 49692"/>
                <a:gd name="connsiteX13" fmla="*/ 28591 w 43256"/>
                <a:gd name="connsiteY13" fmla="*/ 36674 h 49692"/>
                <a:gd name="connsiteX14" fmla="*/ 23703 w 43256"/>
                <a:gd name="connsiteY14" fmla="*/ 42965 h 49692"/>
                <a:gd name="connsiteX15" fmla="*/ 16516 w 43256"/>
                <a:gd name="connsiteY15" fmla="*/ 39125 h 49692"/>
                <a:gd name="connsiteX16" fmla="*/ 5840 w 43256"/>
                <a:gd name="connsiteY16" fmla="*/ 35331 h 49692"/>
                <a:gd name="connsiteX17" fmla="*/ 1146 w 43256"/>
                <a:gd name="connsiteY17" fmla="*/ 31109 h 49692"/>
                <a:gd name="connsiteX18" fmla="*/ 2149 w 43256"/>
                <a:gd name="connsiteY18" fmla="*/ 25410 h 49692"/>
                <a:gd name="connsiteX19" fmla="*/ 31 w 43256"/>
                <a:gd name="connsiteY19" fmla="*/ 19563 h 49692"/>
                <a:gd name="connsiteX20" fmla="*/ 3899 w 43256"/>
                <a:gd name="connsiteY20" fmla="*/ 14366 h 49692"/>
                <a:gd name="connsiteX21" fmla="*/ 3936 w 43256"/>
                <a:gd name="connsiteY21" fmla="*/ 14229 h 49692"/>
                <a:gd name="connsiteX0" fmla="*/ 615188 w 2105911"/>
                <a:gd name="connsiteY0" fmla="*/ 1692610 h 1779762"/>
                <a:gd name="connsiteX1" fmla="*/ 615188 w 2105911"/>
                <a:gd name="connsiteY1" fmla="*/ 1778568 h 1779762"/>
                <a:gd name="connsiteX2" fmla="*/ 572209 w 2105911"/>
                <a:gd name="connsiteY2" fmla="*/ 1735589 h 1779762"/>
                <a:gd name="connsiteX3" fmla="*/ 615188 w 2105911"/>
                <a:gd name="connsiteY3" fmla="*/ 1692610 h 1779762"/>
                <a:gd name="connsiteX0" fmla="*/ 724527 w 2105911"/>
                <a:gd name="connsiteY0" fmla="*/ 1683987 h 1779762"/>
                <a:gd name="connsiteX1" fmla="*/ 638569 w 2105911"/>
                <a:gd name="connsiteY1" fmla="*/ 1769945 h 1779762"/>
                <a:gd name="connsiteX2" fmla="*/ 552611 w 2105911"/>
                <a:gd name="connsiteY2" fmla="*/ 1683987 h 1779762"/>
                <a:gd name="connsiteX3" fmla="*/ 724527 w 2105911"/>
                <a:gd name="connsiteY3" fmla="*/ 1683987 h 1779762"/>
                <a:gd name="connsiteX0" fmla="*/ 697426 w 2105911"/>
                <a:gd name="connsiteY0" fmla="*/ 1425153 h 1779762"/>
                <a:gd name="connsiteX1" fmla="*/ 697426 w 2105911"/>
                <a:gd name="connsiteY1" fmla="*/ 1683025 h 1779762"/>
                <a:gd name="connsiteX2" fmla="*/ 697426 w 2105911"/>
                <a:gd name="connsiteY2" fmla="*/ 1425153 h 1779762"/>
                <a:gd name="connsiteX0" fmla="*/ 4729 w 43256"/>
                <a:gd name="connsiteY0" fmla="*/ 26036 h 49692"/>
                <a:gd name="connsiteX1" fmla="*/ 2196 w 43256"/>
                <a:gd name="connsiteY1" fmla="*/ 25239 h 49692"/>
                <a:gd name="connsiteX2" fmla="*/ 6964 w 43256"/>
                <a:gd name="connsiteY2" fmla="*/ 34758 h 49692"/>
                <a:gd name="connsiteX3" fmla="*/ 5856 w 43256"/>
                <a:gd name="connsiteY3" fmla="*/ 35139 h 49692"/>
                <a:gd name="connsiteX4" fmla="*/ 16514 w 43256"/>
                <a:gd name="connsiteY4" fmla="*/ 38949 h 49692"/>
                <a:gd name="connsiteX5" fmla="*/ 15846 w 43256"/>
                <a:gd name="connsiteY5" fmla="*/ 37209 h 49692"/>
                <a:gd name="connsiteX6" fmla="*/ 28863 w 43256"/>
                <a:gd name="connsiteY6" fmla="*/ 34610 h 49692"/>
                <a:gd name="connsiteX7" fmla="*/ 28596 w 43256"/>
                <a:gd name="connsiteY7" fmla="*/ 36519 h 49692"/>
                <a:gd name="connsiteX8" fmla="*/ 34165 w 43256"/>
                <a:gd name="connsiteY8" fmla="*/ 22813 h 49692"/>
                <a:gd name="connsiteX9" fmla="*/ 37416 w 43256"/>
                <a:gd name="connsiteY9" fmla="*/ 29949 h 49692"/>
                <a:gd name="connsiteX10" fmla="*/ 41834 w 43256"/>
                <a:gd name="connsiteY10" fmla="*/ 15213 h 49692"/>
                <a:gd name="connsiteX11" fmla="*/ 40386 w 43256"/>
                <a:gd name="connsiteY11" fmla="*/ 17889 h 49692"/>
                <a:gd name="connsiteX12" fmla="*/ 38360 w 43256"/>
                <a:gd name="connsiteY12" fmla="*/ 5285 h 49692"/>
                <a:gd name="connsiteX13" fmla="*/ 38436 w 43256"/>
                <a:gd name="connsiteY13" fmla="*/ 6549 h 49692"/>
                <a:gd name="connsiteX14" fmla="*/ 29114 w 43256"/>
                <a:gd name="connsiteY14" fmla="*/ 3811 h 49692"/>
                <a:gd name="connsiteX15" fmla="*/ 29856 w 43256"/>
                <a:gd name="connsiteY15" fmla="*/ 2199 h 49692"/>
                <a:gd name="connsiteX16" fmla="*/ 22177 w 43256"/>
                <a:gd name="connsiteY16" fmla="*/ 4579 h 49692"/>
                <a:gd name="connsiteX17" fmla="*/ 22536 w 43256"/>
                <a:gd name="connsiteY17" fmla="*/ 3189 h 49692"/>
                <a:gd name="connsiteX18" fmla="*/ 14036 w 43256"/>
                <a:gd name="connsiteY18" fmla="*/ 5051 h 49692"/>
                <a:gd name="connsiteX19" fmla="*/ 15336 w 43256"/>
                <a:gd name="connsiteY19" fmla="*/ 6399 h 49692"/>
                <a:gd name="connsiteX20" fmla="*/ 4163 w 43256"/>
                <a:gd name="connsiteY20" fmla="*/ 15648 h 49692"/>
                <a:gd name="connsiteX21" fmla="*/ 3936 w 43256"/>
                <a:gd name="connsiteY21" fmla="*/ 14229 h 49692"/>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638569 w 2105911"/>
                <a:gd name="connsiteY1" fmla="*/ 1769945 h 1778568"/>
                <a:gd name="connsiteX2" fmla="*/ 552611 w 2105911"/>
                <a:gd name="connsiteY2" fmla="*/ 1683987 h 1778568"/>
                <a:gd name="connsiteX3" fmla="*/ 724527 w 2105911"/>
                <a:gd name="connsiteY3"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572209 w 2105911"/>
                <a:gd name="connsiteY0" fmla="*/ 1735589 h 1778568"/>
                <a:gd name="connsiteX1" fmla="*/ 615188 w 2105911"/>
                <a:gd name="connsiteY1" fmla="*/ 1778568 h 1778568"/>
                <a:gd name="connsiteX2" fmla="*/ 572209 w 2105911"/>
                <a:gd name="connsiteY2" fmla="*/ 1735589 h 1778568"/>
                <a:gd name="connsiteX0" fmla="*/ 724527 w 2105911"/>
                <a:gd name="connsiteY0" fmla="*/ 1683987 h 1778568"/>
                <a:gd name="connsiteX1" fmla="*/ 552611 w 2105911"/>
                <a:gd name="connsiteY1" fmla="*/ 1683987 h 1778568"/>
                <a:gd name="connsiteX2" fmla="*/ 724527 w 2105911"/>
                <a:gd name="connsiteY2" fmla="*/ 1683987 h 1778568"/>
                <a:gd name="connsiteX0" fmla="*/ 697426 w 2105911"/>
                <a:gd name="connsiteY0" fmla="*/ 1425153 h 1778568"/>
                <a:gd name="connsiteX1" fmla="*/ 697426 w 2105911"/>
                <a:gd name="connsiteY1" fmla="*/ 1683025 h 1778568"/>
                <a:gd name="connsiteX2" fmla="*/ 697426 w 2105911"/>
                <a:gd name="connsiteY2" fmla="*/ 1425153 h 1778568"/>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697426 w 2105911"/>
                <a:gd name="connsiteY0" fmla="*/ 1425153 h 2324863"/>
                <a:gd name="connsiteX1" fmla="*/ 899649 w 2105911"/>
                <a:gd name="connsiteY1" fmla="*/ 2324863 h 2324863"/>
                <a:gd name="connsiteX2" fmla="*/ 697426 w 2105911"/>
                <a:gd name="connsiteY2"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7465"/>
                <a:gd name="connsiteX1" fmla="*/ 5659 w 43256"/>
                <a:gd name="connsiteY1" fmla="*/ 6766 h 67465"/>
                <a:gd name="connsiteX2" fmla="*/ 14041 w 43256"/>
                <a:gd name="connsiteY2" fmla="*/ 5061 h 67465"/>
                <a:gd name="connsiteX3" fmla="*/ 22492 w 43256"/>
                <a:gd name="connsiteY3" fmla="*/ 3291 h 67465"/>
                <a:gd name="connsiteX4" fmla="*/ 25785 w 43256"/>
                <a:gd name="connsiteY4" fmla="*/ 59 h 67465"/>
                <a:gd name="connsiteX5" fmla="*/ 29869 w 43256"/>
                <a:gd name="connsiteY5" fmla="*/ 2340 h 67465"/>
                <a:gd name="connsiteX6" fmla="*/ 35499 w 43256"/>
                <a:gd name="connsiteY6" fmla="*/ 549 h 67465"/>
                <a:gd name="connsiteX7" fmla="*/ 38354 w 43256"/>
                <a:gd name="connsiteY7" fmla="*/ 5435 h 67465"/>
                <a:gd name="connsiteX8" fmla="*/ 42018 w 43256"/>
                <a:gd name="connsiteY8" fmla="*/ 10177 h 67465"/>
                <a:gd name="connsiteX9" fmla="*/ 41854 w 43256"/>
                <a:gd name="connsiteY9" fmla="*/ 15319 h 67465"/>
                <a:gd name="connsiteX10" fmla="*/ 43052 w 43256"/>
                <a:gd name="connsiteY10" fmla="*/ 23181 h 67465"/>
                <a:gd name="connsiteX11" fmla="*/ 37440 w 43256"/>
                <a:gd name="connsiteY11" fmla="*/ 30063 h 67465"/>
                <a:gd name="connsiteX12" fmla="*/ 35431 w 43256"/>
                <a:gd name="connsiteY12" fmla="*/ 35960 h 67465"/>
                <a:gd name="connsiteX13" fmla="*/ 28591 w 43256"/>
                <a:gd name="connsiteY13" fmla="*/ 36674 h 67465"/>
                <a:gd name="connsiteX14" fmla="*/ 23703 w 43256"/>
                <a:gd name="connsiteY14" fmla="*/ 42965 h 67465"/>
                <a:gd name="connsiteX15" fmla="*/ 16516 w 43256"/>
                <a:gd name="connsiteY15" fmla="*/ 39125 h 67465"/>
                <a:gd name="connsiteX16" fmla="*/ 5840 w 43256"/>
                <a:gd name="connsiteY16" fmla="*/ 35331 h 67465"/>
                <a:gd name="connsiteX17" fmla="*/ 1146 w 43256"/>
                <a:gd name="connsiteY17" fmla="*/ 31109 h 67465"/>
                <a:gd name="connsiteX18" fmla="*/ 2149 w 43256"/>
                <a:gd name="connsiteY18" fmla="*/ 25410 h 67465"/>
                <a:gd name="connsiteX19" fmla="*/ 31 w 43256"/>
                <a:gd name="connsiteY19" fmla="*/ 19563 h 67465"/>
                <a:gd name="connsiteX20" fmla="*/ 3899 w 43256"/>
                <a:gd name="connsiteY20" fmla="*/ 14366 h 67465"/>
                <a:gd name="connsiteX21" fmla="*/ 3936 w 43256"/>
                <a:gd name="connsiteY21" fmla="*/ 14229 h 67465"/>
                <a:gd name="connsiteX0" fmla="*/ 572209 w 2105911"/>
                <a:gd name="connsiteY0" fmla="*/ 1735589 h 2416303"/>
                <a:gd name="connsiteX1" fmla="*/ 615188 w 2105911"/>
                <a:gd name="connsiteY1" fmla="*/ 1778568 h 2416303"/>
                <a:gd name="connsiteX2" fmla="*/ 572209 w 2105911"/>
                <a:gd name="connsiteY2" fmla="*/ 1735589 h 2416303"/>
                <a:gd name="connsiteX0" fmla="*/ 724527 w 2105911"/>
                <a:gd name="connsiteY0" fmla="*/ 1683987 h 2416303"/>
                <a:gd name="connsiteX1" fmla="*/ 552611 w 2105911"/>
                <a:gd name="connsiteY1" fmla="*/ 1683987 h 2416303"/>
                <a:gd name="connsiteX2" fmla="*/ 724527 w 2105911"/>
                <a:gd name="connsiteY2" fmla="*/ 1683987 h 2416303"/>
                <a:gd name="connsiteX0" fmla="*/ 899649 w 2105911"/>
                <a:gd name="connsiteY0" fmla="*/ 2324863 h 2416303"/>
                <a:gd name="connsiteX1" fmla="*/ 697426 w 2105911"/>
                <a:gd name="connsiteY1" fmla="*/ 1425153 h 2416303"/>
                <a:gd name="connsiteX2" fmla="*/ 991089 w 2105911"/>
                <a:gd name="connsiteY2" fmla="*/ 2416303 h 2416303"/>
                <a:gd name="connsiteX0" fmla="*/ 4729 w 43256"/>
                <a:gd name="connsiteY0" fmla="*/ 26036 h 67465"/>
                <a:gd name="connsiteX1" fmla="*/ 2196 w 43256"/>
                <a:gd name="connsiteY1" fmla="*/ 25239 h 67465"/>
                <a:gd name="connsiteX2" fmla="*/ 6964 w 43256"/>
                <a:gd name="connsiteY2" fmla="*/ 34758 h 67465"/>
                <a:gd name="connsiteX3" fmla="*/ 5856 w 43256"/>
                <a:gd name="connsiteY3" fmla="*/ 35139 h 67465"/>
                <a:gd name="connsiteX4" fmla="*/ 16514 w 43256"/>
                <a:gd name="connsiteY4" fmla="*/ 38949 h 67465"/>
                <a:gd name="connsiteX5" fmla="*/ 15846 w 43256"/>
                <a:gd name="connsiteY5" fmla="*/ 37209 h 67465"/>
                <a:gd name="connsiteX6" fmla="*/ 28863 w 43256"/>
                <a:gd name="connsiteY6" fmla="*/ 34610 h 67465"/>
                <a:gd name="connsiteX7" fmla="*/ 28596 w 43256"/>
                <a:gd name="connsiteY7" fmla="*/ 36519 h 67465"/>
                <a:gd name="connsiteX8" fmla="*/ 34165 w 43256"/>
                <a:gd name="connsiteY8" fmla="*/ 22813 h 67465"/>
                <a:gd name="connsiteX9" fmla="*/ 37416 w 43256"/>
                <a:gd name="connsiteY9" fmla="*/ 29949 h 67465"/>
                <a:gd name="connsiteX10" fmla="*/ 41834 w 43256"/>
                <a:gd name="connsiteY10" fmla="*/ 15213 h 67465"/>
                <a:gd name="connsiteX11" fmla="*/ 40386 w 43256"/>
                <a:gd name="connsiteY11" fmla="*/ 17889 h 67465"/>
                <a:gd name="connsiteX12" fmla="*/ 38360 w 43256"/>
                <a:gd name="connsiteY12" fmla="*/ 5285 h 67465"/>
                <a:gd name="connsiteX13" fmla="*/ 38436 w 43256"/>
                <a:gd name="connsiteY13" fmla="*/ 6549 h 67465"/>
                <a:gd name="connsiteX14" fmla="*/ 29114 w 43256"/>
                <a:gd name="connsiteY14" fmla="*/ 3811 h 67465"/>
                <a:gd name="connsiteX15" fmla="*/ 29856 w 43256"/>
                <a:gd name="connsiteY15" fmla="*/ 2199 h 67465"/>
                <a:gd name="connsiteX16" fmla="*/ 22177 w 43256"/>
                <a:gd name="connsiteY16" fmla="*/ 4579 h 67465"/>
                <a:gd name="connsiteX17" fmla="*/ 22536 w 43256"/>
                <a:gd name="connsiteY17" fmla="*/ 3189 h 67465"/>
                <a:gd name="connsiteX18" fmla="*/ 14036 w 43256"/>
                <a:gd name="connsiteY18" fmla="*/ 5051 h 67465"/>
                <a:gd name="connsiteX19" fmla="*/ 15336 w 43256"/>
                <a:gd name="connsiteY19" fmla="*/ 6399 h 67465"/>
                <a:gd name="connsiteX20" fmla="*/ 4163 w 43256"/>
                <a:gd name="connsiteY20" fmla="*/ 15648 h 67465"/>
                <a:gd name="connsiteX21" fmla="*/ 3936 w 43256"/>
                <a:gd name="connsiteY21" fmla="*/ 14229 h 67465"/>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2" fmla="*/ 1131766 w 2105911"/>
                <a:gd name="connsiteY2" fmla="*/ 2231665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64912"/>
                <a:gd name="connsiteX1" fmla="*/ 5659 w 43256"/>
                <a:gd name="connsiteY1" fmla="*/ 6766 h 64912"/>
                <a:gd name="connsiteX2" fmla="*/ 14041 w 43256"/>
                <a:gd name="connsiteY2" fmla="*/ 5061 h 64912"/>
                <a:gd name="connsiteX3" fmla="*/ 22492 w 43256"/>
                <a:gd name="connsiteY3" fmla="*/ 3291 h 64912"/>
                <a:gd name="connsiteX4" fmla="*/ 25785 w 43256"/>
                <a:gd name="connsiteY4" fmla="*/ 59 h 64912"/>
                <a:gd name="connsiteX5" fmla="*/ 29869 w 43256"/>
                <a:gd name="connsiteY5" fmla="*/ 2340 h 64912"/>
                <a:gd name="connsiteX6" fmla="*/ 35499 w 43256"/>
                <a:gd name="connsiteY6" fmla="*/ 549 h 64912"/>
                <a:gd name="connsiteX7" fmla="*/ 38354 w 43256"/>
                <a:gd name="connsiteY7" fmla="*/ 5435 h 64912"/>
                <a:gd name="connsiteX8" fmla="*/ 42018 w 43256"/>
                <a:gd name="connsiteY8" fmla="*/ 10177 h 64912"/>
                <a:gd name="connsiteX9" fmla="*/ 41854 w 43256"/>
                <a:gd name="connsiteY9" fmla="*/ 15319 h 64912"/>
                <a:gd name="connsiteX10" fmla="*/ 43052 w 43256"/>
                <a:gd name="connsiteY10" fmla="*/ 23181 h 64912"/>
                <a:gd name="connsiteX11" fmla="*/ 37440 w 43256"/>
                <a:gd name="connsiteY11" fmla="*/ 30063 h 64912"/>
                <a:gd name="connsiteX12" fmla="*/ 35431 w 43256"/>
                <a:gd name="connsiteY12" fmla="*/ 35960 h 64912"/>
                <a:gd name="connsiteX13" fmla="*/ 28591 w 43256"/>
                <a:gd name="connsiteY13" fmla="*/ 36674 h 64912"/>
                <a:gd name="connsiteX14" fmla="*/ 23703 w 43256"/>
                <a:gd name="connsiteY14" fmla="*/ 42965 h 64912"/>
                <a:gd name="connsiteX15" fmla="*/ 16516 w 43256"/>
                <a:gd name="connsiteY15" fmla="*/ 39125 h 64912"/>
                <a:gd name="connsiteX16" fmla="*/ 5840 w 43256"/>
                <a:gd name="connsiteY16" fmla="*/ 35331 h 64912"/>
                <a:gd name="connsiteX17" fmla="*/ 1146 w 43256"/>
                <a:gd name="connsiteY17" fmla="*/ 31109 h 64912"/>
                <a:gd name="connsiteX18" fmla="*/ 2149 w 43256"/>
                <a:gd name="connsiteY18" fmla="*/ 25410 h 64912"/>
                <a:gd name="connsiteX19" fmla="*/ 31 w 43256"/>
                <a:gd name="connsiteY19" fmla="*/ 19563 h 64912"/>
                <a:gd name="connsiteX20" fmla="*/ 3899 w 43256"/>
                <a:gd name="connsiteY20" fmla="*/ 14366 h 64912"/>
                <a:gd name="connsiteX21" fmla="*/ 3936 w 43256"/>
                <a:gd name="connsiteY21" fmla="*/ 14229 h 64912"/>
                <a:gd name="connsiteX0" fmla="*/ 572209 w 2105911"/>
                <a:gd name="connsiteY0" fmla="*/ 1735589 h 2324863"/>
                <a:gd name="connsiteX1" fmla="*/ 615188 w 2105911"/>
                <a:gd name="connsiteY1" fmla="*/ 1778568 h 2324863"/>
                <a:gd name="connsiteX2" fmla="*/ 572209 w 2105911"/>
                <a:gd name="connsiteY2" fmla="*/ 1735589 h 2324863"/>
                <a:gd name="connsiteX0" fmla="*/ 724527 w 2105911"/>
                <a:gd name="connsiteY0" fmla="*/ 1683987 h 2324863"/>
                <a:gd name="connsiteX1" fmla="*/ 552611 w 2105911"/>
                <a:gd name="connsiteY1" fmla="*/ 1683987 h 2324863"/>
                <a:gd name="connsiteX2" fmla="*/ 724527 w 2105911"/>
                <a:gd name="connsiteY2" fmla="*/ 1683987 h 2324863"/>
                <a:gd name="connsiteX0" fmla="*/ 899649 w 2105911"/>
                <a:gd name="connsiteY0" fmla="*/ 2324863 h 2324863"/>
                <a:gd name="connsiteX1" fmla="*/ 697426 w 2105911"/>
                <a:gd name="connsiteY1" fmla="*/ 1425153 h 2324863"/>
                <a:gd name="connsiteX0" fmla="*/ 4729 w 43256"/>
                <a:gd name="connsiteY0" fmla="*/ 26036 h 64912"/>
                <a:gd name="connsiteX1" fmla="*/ 2196 w 43256"/>
                <a:gd name="connsiteY1" fmla="*/ 25239 h 64912"/>
                <a:gd name="connsiteX2" fmla="*/ 6964 w 43256"/>
                <a:gd name="connsiteY2" fmla="*/ 34758 h 64912"/>
                <a:gd name="connsiteX3" fmla="*/ 5856 w 43256"/>
                <a:gd name="connsiteY3" fmla="*/ 35139 h 64912"/>
                <a:gd name="connsiteX4" fmla="*/ 16514 w 43256"/>
                <a:gd name="connsiteY4" fmla="*/ 38949 h 64912"/>
                <a:gd name="connsiteX5" fmla="*/ 15846 w 43256"/>
                <a:gd name="connsiteY5" fmla="*/ 37209 h 64912"/>
                <a:gd name="connsiteX6" fmla="*/ 28863 w 43256"/>
                <a:gd name="connsiteY6" fmla="*/ 34610 h 64912"/>
                <a:gd name="connsiteX7" fmla="*/ 28596 w 43256"/>
                <a:gd name="connsiteY7" fmla="*/ 36519 h 64912"/>
                <a:gd name="connsiteX8" fmla="*/ 34165 w 43256"/>
                <a:gd name="connsiteY8" fmla="*/ 22813 h 64912"/>
                <a:gd name="connsiteX9" fmla="*/ 37416 w 43256"/>
                <a:gd name="connsiteY9" fmla="*/ 29949 h 64912"/>
                <a:gd name="connsiteX10" fmla="*/ 41834 w 43256"/>
                <a:gd name="connsiteY10" fmla="*/ 15213 h 64912"/>
                <a:gd name="connsiteX11" fmla="*/ 40386 w 43256"/>
                <a:gd name="connsiteY11" fmla="*/ 17889 h 64912"/>
                <a:gd name="connsiteX12" fmla="*/ 38360 w 43256"/>
                <a:gd name="connsiteY12" fmla="*/ 5285 h 64912"/>
                <a:gd name="connsiteX13" fmla="*/ 38436 w 43256"/>
                <a:gd name="connsiteY13" fmla="*/ 6549 h 64912"/>
                <a:gd name="connsiteX14" fmla="*/ 29114 w 43256"/>
                <a:gd name="connsiteY14" fmla="*/ 3811 h 64912"/>
                <a:gd name="connsiteX15" fmla="*/ 29856 w 43256"/>
                <a:gd name="connsiteY15" fmla="*/ 2199 h 64912"/>
                <a:gd name="connsiteX16" fmla="*/ 22177 w 43256"/>
                <a:gd name="connsiteY16" fmla="*/ 4579 h 64912"/>
                <a:gd name="connsiteX17" fmla="*/ 22536 w 43256"/>
                <a:gd name="connsiteY17" fmla="*/ 3189 h 64912"/>
                <a:gd name="connsiteX18" fmla="*/ 14036 w 43256"/>
                <a:gd name="connsiteY18" fmla="*/ 5051 h 64912"/>
                <a:gd name="connsiteX19" fmla="*/ 15336 w 43256"/>
                <a:gd name="connsiteY19" fmla="*/ 6399 h 64912"/>
                <a:gd name="connsiteX20" fmla="*/ 4163 w 43256"/>
                <a:gd name="connsiteY20" fmla="*/ 15648 h 64912"/>
                <a:gd name="connsiteX21" fmla="*/ 3936 w 43256"/>
                <a:gd name="connsiteY21" fmla="*/ 14229 h 64912"/>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6811"/>
                <a:gd name="connsiteX1" fmla="*/ 5659 w 43256"/>
                <a:gd name="connsiteY1" fmla="*/ 6766 h 56811"/>
                <a:gd name="connsiteX2" fmla="*/ 14041 w 43256"/>
                <a:gd name="connsiteY2" fmla="*/ 5061 h 56811"/>
                <a:gd name="connsiteX3" fmla="*/ 22492 w 43256"/>
                <a:gd name="connsiteY3" fmla="*/ 3291 h 56811"/>
                <a:gd name="connsiteX4" fmla="*/ 25785 w 43256"/>
                <a:gd name="connsiteY4" fmla="*/ 59 h 56811"/>
                <a:gd name="connsiteX5" fmla="*/ 29869 w 43256"/>
                <a:gd name="connsiteY5" fmla="*/ 2340 h 56811"/>
                <a:gd name="connsiteX6" fmla="*/ 35499 w 43256"/>
                <a:gd name="connsiteY6" fmla="*/ 549 h 56811"/>
                <a:gd name="connsiteX7" fmla="*/ 38354 w 43256"/>
                <a:gd name="connsiteY7" fmla="*/ 5435 h 56811"/>
                <a:gd name="connsiteX8" fmla="*/ 42018 w 43256"/>
                <a:gd name="connsiteY8" fmla="*/ 10177 h 56811"/>
                <a:gd name="connsiteX9" fmla="*/ 41854 w 43256"/>
                <a:gd name="connsiteY9" fmla="*/ 15319 h 56811"/>
                <a:gd name="connsiteX10" fmla="*/ 43052 w 43256"/>
                <a:gd name="connsiteY10" fmla="*/ 23181 h 56811"/>
                <a:gd name="connsiteX11" fmla="*/ 37440 w 43256"/>
                <a:gd name="connsiteY11" fmla="*/ 30063 h 56811"/>
                <a:gd name="connsiteX12" fmla="*/ 35431 w 43256"/>
                <a:gd name="connsiteY12" fmla="*/ 35960 h 56811"/>
                <a:gd name="connsiteX13" fmla="*/ 28591 w 43256"/>
                <a:gd name="connsiteY13" fmla="*/ 36674 h 56811"/>
                <a:gd name="connsiteX14" fmla="*/ 23703 w 43256"/>
                <a:gd name="connsiteY14" fmla="*/ 42965 h 56811"/>
                <a:gd name="connsiteX15" fmla="*/ 16516 w 43256"/>
                <a:gd name="connsiteY15" fmla="*/ 39125 h 56811"/>
                <a:gd name="connsiteX16" fmla="*/ 5840 w 43256"/>
                <a:gd name="connsiteY16" fmla="*/ 35331 h 56811"/>
                <a:gd name="connsiteX17" fmla="*/ 1146 w 43256"/>
                <a:gd name="connsiteY17" fmla="*/ 31109 h 56811"/>
                <a:gd name="connsiteX18" fmla="*/ 2149 w 43256"/>
                <a:gd name="connsiteY18" fmla="*/ 25410 h 56811"/>
                <a:gd name="connsiteX19" fmla="*/ 31 w 43256"/>
                <a:gd name="connsiteY19" fmla="*/ 19563 h 56811"/>
                <a:gd name="connsiteX20" fmla="*/ 3899 w 43256"/>
                <a:gd name="connsiteY20" fmla="*/ 14366 h 56811"/>
                <a:gd name="connsiteX21" fmla="*/ 3936 w 43256"/>
                <a:gd name="connsiteY21" fmla="*/ 14229 h 56811"/>
                <a:gd name="connsiteX0" fmla="*/ 572209 w 2105911"/>
                <a:gd name="connsiteY0" fmla="*/ 1735589 h 2034717"/>
                <a:gd name="connsiteX1" fmla="*/ 615188 w 2105911"/>
                <a:gd name="connsiteY1" fmla="*/ 1778568 h 2034717"/>
                <a:gd name="connsiteX2" fmla="*/ 572209 w 2105911"/>
                <a:gd name="connsiteY2" fmla="*/ 1735589 h 2034717"/>
                <a:gd name="connsiteX0" fmla="*/ 724527 w 2105911"/>
                <a:gd name="connsiteY0" fmla="*/ 1683987 h 2034717"/>
                <a:gd name="connsiteX1" fmla="*/ 552611 w 2105911"/>
                <a:gd name="connsiteY1" fmla="*/ 1683987 h 2034717"/>
                <a:gd name="connsiteX2" fmla="*/ 724527 w 2105911"/>
                <a:gd name="connsiteY2" fmla="*/ 1683987 h 2034717"/>
                <a:gd name="connsiteX0" fmla="*/ 1013949 w 2105911"/>
                <a:gd name="connsiteY0" fmla="*/ 2034717 h 2034717"/>
                <a:gd name="connsiteX1" fmla="*/ 697426 w 2105911"/>
                <a:gd name="connsiteY1" fmla="*/ 1425153 h 2034717"/>
                <a:gd name="connsiteX2" fmla="*/ 1013949 w 2105911"/>
                <a:gd name="connsiteY2" fmla="*/ 2034717 h 2034717"/>
                <a:gd name="connsiteX0" fmla="*/ 4729 w 43256"/>
                <a:gd name="connsiteY0" fmla="*/ 26036 h 56811"/>
                <a:gd name="connsiteX1" fmla="*/ 2196 w 43256"/>
                <a:gd name="connsiteY1" fmla="*/ 25239 h 56811"/>
                <a:gd name="connsiteX2" fmla="*/ 6964 w 43256"/>
                <a:gd name="connsiteY2" fmla="*/ 34758 h 56811"/>
                <a:gd name="connsiteX3" fmla="*/ 5856 w 43256"/>
                <a:gd name="connsiteY3" fmla="*/ 35139 h 56811"/>
                <a:gd name="connsiteX4" fmla="*/ 16514 w 43256"/>
                <a:gd name="connsiteY4" fmla="*/ 38949 h 56811"/>
                <a:gd name="connsiteX5" fmla="*/ 15846 w 43256"/>
                <a:gd name="connsiteY5" fmla="*/ 37209 h 56811"/>
                <a:gd name="connsiteX6" fmla="*/ 28863 w 43256"/>
                <a:gd name="connsiteY6" fmla="*/ 34610 h 56811"/>
                <a:gd name="connsiteX7" fmla="*/ 28596 w 43256"/>
                <a:gd name="connsiteY7" fmla="*/ 36519 h 56811"/>
                <a:gd name="connsiteX8" fmla="*/ 34165 w 43256"/>
                <a:gd name="connsiteY8" fmla="*/ 22813 h 56811"/>
                <a:gd name="connsiteX9" fmla="*/ 37416 w 43256"/>
                <a:gd name="connsiteY9" fmla="*/ 29949 h 56811"/>
                <a:gd name="connsiteX10" fmla="*/ 41834 w 43256"/>
                <a:gd name="connsiteY10" fmla="*/ 15213 h 56811"/>
                <a:gd name="connsiteX11" fmla="*/ 40386 w 43256"/>
                <a:gd name="connsiteY11" fmla="*/ 17889 h 56811"/>
                <a:gd name="connsiteX12" fmla="*/ 38360 w 43256"/>
                <a:gd name="connsiteY12" fmla="*/ 5285 h 56811"/>
                <a:gd name="connsiteX13" fmla="*/ 38436 w 43256"/>
                <a:gd name="connsiteY13" fmla="*/ 6549 h 56811"/>
                <a:gd name="connsiteX14" fmla="*/ 29114 w 43256"/>
                <a:gd name="connsiteY14" fmla="*/ 3811 h 56811"/>
                <a:gd name="connsiteX15" fmla="*/ 29856 w 43256"/>
                <a:gd name="connsiteY15" fmla="*/ 2199 h 56811"/>
                <a:gd name="connsiteX16" fmla="*/ 22177 w 43256"/>
                <a:gd name="connsiteY16" fmla="*/ 4579 h 56811"/>
                <a:gd name="connsiteX17" fmla="*/ 22536 w 43256"/>
                <a:gd name="connsiteY17" fmla="*/ 3189 h 56811"/>
                <a:gd name="connsiteX18" fmla="*/ 14036 w 43256"/>
                <a:gd name="connsiteY18" fmla="*/ 5051 h 56811"/>
                <a:gd name="connsiteX19" fmla="*/ 15336 w 43256"/>
                <a:gd name="connsiteY19" fmla="*/ 6399 h 56811"/>
                <a:gd name="connsiteX20" fmla="*/ 4163 w 43256"/>
                <a:gd name="connsiteY20" fmla="*/ 15648 h 56811"/>
                <a:gd name="connsiteX21" fmla="*/ 3936 w 43256"/>
                <a:gd name="connsiteY21" fmla="*/ 14229 h 56811"/>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1013949 w 2105911"/>
                <a:gd name="connsiteY0" fmla="*/ 2034717 h 2126157"/>
                <a:gd name="connsiteX1" fmla="*/ 697426 w 2105911"/>
                <a:gd name="connsiteY1" fmla="*/ 1425153 h 2126157"/>
                <a:gd name="connsiteX2" fmla="*/ 1105389 w 2105911"/>
                <a:gd name="connsiteY2"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552611 w 2105911"/>
                <a:gd name="connsiteY1" fmla="*/ 1683987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572209 w 2105911"/>
                <a:gd name="connsiteY0" fmla="*/ 1735589 h 2126157"/>
                <a:gd name="connsiteX1" fmla="*/ 615188 w 2105911"/>
                <a:gd name="connsiteY1" fmla="*/ 1778568 h 2126157"/>
                <a:gd name="connsiteX2" fmla="*/ 572209 w 2105911"/>
                <a:gd name="connsiteY2" fmla="*/ 1735589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724527 w 2105911"/>
                <a:gd name="connsiteY0" fmla="*/ 1683987 h 2126157"/>
                <a:gd name="connsiteX1" fmla="*/ 236088 w 2105911"/>
                <a:gd name="connsiteY1" fmla="*/ 1833456 h 2126157"/>
                <a:gd name="connsiteX2" fmla="*/ 724527 w 2105911"/>
                <a:gd name="connsiteY2" fmla="*/ 1683987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592642 w 2105911"/>
                <a:gd name="connsiteY0" fmla="*/ 1631233 h 2126157"/>
                <a:gd name="connsiteX1" fmla="*/ 236088 w 2105911"/>
                <a:gd name="connsiteY1" fmla="*/ 1833456 h 2126157"/>
                <a:gd name="connsiteX2" fmla="*/ 592642 w 2105911"/>
                <a:gd name="connsiteY2"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2" fmla="*/ 327528 w 2105911"/>
                <a:gd name="connsiteY2" fmla="*/ 1924896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592642 w 2105911"/>
                <a:gd name="connsiteY1" fmla="*/ 1631233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24963 w 2105911"/>
                <a:gd name="connsiteY0" fmla="*/ 1753174 h 2126157"/>
                <a:gd name="connsiteX1" fmla="*/ 615188 w 2105911"/>
                <a:gd name="connsiteY1" fmla="*/ 1778568 h 2126157"/>
                <a:gd name="connsiteX2" fmla="*/ 624963 w 2105911"/>
                <a:gd name="connsiteY2" fmla="*/ 1753174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615188 w 2105911"/>
                <a:gd name="connsiteY1" fmla="*/ 1778568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633755 w 2105911"/>
                <a:gd name="connsiteY0" fmla="*/ 1647666 h 2126157"/>
                <a:gd name="connsiteX1" fmla="*/ 878957 w 2105911"/>
                <a:gd name="connsiteY1" fmla="*/ 1989583 h 2126157"/>
                <a:gd name="connsiteX2" fmla="*/ 633755 w 2105911"/>
                <a:gd name="connsiteY2"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2" fmla="*/ 970397 w 2105911"/>
                <a:gd name="connsiteY2" fmla="*/ 2081023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633755 w 2105911"/>
                <a:gd name="connsiteY1" fmla="*/ 164766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697426 w 2105911"/>
                <a:gd name="connsiteY0" fmla="*/ 1425153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59364"/>
                <a:gd name="connsiteX1" fmla="*/ 5659 w 43256"/>
                <a:gd name="connsiteY1" fmla="*/ 6766 h 59364"/>
                <a:gd name="connsiteX2" fmla="*/ 14041 w 43256"/>
                <a:gd name="connsiteY2" fmla="*/ 5061 h 59364"/>
                <a:gd name="connsiteX3" fmla="*/ 22492 w 43256"/>
                <a:gd name="connsiteY3" fmla="*/ 3291 h 59364"/>
                <a:gd name="connsiteX4" fmla="*/ 25785 w 43256"/>
                <a:gd name="connsiteY4" fmla="*/ 59 h 59364"/>
                <a:gd name="connsiteX5" fmla="*/ 29869 w 43256"/>
                <a:gd name="connsiteY5" fmla="*/ 2340 h 59364"/>
                <a:gd name="connsiteX6" fmla="*/ 35499 w 43256"/>
                <a:gd name="connsiteY6" fmla="*/ 549 h 59364"/>
                <a:gd name="connsiteX7" fmla="*/ 38354 w 43256"/>
                <a:gd name="connsiteY7" fmla="*/ 5435 h 59364"/>
                <a:gd name="connsiteX8" fmla="*/ 42018 w 43256"/>
                <a:gd name="connsiteY8" fmla="*/ 10177 h 59364"/>
                <a:gd name="connsiteX9" fmla="*/ 41854 w 43256"/>
                <a:gd name="connsiteY9" fmla="*/ 15319 h 59364"/>
                <a:gd name="connsiteX10" fmla="*/ 43052 w 43256"/>
                <a:gd name="connsiteY10" fmla="*/ 23181 h 59364"/>
                <a:gd name="connsiteX11" fmla="*/ 37440 w 43256"/>
                <a:gd name="connsiteY11" fmla="*/ 30063 h 59364"/>
                <a:gd name="connsiteX12" fmla="*/ 35431 w 43256"/>
                <a:gd name="connsiteY12" fmla="*/ 35960 h 59364"/>
                <a:gd name="connsiteX13" fmla="*/ 28591 w 43256"/>
                <a:gd name="connsiteY13" fmla="*/ 36674 h 59364"/>
                <a:gd name="connsiteX14" fmla="*/ 23703 w 43256"/>
                <a:gd name="connsiteY14" fmla="*/ 42965 h 59364"/>
                <a:gd name="connsiteX15" fmla="*/ 16516 w 43256"/>
                <a:gd name="connsiteY15" fmla="*/ 39125 h 59364"/>
                <a:gd name="connsiteX16" fmla="*/ 5840 w 43256"/>
                <a:gd name="connsiteY16" fmla="*/ 35331 h 59364"/>
                <a:gd name="connsiteX17" fmla="*/ 1146 w 43256"/>
                <a:gd name="connsiteY17" fmla="*/ 31109 h 59364"/>
                <a:gd name="connsiteX18" fmla="*/ 2149 w 43256"/>
                <a:gd name="connsiteY18" fmla="*/ 25410 h 59364"/>
                <a:gd name="connsiteX19" fmla="*/ 31 w 43256"/>
                <a:gd name="connsiteY19" fmla="*/ 19563 h 59364"/>
                <a:gd name="connsiteX20" fmla="*/ 3899 w 43256"/>
                <a:gd name="connsiteY20" fmla="*/ 14366 h 59364"/>
                <a:gd name="connsiteX21" fmla="*/ 3936 w 43256"/>
                <a:gd name="connsiteY21" fmla="*/ 14229 h 59364"/>
                <a:gd name="connsiteX0" fmla="*/ 878957 w 2105911"/>
                <a:gd name="connsiteY0" fmla="*/ 1989583 h 2126157"/>
                <a:gd name="connsiteX1" fmla="*/ 202932 w 2105911"/>
                <a:gd name="connsiteY1" fmla="*/ 1612496 h 2126157"/>
                <a:gd name="connsiteX0" fmla="*/ 236088 w 2105911"/>
                <a:gd name="connsiteY0" fmla="*/ 1833456 h 2126157"/>
                <a:gd name="connsiteX1" fmla="*/ 680565 w 2105911"/>
                <a:gd name="connsiteY1" fmla="*/ 1991718 h 2126157"/>
                <a:gd name="connsiteX0" fmla="*/ 460034 w 2105911"/>
                <a:gd name="connsiteY0" fmla="*/ 1521868 h 2126157"/>
                <a:gd name="connsiteX1" fmla="*/ 1105389 w 2105911"/>
                <a:gd name="connsiteY1" fmla="*/ 2126157 h 2126157"/>
                <a:gd name="connsiteX2" fmla="*/ 460034 w 2105911"/>
                <a:gd name="connsiteY2" fmla="*/ 1521868 h 2126157"/>
                <a:gd name="connsiteX0" fmla="*/ 4729 w 43256"/>
                <a:gd name="connsiteY0" fmla="*/ 26036 h 59364"/>
                <a:gd name="connsiteX1" fmla="*/ 2196 w 43256"/>
                <a:gd name="connsiteY1" fmla="*/ 25239 h 59364"/>
                <a:gd name="connsiteX2" fmla="*/ 6964 w 43256"/>
                <a:gd name="connsiteY2" fmla="*/ 34758 h 59364"/>
                <a:gd name="connsiteX3" fmla="*/ 5856 w 43256"/>
                <a:gd name="connsiteY3" fmla="*/ 35139 h 59364"/>
                <a:gd name="connsiteX4" fmla="*/ 16514 w 43256"/>
                <a:gd name="connsiteY4" fmla="*/ 38949 h 59364"/>
                <a:gd name="connsiteX5" fmla="*/ 15846 w 43256"/>
                <a:gd name="connsiteY5" fmla="*/ 37209 h 59364"/>
                <a:gd name="connsiteX6" fmla="*/ 28863 w 43256"/>
                <a:gd name="connsiteY6" fmla="*/ 34610 h 59364"/>
                <a:gd name="connsiteX7" fmla="*/ 28596 w 43256"/>
                <a:gd name="connsiteY7" fmla="*/ 36519 h 59364"/>
                <a:gd name="connsiteX8" fmla="*/ 34165 w 43256"/>
                <a:gd name="connsiteY8" fmla="*/ 22813 h 59364"/>
                <a:gd name="connsiteX9" fmla="*/ 37416 w 43256"/>
                <a:gd name="connsiteY9" fmla="*/ 29949 h 59364"/>
                <a:gd name="connsiteX10" fmla="*/ 41834 w 43256"/>
                <a:gd name="connsiteY10" fmla="*/ 15213 h 59364"/>
                <a:gd name="connsiteX11" fmla="*/ 40386 w 43256"/>
                <a:gd name="connsiteY11" fmla="*/ 17889 h 59364"/>
                <a:gd name="connsiteX12" fmla="*/ 38360 w 43256"/>
                <a:gd name="connsiteY12" fmla="*/ 5285 h 59364"/>
                <a:gd name="connsiteX13" fmla="*/ 38436 w 43256"/>
                <a:gd name="connsiteY13" fmla="*/ 6549 h 59364"/>
                <a:gd name="connsiteX14" fmla="*/ 29114 w 43256"/>
                <a:gd name="connsiteY14" fmla="*/ 3811 h 59364"/>
                <a:gd name="connsiteX15" fmla="*/ 29856 w 43256"/>
                <a:gd name="connsiteY15" fmla="*/ 2199 h 59364"/>
                <a:gd name="connsiteX16" fmla="*/ 22177 w 43256"/>
                <a:gd name="connsiteY16" fmla="*/ 4579 h 59364"/>
                <a:gd name="connsiteX17" fmla="*/ 22536 w 43256"/>
                <a:gd name="connsiteY17" fmla="*/ 3189 h 59364"/>
                <a:gd name="connsiteX18" fmla="*/ 14036 w 43256"/>
                <a:gd name="connsiteY18" fmla="*/ 5051 h 59364"/>
                <a:gd name="connsiteX19" fmla="*/ 15336 w 43256"/>
                <a:gd name="connsiteY19" fmla="*/ 6399 h 59364"/>
                <a:gd name="connsiteX20" fmla="*/ 4163 w 43256"/>
                <a:gd name="connsiteY20" fmla="*/ 15648 h 59364"/>
                <a:gd name="connsiteX21" fmla="*/ 3936 w 43256"/>
                <a:gd name="connsiteY21" fmla="*/ 14229 h 59364"/>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460034 w 2105911"/>
                <a:gd name="connsiteY1" fmla="*/ 1521868 h 2217597"/>
                <a:gd name="connsiteX2" fmla="*/ 1196829 w 2105911"/>
                <a:gd name="connsiteY2"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105389 w 2105911"/>
                <a:gd name="connsiteY0" fmla="*/ 2126157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87712 w 2105911"/>
                <a:gd name="connsiteY1" fmla="*/ 1674451 h 2217597"/>
                <a:gd name="connsiteX2" fmla="*/ 202932 w 2105911"/>
                <a:gd name="connsiteY2"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36088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183335 w 2105911"/>
                <a:gd name="connsiteY0" fmla="*/ 16048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00920 w 2105911"/>
                <a:gd name="connsiteY0" fmla="*/ 1833456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02932 w 2105911"/>
                <a:gd name="connsiteY1" fmla="*/ 161249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878957 w 2105911"/>
                <a:gd name="connsiteY0" fmla="*/ 1989583 h 2217597"/>
                <a:gd name="connsiteX1" fmla="*/ 743750 w 2105911"/>
                <a:gd name="connsiteY1" fmla="*/ 1700828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97566 w 2105911"/>
                <a:gd name="connsiteY1" fmla="*/ 1735997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79981 w 2105911"/>
                <a:gd name="connsiteY1" fmla="*/ 1744789 h 2217597"/>
                <a:gd name="connsiteX2" fmla="*/ 229309 w 2105911"/>
                <a:gd name="connsiteY2"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229309 w 2105911"/>
                <a:gd name="connsiteY1" fmla="*/ 1761966 h 2217597"/>
                <a:gd name="connsiteX2" fmla="*/ 743750 w 2105911"/>
                <a:gd name="connsiteY2" fmla="*/ 1700828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418435 w 2105911"/>
                <a:gd name="connsiteY1" fmla="*/ 1815128 h 2217597"/>
                <a:gd name="connsiteX2" fmla="*/ 320749 w 2105911"/>
                <a:gd name="connsiteY2"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320749 w 2105911"/>
                <a:gd name="connsiteY1" fmla="*/ 1853406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804326 w 2105911"/>
                <a:gd name="connsiteY1" fmla="*/ 1818237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262467 w 2105911"/>
                <a:gd name="connsiteY0" fmla="*/ 2053264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33988 w 2105911"/>
                <a:gd name="connsiteY1" fmla="*/ 1677560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43750 w 2105911"/>
                <a:gd name="connsiteY0" fmla="*/ 1700828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680565 w 2105911"/>
                <a:gd name="connsiteY1" fmla="*/ 1991718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693290 w 2105911"/>
                <a:gd name="connsiteY0" fmla="*/ 2000510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1096597 w 2105911"/>
                <a:gd name="connsiteY0" fmla="*/ 1941519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61917"/>
                <a:gd name="connsiteX1" fmla="*/ 5659 w 43256"/>
                <a:gd name="connsiteY1" fmla="*/ 6766 h 61917"/>
                <a:gd name="connsiteX2" fmla="*/ 14041 w 43256"/>
                <a:gd name="connsiteY2" fmla="*/ 5061 h 61917"/>
                <a:gd name="connsiteX3" fmla="*/ 22492 w 43256"/>
                <a:gd name="connsiteY3" fmla="*/ 3291 h 61917"/>
                <a:gd name="connsiteX4" fmla="*/ 25785 w 43256"/>
                <a:gd name="connsiteY4" fmla="*/ 59 h 61917"/>
                <a:gd name="connsiteX5" fmla="*/ 29869 w 43256"/>
                <a:gd name="connsiteY5" fmla="*/ 2340 h 61917"/>
                <a:gd name="connsiteX6" fmla="*/ 35499 w 43256"/>
                <a:gd name="connsiteY6" fmla="*/ 549 h 61917"/>
                <a:gd name="connsiteX7" fmla="*/ 38354 w 43256"/>
                <a:gd name="connsiteY7" fmla="*/ 5435 h 61917"/>
                <a:gd name="connsiteX8" fmla="*/ 42018 w 43256"/>
                <a:gd name="connsiteY8" fmla="*/ 10177 h 61917"/>
                <a:gd name="connsiteX9" fmla="*/ 41854 w 43256"/>
                <a:gd name="connsiteY9" fmla="*/ 15319 h 61917"/>
                <a:gd name="connsiteX10" fmla="*/ 43052 w 43256"/>
                <a:gd name="connsiteY10" fmla="*/ 23181 h 61917"/>
                <a:gd name="connsiteX11" fmla="*/ 37440 w 43256"/>
                <a:gd name="connsiteY11" fmla="*/ 30063 h 61917"/>
                <a:gd name="connsiteX12" fmla="*/ 35431 w 43256"/>
                <a:gd name="connsiteY12" fmla="*/ 35960 h 61917"/>
                <a:gd name="connsiteX13" fmla="*/ 28591 w 43256"/>
                <a:gd name="connsiteY13" fmla="*/ 36674 h 61917"/>
                <a:gd name="connsiteX14" fmla="*/ 23703 w 43256"/>
                <a:gd name="connsiteY14" fmla="*/ 42965 h 61917"/>
                <a:gd name="connsiteX15" fmla="*/ 16516 w 43256"/>
                <a:gd name="connsiteY15" fmla="*/ 39125 h 61917"/>
                <a:gd name="connsiteX16" fmla="*/ 5840 w 43256"/>
                <a:gd name="connsiteY16" fmla="*/ 35331 h 61917"/>
                <a:gd name="connsiteX17" fmla="*/ 1146 w 43256"/>
                <a:gd name="connsiteY17" fmla="*/ 31109 h 61917"/>
                <a:gd name="connsiteX18" fmla="*/ 2149 w 43256"/>
                <a:gd name="connsiteY18" fmla="*/ 25410 h 61917"/>
                <a:gd name="connsiteX19" fmla="*/ 31 w 43256"/>
                <a:gd name="connsiteY19" fmla="*/ 19563 h 61917"/>
                <a:gd name="connsiteX20" fmla="*/ 3899 w 43256"/>
                <a:gd name="connsiteY20" fmla="*/ 14366 h 61917"/>
                <a:gd name="connsiteX21" fmla="*/ 3936 w 43256"/>
                <a:gd name="connsiteY21" fmla="*/ 14229 h 61917"/>
                <a:gd name="connsiteX0" fmla="*/ 787712 w 2105911"/>
                <a:gd name="connsiteY0" fmla="*/ 1401889 h 2217597"/>
                <a:gd name="connsiteX1" fmla="*/ 795534 w 2105911"/>
                <a:gd name="connsiteY1" fmla="*/ 1369829 h 2217597"/>
                <a:gd name="connsiteX0" fmla="*/ 1405467 w 2105911"/>
                <a:gd name="connsiteY0" fmla="*/ 1323502 h 2217597"/>
                <a:gd name="connsiteX1" fmla="*/ 1410327 w 2105911"/>
                <a:gd name="connsiteY1" fmla="*/ 1314711 h 2217597"/>
                <a:gd name="connsiteX0" fmla="*/ 287705 w 2105911"/>
                <a:gd name="connsiteY0" fmla="*/ 1264511 h 2217597"/>
                <a:gd name="connsiteX1" fmla="*/ 1196829 w 2105911"/>
                <a:gd name="connsiteY1" fmla="*/ 2217597 h 2217597"/>
                <a:gd name="connsiteX0" fmla="*/ 4729 w 43256"/>
                <a:gd name="connsiteY0" fmla="*/ 26036 h 61917"/>
                <a:gd name="connsiteX1" fmla="*/ 2196 w 43256"/>
                <a:gd name="connsiteY1" fmla="*/ 25239 h 61917"/>
                <a:gd name="connsiteX2" fmla="*/ 6964 w 43256"/>
                <a:gd name="connsiteY2" fmla="*/ 34758 h 61917"/>
                <a:gd name="connsiteX3" fmla="*/ 5856 w 43256"/>
                <a:gd name="connsiteY3" fmla="*/ 35139 h 61917"/>
                <a:gd name="connsiteX4" fmla="*/ 16514 w 43256"/>
                <a:gd name="connsiteY4" fmla="*/ 38949 h 61917"/>
                <a:gd name="connsiteX5" fmla="*/ 15846 w 43256"/>
                <a:gd name="connsiteY5" fmla="*/ 37209 h 61917"/>
                <a:gd name="connsiteX6" fmla="*/ 28863 w 43256"/>
                <a:gd name="connsiteY6" fmla="*/ 34610 h 61917"/>
                <a:gd name="connsiteX7" fmla="*/ 28596 w 43256"/>
                <a:gd name="connsiteY7" fmla="*/ 36519 h 61917"/>
                <a:gd name="connsiteX8" fmla="*/ 34165 w 43256"/>
                <a:gd name="connsiteY8" fmla="*/ 22813 h 61917"/>
                <a:gd name="connsiteX9" fmla="*/ 37416 w 43256"/>
                <a:gd name="connsiteY9" fmla="*/ 29949 h 61917"/>
                <a:gd name="connsiteX10" fmla="*/ 41834 w 43256"/>
                <a:gd name="connsiteY10" fmla="*/ 15213 h 61917"/>
                <a:gd name="connsiteX11" fmla="*/ 40386 w 43256"/>
                <a:gd name="connsiteY11" fmla="*/ 17889 h 61917"/>
                <a:gd name="connsiteX12" fmla="*/ 38360 w 43256"/>
                <a:gd name="connsiteY12" fmla="*/ 5285 h 61917"/>
                <a:gd name="connsiteX13" fmla="*/ 38436 w 43256"/>
                <a:gd name="connsiteY13" fmla="*/ 6549 h 61917"/>
                <a:gd name="connsiteX14" fmla="*/ 29114 w 43256"/>
                <a:gd name="connsiteY14" fmla="*/ 3811 h 61917"/>
                <a:gd name="connsiteX15" fmla="*/ 29856 w 43256"/>
                <a:gd name="connsiteY15" fmla="*/ 2199 h 61917"/>
                <a:gd name="connsiteX16" fmla="*/ 22177 w 43256"/>
                <a:gd name="connsiteY16" fmla="*/ 4579 h 61917"/>
                <a:gd name="connsiteX17" fmla="*/ 22536 w 43256"/>
                <a:gd name="connsiteY17" fmla="*/ 3189 h 61917"/>
                <a:gd name="connsiteX18" fmla="*/ 14036 w 43256"/>
                <a:gd name="connsiteY18" fmla="*/ 5051 h 61917"/>
                <a:gd name="connsiteX19" fmla="*/ 15336 w 43256"/>
                <a:gd name="connsiteY19" fmla="*/ 6399 h 61917"/>
                <a:gd name="connsiteX20" fmla="*/ 4163 w 43256"/>
                <a:gd name="connsiteY20" fmla="*/ 15648 h 61917"/>
                <a:gd name="connsiteX21" fmla="*/ 3936 w 43256"/>
                <a:gd name="connsiteY21" fmla="*/ 14229 h 61917"/>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10327 w 2105911"/>
                <a:gd name="connsiteY1" fmla="*/ 1314711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30944 w 43256"/>
                <a:gd name="connsiteY7" fmla="*/ 35292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638927 w 2105911"/>
                <a:gd name="connsiteY1" fmla="*/ 1191618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427911 w 2105911"/>
                <a:gd name="connsiteY1" fmla="*/ 1341087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464180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787712 w 2105911"/>
                <a:gd name="connsiteY0" fmla="*/ 1401889 h 1547916"/>
                <a:gd name="connsiteX1" fmla="*/ 795534 w 2105911"/>
                <a:gd name="connsiteY1" fmla="*/ 1369829 h 1547916"/>
                <a:gd name="connsiteX0" fmla="*/ 1405467 w 2105911"/>
                <a:gd name="connsiteY0" fmla="*/ 1323502 h 1547916"/>
                <a:gd name="connsiteX1" fmla="*/ 1392741 w 2105911"/>
                <a:gd name="connsiteY1" fmla="*/ 1297126 h 1547916"/>
                <a:gd name="connsiteX0" fmla="*/ 287705 w 2105911"/>
                <a:gd name="connsiteY0" fmla="*/ 1264511 h 1547916"/>
                <a:gd name="connsiteX1" fmla="*/ 291221 w 2105911"/>
                <a:gd name="connsiteY1" fmla="*/ 1294405 h 1547916"/>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416 w 43256"/>
                <a:gd name="connsiteY7" fmla="*/ 35537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105911" h="1547916">
                  <a:moveTo>
                    <a:pt x="787712" y="1401889"/>
                  </a:moveTo>
                  <a:lnTo>
                    <a:pt x="795534" y="1369829"/>
                  </a:lnTo>
                </a:path>
                <a:path w="2105911" h="1547916">
                  <a:moveTo>
                    <a:pt x="1405467" y="1323502"/>
                  </a:moveTo>
                  <a:cubicBezTo>
                    <a:pt x="1556557" y="1235579"/>
                    <a:pt x="1232859" y="1244372"/>
                    <a:pt x="1392741" y="1297126"/>
                  </a:cubicBezTo>
                </a:path>
                <a:path w="2105911" h="1547916">
                  <a:moveTo>
                    <a:pt x="287705" y="1264511"/>
                  </a:moveTo>
                  <a:lnTo>
                    <a:pt x="291221" y="1294405"/>
                  </a:lnTo>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554" y="34915"/>
                    <a:pt x="28416" y="35537"/>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795502" y="1299354"/>
              <a:ext cx="640080" cy="1631216"/>
            </a:xfrm>
            <a:prstGeom prst="rect">
              <a:avLst/>
            </a:prstGeom>
            <a:noFill/>
          </p:spPr>
          <p:txBody>
            <a:bodyPr wrap="square" rtlCol="0">
              <a:spAutoFit/>
            </a:bodyPr>
            <a:lstStyle/>
            <a:p>
              <a:r>
                <a:rPr lang="en-US" sz="10000" dirty="0">
                  <a:sym typeface="Webdings" panose="05030102010509060703" pitchFamily="18" charset="2"/>
                </a:rPr>
                <a:t></a:t>
              </a:r>
              <a:endParaRPr lang="en-US" sz="10000" dirty="0"/>
            </a:p>
          </p:txBody>
        </p:sp>
        <p:pic>
          <p:nvPicPr>
            <p:cNvPr id="26" name="Picture 2" descr="http://jbcomputerrepairs.com/sites/default/files/computers-gears.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a:ext>
              </a:extLst>
            </a:blip>
            <a:srcRect/>
            <a:stretch/>
          </p:blipFill>
          <p:spPr bwMode="auto">
            <a:xfrm rot="9804838">
              <a:off x="6330429" y="1835739"/>
              <a:ext cx="374899" cy="4037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239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InfoVis</a:t>
            </a:r>
            <a:r>
              <a:rPr lang="en-US" dirty="0" smtClean="0"/>
              <a:t> – focused</a:t>
            </a:r>
            <a:br>
              <a:rPr lang="en-US" dirty="0" smtClean="0"/>
            </a:br>
            <a:r>
              <a:rPr lang="en-US" dirty="0" smtClean="0"/>
              <a:t>Systematizations</a:t>
            </a:r>
            <a:endParaRPr lang="de-DE" dirty="0"/>
          </a:p>
        </p:txBody>
      </p:sp>
      <p:sp>
        <p:nvSpPr>
          <p:cNvPr id="7" name="Text Placeholder 6"/>
          <p:cNvSpPr>
            <a:spLocks noGrp="1"/>
          </p:cNvSpPr>
          <p:nvPr>
            <p:ph type="body" idx="1"/>
          </p:nvPr>
        </p:nvSpPr>
        <p:spPr/>
        <p:txBody>
          <a:bodyPr/>
          <a:lstStyle/>
          <a:p>
            <a:r>
              <a:rPr lang="en-US" dirty="0" smtClean="0">
                <a:solidFill>
                  <a:schemeClr val="bg1">
                    <a:lumMod val="65000"/>
                  </a:schemeClr>
                </a:solidFill>
              </a:rPr>
              <a:t>3 Ways of Visual Analytics: </a:t>
            </a:r>
            <a:r>
              <a:rPr lang="en-US" dirty="0" err="1" smtClean="0">
                <a:solidFill>
                  <a:schemeClr val="bg1">
                    <a:lumMod val="65000"/>
                  </a:schemeClr>
                </a:solidFill>
              </a:rPr>
              <a:t>InfoVis</a:t>
            </a:r>
            <a:r>
              <a:rPr lang="en-US" dirty="0" smtClean="0">
                <a:solidFill>
                  <a:schemeClr val="bg1">
                    <a:lumMod val="65000"/>
                  </a:schemeClr>
                </a:solidFill>
              </a:rPr>
              <a:t> (Way 1)</a:t>
            </a:r>
            <a:endParaRPr lang="de-DE" dirty="0">
              <a:solidFill>
                <a:schemeClr val="bg1">
                  <a:lumMod val="65000"/>
                </a:schemeClr>
              </a:solidFill>
            </a:endParaRPr>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40</a:t>
            </a:fld>
            <a:endParaRPr lang="en-US" dirty="0"/>
          </a:p>
        </p:txBody>
      </p:sp>
      <p:sp>
        <p:nvSpPr>
          <p:cNvPr id="8" name="Picture Placeholder 7"/>
          <p:cNvSpPr>
            <a:spLocks noGrp="1"/>
          </p:cNvSpPr>
          <p:nvPr>
            <p:ph type="pic" sz="quarter" idx="13"/>
          </p:nvPr>
        </p:nvSpPr>
        <p:spPr/>
      </p:sp>
      <p:grpSp>
        <p:nvGrpSpPr>
          <p:cNvPr id="2" name="Group 1"/>
          <p:cNvGrpSpPr/>
          <p:nvPr/>
        </p:nvGrpSpPr>
        <p:grpSpPr>
          <a:xfrm>
            <a:off x="1547664" y="144909"/>
            <a:ext cx="6120680" cy="3638734"/>
            <a:chOff x="557684" y="144909"/>
            <a:chExt cx="7110660" cy="4153711"/>
          </a:xfrm>
        </p:grpSpPr>
        <p:sp>
          <p:nvSpPr>
            <p:cNvPr id="10" name="Rounded Rectangle 46"/>
            <p:cNvSpPr>
              <a:spLocks noChangeArrowheads="1"/>
            </p:cNvSpPr>
            <p:nvPr/>
          </p:nvSpPr>
          <p:spPr bwMode="auto">
            <a:xfrm>
              <a:off x="3266334" y="321251"/>
              <a:ext cx="1423052" cy="612014"/>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sz="2400"/>
            </a:p>
          </p:txBody>
        </p:sp>
        <p:sp>
          <p:nvSpPr>
            <p:cNvPr id="11" name="Rounded Rectangle 4"/>
            <p:cNvSpPr/>
            <p:nvPr/>
          </p:nvSpPr>
          <p:spPr bwMode="auto">
            <a:xfrm>
              <a:off x="3298676" y="350296"/>
              <a:ext cx="1358368" cy="553925"/>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400" dirty="0">
                  <a:solidFill>
                    <a:sysClr val="window" lastClr="FFFFFF"/>
                  </a:solidFill>
                  <a:latin typeface="+mj-lt"/>
                  <a:cs typeface="Times New Roman" pitchFamily="18" charset="0"/>
                </a:rPr>
                <a:t>Visualization</a:t>
              </a:r>
              <a:endParaRPr lang="en-US" sz="1400" dirty="0">
                <a:solidFill>
                  <a:sysClr val="window" lastClr="FFFFFF"/>
                </a:solidFill>
                <a:latin typeface="+mj-lt"/>
                <a:cs typeface="Times New Roman" pitchFamily="18" charset="0"/>
              </a:endParaRPr>
            </a:p>
          </p:txBody>
        </p:sp>
        <p:sp>
          <p:nvSpPr>
            <p:cNvPr id="13" name="Rounded Rectangle 44"/>
            <p:cNvSpPr>
              <a:spLocks noChangeArrowheads="1"/>
            </p:cNvSpPr>
            <p:nvPr/>
          </p:nvSpPr>
          <p:spPr bwMode="auto">
            <a:xfrm>
              <a:off x="5174518" y="1470591"/>
              <a:ext cx="1485714" cy="572595"/>
            </a:xfrm>
            <a:prstGeom prst="roundRect">
              <a:avLst>
                <a:gd name="adj" fmla="val 16667"/>
              </a:avLst>
            </a:prstGeom>
            <a:solidFill>
              <a:srgbClr val="4F81BD"/>
            </a:solidFill>
            <a:ln w="25400" algn="ctr">
              <a:solidFill>
                <a:srgbClr val="FFFFFF"/>
              </a:solidFill>
              <a:round/>
              <a:headEnd/>
              <a:tailEnd/>
            </a:ln>
          </p:spPr>
          <p:txBody>
            <a:bodyPr/>
            <a:lstStyle/>
            <a:p>
              <a:endParaRPr lang="de-DE" sz="2400"/>
            </a:p>
          </p:txBody>
        </p:sp>
        <p:sp>
          <p:nvSpPr>
            <p:cNvPr id="14" name="Rounded Rectangle 6"/>
            <p:cNvSpPr/>
            <p:nvPr/>
          </p:nvSpPr>
          <p:spPr bwMode="auto">
            <a:xfrm>
              <a:off x="5204838" y="1497561"/>
              <a:ext cx="1425074" cy="518655"/>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400">
                  <a:solidFill>
                    <a:sysClr val="window" lastClr="FFFFFF"/>
                  </a:solidFill>
                  <a:latin typeface="+mj-lt"/>
                  <a:cs typeface="Times New Roman" pitchFamily="18" charset="0"/>
                </a:rPr>
                <a:t>Knowledge</a:t>
              </a:r>
              <a:endParaRPr lang="en-US" sz="1400">
                <a:solidFill>
                  <a:sysClr val="window" lastClr="FFFFFF"/>
                </a:solidFill>
                <a:latin typeface="+mj-lt"/>
                <a:cs typeface="Times New Roman" pitchFamily="18" charset="0"/>
              </a:endParaRPr>
            </a:p>
          </p:txBody>
        </p:sp>
        <p:sp>
          <p:nvSpPr>
            <p:cNvPr id="16" name="Rounded Rectangle 42"/>
            <p:cNvSpPr>
              <a:spLocks noChangeArrowheads="1"/>
            </p:cNvSpPr>
            <p:nvPr/>
          </p:nvSpPr>
          <p:spPr bwMode="auto">
            <a:xfrm>
              <a:off x="3207714" y="2628230"/>
              <a:ext cx="1540292" cy="566372"/>
            </a:xfrm>
            <a:prstGeom prst="roundRect">
              <a:avLst>
                <a:gd name="adj" fmla="val 16667"/>
              </a:avLst>
            </a:prstGeom>
            <a:solidFill>
              <a:srgbClr val="4F81BD"/>
            </a:solidFill>
            <a:ln w="25400" algn="ctr">
              <a:solidFill>
                <a:srgbClr val="FFFFFF"/>
              </a:solidFill>
              <a:round/>
              <a:headEnd/>
              <a:tailEnd/>
            </a:ln>
          </p:spPr>
          <p:txBody>
            <a:bodyPr/>
            <a:lstStyle/>
            <a:p>
              <a:endParaRPr lang="de-DE" sz="2400"/>
            </a:p>
          </p:txBody>
        </p:sp>
        <p:sp>
          <p:nvSpPr>
            <p:cNvPr id="17" name="Rounded Rectangle 8"/>
            <p:cNvSpPr/>
            <p:nvPr/>
          </p:nvSpPr>
          <p:spPr bwMode="auto">
            <a:xfrm>
              <a:off x="3238035" y="2655201"/>
              <a:ext cx="1479651" cy="51243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400" dirty="0">
                  <a:solidFill>
                    <a:sysClr val="window" lastClr="FFFFFF"/>
                  </a:solidFill>
                  <a:latin typeface="+mj-lt"/>
                  <a:cs typeface="Times New Roman" pitchFamily="18" charset="0"/>
                </a:rPr>
                <a:t>Models</a:t>
              </a:r>
              <a:endParaRPr lang="en-US" sz="1400" dirty="0">
                <a:solidFill>
                  <a:sysClr val="window" lastClr="FFFFFF"/>
                </a:solidFill>
                <a:latin typeface="+mj-lt"/>
                <a:cs typeface="Times New Roman" pitchFamily="18" charset="0"/>
              </a:endParaRPr>
            </a:p>
          </p:txBody>
        </p:sp>
        <p:sp>
          <p:nvSpPr>
            <p:cNvPr id="19" name="Rounded Rectangle 5"/>
            <p:cNvSpPr>
              <a:spLocks noChangeArrowheads="1"/>
            </p:cNvSpPr>
            <p:nvPr/>
          </p:nvSpPr>
          <p:spPr bwMode="auto">
            <a:xfrm>
              <a:off x="1386450" y="1470591"/>
              <a:ext cx="1419009" cy="572595"/>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sz="2400"/>
            </a:p>
          </p:txBody>
        </p:sp>
        <p:sp>
          <p:nvSpPr>
            <p:cNvPr id="20" name="Rounded Rectangle 10"/>
            <p:cNvSpPr/>
            <p:nvPr/>
          </p:nvSpPr>
          <p:spPr bwMode="auto">
            <a:xfrm>
              <a:off x="1416770" y="1497561"/>
              <a:ext cx="1358368" cy="518655"/>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400" dirty="0">
                  <a:solidFill>
                    <a:sysClr val="window" lastClr="FFFFFF"/>
                  </a:solidFill>
                  <a:latin typeface="+mj-lt"/>
                  <a:cs typeface="Times New Roman" pitchFamily="18" charset="0"/>
                </a:rPr>
                <a:t>Data</a:t>
              </a:r>
              <a:endParaRPr lang="en-US" sz="1400" dirty="0">
                <a:solidFill>
                  <a:sysClr val="window" lastClr="FFFFFF"/>
                </a:solidFill>
                <a:latin typeface="+mj-lt"/>
                <a:cs typeface="Times New Roman" pitchFamily="18" charset="0"/>
              </a:endParaRPr>
            </a:p>
          </p:txBody>
        </p:sp>
        <p:cxnSp>
          <p:nvCxnSpPr>
            <p:cNvPr id="21" name="Straight Arrow Connector 21"/>
            <p:cNvCxnSpPr>
              <a:cxnSpLocks noChangeShapeType="1"/>
            </p:cNvCxnSpPr>
            <p:nvPr/>
          </p:nvCxnSpPr>
          <p:spPr bwMode="auto">
            <a:xfrm>
              <a:off x="557684" y="1746517"/>
              <a:ext cx="828766" cy="10372"/>
            </a:xfrm>
            <a:prstGeom prst="straightConnector1">
              <a:avLst/>
            </a:prstGeom>
            <a:noFill/>
            <a:ln w="50800" algn="ctr">
              <a:solidFill>
                <a:srgbClr val="17375E"/>
              </a:solidFill>
              <a:round/>
              <a:headEnd/>
              <a:tailEnd type="arrow" w="med" len="sm"/>
            </a:ln>
          </p:spPr>
        </p:cxnSp>
        <p:cxnSp>
          <p:nvCxnSpPr>
            <p:cNvPr id="22" name="Straight Arrow Connector 22"/>
            <p:cNvCxnSpPr>
              <a:cxnSpLocks noChangeShapeType="1"/>
              <a:endCxn id="11" idx="1"/>
            </p:cNvCxnSpPr>
            <p:nvPr/>
          </p:nvCxnSpPr>
          <p:spPr bwMode="auto">
            <a:xfrm rot="5400000" flipH="1" flipV="1">
              <a:off x="2276167" y="448082"/>
              <a:ext cx="842296" cy="1202722"/>
            </a:xfrm>
            <a:prstGeom prst="straightConnector1">
              <a:avLst/>
            </a:prstGeom>
            <a:noFill/>
            <a:ln w="50800" algn="ctr">
              <a:solidFill>
                <a:schemeClr val="accent3">
                  <a:lumMod val="75000"/>
                </a:schemeClr>
              </a:solidFill>
              <a:round/>
              <a:headEnd/>
              <a:tailEnd type="arrow" w="med" len="sm"/>
            </a:ln>
          </p:spPr>
        </p:cxnSp>
        <p:cxnSp>
          <p:nvCxnSpPr>
            <p:cNvPr id="23" name="Straight Arrow Connector 23"/>
            <p:cNvCxnSpPr>
              <a:cxnSpLocks noChangeShapeType="1"/>
              <a:stCxn id="20" idx="2"/>
              <a:endCxn id="17" idx="1"/>
            </p:cNvCxnSpPr>
            <p:nvPr/>
          </p:nvCxnSpPr>
          <p:spPr bwMode="auto">
            <a:xfrm rot="16200000" flipH="1">
              <a:off x="2217865" y="1894306"/>
              <a:ext cx="896236" cy="1140059"/>
            </a:xfrm>
            <a:prstGeom prst="straightConnector1">
              <a:avLst/>
            </a:prstGeom>
            <a:noFill/>
            <a:ln w="50800" algn="ctr">
              <a:solidFill>
                <a:srgbClr val="17375E"/>
              </a:solidFill>
              <a:round/>
              <a:headEnd/>
              <a:tailEnd type="arrow" w="med" len="sm"/>
            </a:ln>
          </p:spPr>
        </p:cxnSp>
        <p:cxnSp>
          <p:nvCxnSpPr>
            <p:cNvPr id="24" name="Straight Arrow Connector 24"/>
            <p:cNvCxnSpPr>
              <a:cxnSpLocks noChangeShapeType="1"/>
              <a:endCxn id="13" idx="0"/>
            </p:cNvCxnSpPr>
            <p:nvPr/>
          </p:nvCxnSpPr>
          <p:spPr bwMode="auto">
            <a:xfrm>
              <a:off x="4644916" y="642818"/>
              <a:ext cx="1273470" cy="827773"/>
            </a:xfrm>
            <a:prstGeom prst="straightConnector1">
              <a:avLst/>
            </a:prstGeom>
            <a:noFill/>
            <a:ln w="50800" algn="ctr">
              <a:solidFill>
                <a:schemeClr val="accent3">
                  <a:lumMod val="75000"/>
                </a:schemeClr>
              </a:solidFill>
              <a:round/>
              <a:headEnd/>
              <a:tailEnd type="arrow" w="med" len="sm"/>
            </a:ln>
          </p:spPr>
        </p:cxnSp>
        <p:cxnSp>
          <p:nvCxnSpPr>
            <p:cNvPr id="25" name="Straight Arrow Connector 25"/>
            <p:cNvCxnSpPr>
              <a:cxnSpLocks noChangeShapeType="1"/>
              <a:stCxn id="16" idx="3"/>
              <a:endCxn id="14" idx="2"/>
            </p:cNvCxnSpPr>
            <p:nvPr/>
          </p:nvCxnSpPr>
          <p:spPr bwMode="auto">
            <a:xfrm flipV="1">
              <a:off x="4748006" y="2016217"/>
              <a:ext cx="1170380" cy="896236"/>
            </a:xfrm>
            <a:prstGeom prst="straightConnector1">
              <a:avLst/>
            </a:prstGeom>
            <a:noFill/>
            <a:ln w="50800" algn="ctr">
              <a:solidFill>
                <a:srgbClr val="17375E"/>
              </a:solidFill>
              <a:round/>
              <a:headEnd/>
              <a:tailEnd type="arrow" w="med" len="sm"/>
            </a:ln>
          </p:spPr>
        </p:cxnSp>
        <p:cxnSp>
          <p:nvCxnSpPr>
            <p:cNvPr id="26" name="Straight Arrow Connector 26"/>
            <p:cNvCxnSpPr>
              <a:cxnSpLocks noChangeShapeType="1"/>
            </p:cNvCxnSpPr>
            <p:nvPr/>
          </p:nvCxnSpPr>
          <p:spPr bwMode="auto">
            <a:xfrm rot="5400000">
              <a:off x="3148218" y="1880357"/>
              <a:ext cx="1753054" cy="2022"/>
            </a:xfrm>
            <a:prstGeom prst="straightConnector1">
              <a:avLst/>
            </a:prstGeom>
            <a:noFill/>
            <a:ln w="50800" algn="ctr">
              <a:solidFill>
                <a:srgbClr val="17375E"/>
              </a:solidFill>
              <a:round/>
              <a:headEnd/>
              <a:tailEnd type="arrow" w="med" len="sm"/>
            </a:ln>
          </p:spPr>
        </p:cxnSp>
        <p:cxnSp>
          <p:nvCxnSpPr>
            <p:cNvPr id="27" name="Straight Arrow Connector 27"/>
            <p:cNvCxnSpPr>
              <a:cxnSpLocks noChangeShapeType="1"/>
            </p:cNvCxnSpPr>
            <p:nvPr/>
          </p:nvCxnSpPr>
          <p:spPr bwMode="auto">
            <a:xfrm rot="5400000" flipH="1" flipV="1">
              <a:off x="3160717" y="1725983"/>
              <a:ext cx="1724010" cy="2022"/>
            </a:xfrm>
            <a:prstGeom prst="straightConnector1">
              <a:avLst/>
            </a:prstGeom>
            <a:noFill/>
            <a:ln w="50800" algn="ctr">
              <a:solidFill>
                <a:srgbClr val="17375E"/>
              </a:solidFill>
              <a:round/>
              <a:headEnd/>
              <a:tailEnd type="arrow" w="med" len="sm"/>
            </a:ln>
          </p:spPr>
        </p:cxnSp>
        <p:cxnSp>
          <p:nvCxnSpPr>
            <p:cNvPr id="28" name="Shape 28"/>
            <p:cNvCxnSpPr>
              <a:cxnSpLocks noChangeShapeType="1"/>
            </p:cNvCxnSpPr>
            <p:nvPr/>
          </p:nvCxnSpPr>
          <p:spPr bwMode="auto">
            <a:xfrm flipH="1" flipV="1">
              <a:off x="2573000" y="1514159"/>
              <a:ext cx="232459" cy="286298"/>
            </a:xfrm>
            <a:prstGeom prst="curvedConnector4">
              <a:avLst>
                <a:gd name="adj1" fmla="val -96171"/>
                <a:gd name="adj2" fmla="val 164347"/>
              </a:avLst>
            </a:prstGeom>
            <a:noFill/>
            <a:ln w="38100" algn="ctr">
              <a:solidFill>
                <a:srgbClr val="17375E"/>
              </a:solidFill>
              <a:round/>
              <a:headEnd/>
              <a:tailEnd type="triangle" w="med" len="med"/>
            </a:ln>
          </p:spPr>
        </p:cxnSp>
        <p:cxnSp>
          <p:nvCxnSpPr>
            <p:cNvPr id="29" name="Shape 29"/>
            <p:cNvCxnSpPr>
              <a:cxnSpLocks noChangeShapeType="1"/>
            </p:cNvCxnSpPr>
            <p:nvPr/>
          </p:nvCxnSpPr>
          <p:spPr bwMode="auto">
            <a:xfrm flipH="1" flipV="1">
              <a:off x="4469055" y="310879"/>
              <a:ext cx="232459" cy="286298"/>
            </a:xfrm>
            <a:prstGeom prst="curvedConnector4">
              <a:avLst>
                <a:gd name="adj1" fmla="val -96171"/>
                <a:gd name="adj2" fmla="val 164347"/>
              </a:avLst>
            </a:prstGeom>
            <a:noFill/>
            <a:ln w="38100" algn="ctr">
              <a:solidFill>
                <a:schemeClr val="accent3">
                  <a:lumMod val="75000"/>
                </a:schemeClr>
              </a:solidFill>
              <a:round/>
              <a:headEnd/>
              <a:tailEnd type="triangle" w="med" len="med"/>
            </a:ln>
          </p:spPr>
        </p:cxnSp>
        <p:cxnSp>
          <p:nvCxnSpPr>
            <p:cNvPr id="30" name="Shape 30"/>
            <p:cNvCxnSpPr>
              <a:cxnSpLocks noChangeShapeType="1"/>
            </p:cNvCxnSpPr>
            <p:nvPr/>
          </p:nvCxnSpPr>
          <p:spPr bwMode="auto">
            <a:xfrm rot="5400000" flipH="1" flipV="1">
              <a:off x="4454132" y="2914451"/>
              <a:ext cx="217836" cy="309272"/>
            </a:xfrm>
            <a:prstGeom prst="curvedConnector4">
              <a:avLst>
                <a:gd name="adj1" fmla="val -96171"/>
                <a:gd name="adj2" fmla="val 164347"/>
              </a:avLst>
            </a:prstGeom>
            <a:noFill/>
            <a:ln w="38100" algn="ctr">
              <a:solidFill>
                <a:srgbClr val="17375E"/>
              </a:solidFill>
              <a:round/>
              <a:headEnd/>
              <a:tailEnd type="triangle" w="med" len="med"/>
            </a:ln>
          </p:spPr>
        </p:cxnSp>
        <p:sp>
          <p:nvSpPr>
            <p:cNvPr id="31" name="TextBox 30"/>
            <p:cNvSpPr txBox="1"/>
            <p:nvPr/>
          </p:nvSpPr>
          <p:spPr>
            <a:xfrm>
              <a:off x="4942059" y="144909"/>
              <a:ext cx="1303791" cy="491869"/>
            </a:xfrm>
            <a:prstGeom prst="rect">
              <a:avLst/>
            </a:prstGeom>
            <a:noFill/>
          </p:spPr>
          <p:txBody>
            <a:bodyPr>
              <a:spAutoFit/>
            </a:bodyPr>
            <a:lstStyle/>
            <a:p>
              <a:pPr fontAlgn="auto">
                <a:spcBef>
                  <a:spcPts val="0"/>
                </a:spcBef>
                <a:spcAft>
                  <a:spcPts val="0"/>
                </a:spcAft>
                <a:defRPr/>
              </a:pPr>
              <a:r>
                <a:rPr lang="en-GB" sz="1100" kern="0" dirty="0" smtClean="0">
                  <a:solidFill>
                    <a:sysClr val="windowText" lastClr="000000"/>
                  </a:solidFill>
                  <a:latin typeface="+mj-lt"/>
                  <a:cs typeface="Times New Roman" pitchFamily="18" charset="0"/>
                </a:rPr>
                <a:t>View manipulation</a:t>
              </a:r>
              <a:endParaRPr lang="en-US" sz="1100" kern="0" dirty="0">
                <a:solidFill>
                  <a:sysClr val="windowText" lastClr="000000"/>
                </a:solidFill>
                <a:latin typeface="+mj-lt"/>
                <a:cs typeface="Times New Roman" pitchFamily="18" charset="0"/>
              </a:endParaRPr>
            </a:p>
          </p:txBody>
        </p:sp>
        <p:sp>
          <p:nvSpPr>
            <p:cNvPr id="32" name="TextBox 31"/>
            <p:cNvSpPr txBox="1"/>
            <p:nvPr/>
          </p:nvSpPr>
          <p:spPr>
            <a:xfrm>
              <a:off x="4094089" y="1781577"/>
              <a:ext cx="1125908" cy="491869"/>
            </a:xfrm>
            <a:prstGeom prst="rect">
              <a:avLst/>
            </a:prstGeom>
            <a:noFill/>
          </p:spPr>
          <p:txBody>
            <a:bodyPr>
              <a:spAutoFit/>
            </a:bodyPr>
            <a:lstStyle/>
            <a:p>
              <a:pPr fontAlgn="auto">
                <a:spcBef>
                  <a:spcPts val="0"/>
                </a:spcBef>
                <a:spcAft>
                  <a:spcPts val="0"/>
                </a:spcAft>
                <a:defRPr/>
              </a:pPr>
              <a:r>
                <a:rPr lang="en-GB" sz="1100" kern="0" dirty="0">
                  <a:solidFill>
                    <a:sysClr val="windowText" lastClr="000000"/>
                  </a:solidFill>
                  <a:latin typeface="+mj-lt"/>
                  <a:cs typeface="Times New Roman" pitchFamily="18" charset="0"/>
                </a:rPr>
                <a:t>Model visualization</a:t>
              </a:r>
              <a:endParaRPr lang="en-US" sz="1100" kern="0" dirty="0">
                <a:solidFill>
                  <a:sysClr val="windowText" lastClr="000000"/>
                </a:solidFill>
                <a:latin typeface="+mj-lt"/>
                <a:cs typeface="Times New Roman" pitchFamily="18" charset="0"/>
              </a:endParaRPr>
            </a:p>
          </p:txBody>
        </p:sp>
        <p:sp>
          <p:nvSpPr>
            <p:cNvPr id="33" name="TextBox 32"/>
            <p:cNvSpPr txBox="1"/>
            <p:nvPr/>
          </p:nvSpPr>
          <p:spPr>
            <a:xfrm>
              <a:off x="3200940" y="1793564"/>
              <a:ext cx="830787" cy="491869"/>
            </a:xfrm>
            <a:prstGeom prst="rect">
              <a:avLst/>
            </a:prstGeom>
            <a:noFill/>
            <a:ln w="50800" algn="ctr">
              <a:noFill/>
              <a:round/>
              <a:headEnd/>
              <a:tailEnd type="arrow" w="med" len="sm"/>
            </a:ln>
          </p:spPr>
          <p:txBody>
            <a:bodyPr>
              <a:spAutoFit/>
            </a:bodyPr>
            <a:lstStyle/>
            <a:p>
              <a:pPr fontAlgn="auto">
                <a:spcBef>
                  <a:spcPts val="0"/>
                </a:spcBef>
                <a:spcAft>
                  <a:spcPts val="0"/>
                </a:spcAft>
                <a:defRPr/>
              </a:pPr>
              <a:r>
                <a:rPr lang="en-GB" sz="1100" kern="0" dirty="0">
                  <a:solidFill>
                    <a:sysClr val="windowText" lastClr="000000"/>
                  </a:solidFill>
                  <a:latin typeface="+mj-lt"/>
                  <a:cs typeface="Times New Roman" pitchFamily="18" charset="0"/>
                </a:rPr>
                <a:t>Model building</a:t>
              </a:r>
              <a:endParaRPr lang="en-US" sz="1100" kern="0" dirty="0">
                <a:solidFill>
                  <a:sysClr val="windowText" lastClr="000000"/>
                </a:solidFill>
                <a:latin typeface="+mj-lt"/>
                <a:cs typeface="Times New Roman" pitchFamily="18" charset="0"/>
              </a:endParaRPr>
            </a:p>
          </p:txBody>
        </p:sp>
        <p:sp>
          <p:nvSpPr>
            <p:cNvPr id="34" name="TextBox 33"/>
            <p:cNvSpPr txBox="1"/>
            <p:nvPr/>
          </p:nvSpPr>
          <p:spPr>
            <a:xfrm>
              <a:off x="2516401" y="1043218"/>
              <a:ext cx="1497844" cy="298635"/>
            </a:xfrm>
            <a:prstGeom prst="rect">
              <a:avLst/>
            </a:prstGeom>
            <a:noFill/>
          </p:spPr>
          <p:txBody>
            <a:bodyPr>
              <a:spAutoFit/>
            </a:bodyPr>
            <a:lstStyle/>
            <a:p>
              <a:pPr fontAlgn="auto">
                <a:spcBef>
                  <a:spcPts val="0"/>
                </a:spcBef>
                <a:spcAft>
                  <a:spcPts val="0"/>
                </a:spcAft>
                <a:defRPr/>
              </a:pPr>
              <a:r>
                <a:rPr lang="en-GB" sz="1100" kern="0" dirty="0">
                  <a:solidFill>
                    <a:sysClr val="windowText" lastClr="000000"/>
                  </a:solidFill>
                  <a:latin typeface="+mj-lt"/>
                  <a:cs typeface="Times New Roman" pitchFamily="18" charset="0"/>
                </a:rPr>
                <a:t>Transformation</a:t>
              </a:r>
              <a:endParaRPr lang="en-US" sz="1100" kern="0" dirty="0">
                <a:solidFill>
                  <a:sysClr val="windowText" lastClr="000000"/>
                </a:solidFill>
                <a:latin typeface="+mj-lt"/>
                <a:cs typeface="Times New Roman" pitchFamily="18" charset="0"/>
              </a:endParaRPr>
            </a:p>
          </p:txBody>
        </p:sp>
        <p:sp>
          <p:nvSpPr>
            <p:cNvPr id="35" name="TextBox 34"/>
            <p:cNvSpPr txBox="1"/>
            <p:nvPr/>
          </p:nvSpPr>
          <p:spPr>
            <a:xfrm>
              <a:off x="1978714" y="752772"/>
              <a:ext cx="1125909" cy="298635"/>
            </a:xfrm>
            <a:prstGeom prst="rect">
              <a:avLst/>
            </a:prstGeom>
            <a:noFill/>
          </p:spPr>
          <p:txBody>
            <a:bodyPr>
              <a:spAutoFit/>
            </a:bodyPr>
            <a:lstStyle/>
            <a:p>
              <a:pPr fontAlgn="auto">
                <a:spcBef>
                  <a:spcPts val="0"/>
                </a:spcBef>
                <a:spcAft>
                  <a:spcPts val="0"/>
                </a:spcAft>
                <a:defRPr/>
              </a:pPr>
              <a:r>
                <a:rPr lang="en-GB" sz="1100" kern="0" dirty="0">
                  <a:solidFill>
                    <a:sysClr val="windowText" lastClr="000000"/>
                  </a:solidFill>
                  <a:latin typeface="+mj-lt"/>
                  <a:cs typeface="Times New Roman" pitchFamily="18" charset="0"/>
                </a:rPr>
                <a:t>Mapping</a:t>
              </a:r>
              <a:endParaRPr lang="en-US" sz="1100" kern="0" dirty="0">
                <a:solidFill>
                  <a:sysClr val="windowText" lastClr="000000"/>
                </a:solidFill>
                <a:latin typeface="+mj-lt"/>
                <a:cs typeface="Times New Roman" pitchFamily="18" charset="0"/>
              </a:endParaRPr>
            </a:p>
          </p:txBody>
        </p:sp>
        <p:sp>
          <p:nvSpPr>
            <p:cNvPr id="36" name="TextBox 35"/>
            <p:cNvSpPr txBox="1"/>
            <p:nvPr/>
          </p:nvSpPr>
          <p:spPr>
            <a:xfrm>
              <a:off x="4883439" y="2960169"/>
              <a:ext cx="1125908" cy="491869"/>
            </a:xfrm>
            <a:prstGeom prst="rect">
              <a:avLst/>
            </a:prstGeom>
            <a:noFill/>
          </p:spPr>
          <p:txBody>
            <a:bodyPr>
              <a:spAutoFit/>
            </a:bodyPr>
            <a:lstStyle/>
            <a:p>
              <a:pPr fontAlgn="auto">
                <a:spcBef>
                  <a:spcPts val="0"/>
                </a:spcBef>
                <a:spcAft>
                  <a:spcPts val="0"/>
                </a:spcAft>
                <a:defRPr/>
              </a:pPr>
              <a:r>
                <a:rPr lang="en-GB" sz="1100" kern="0" dirty="0">
                  <a:solidFill>
                    <a:sysClr val="windowText" lastClr="000000"/>
                  </a:solidFill>
                  <a:latin typeface="+mj-lt"/>
                  <a:cs typeface="Times New Roman" pitchFamily="18" charset="0"/>
                </a:rPr>
                <a:t>Parameter refinement</a:t>
              </a:r>
              <a:endParaRPr lang="en-US" sz="1100" kern="0" dirty="0">
                <a:solidFill>
                  <a:sysClr val="windowText" lastClr="000000"/>
                </a:solidFill>
                <a:latin typeface="+mj-lt"/>
                <a:cs typeface="Times New Roman" pitchFamily="18" charset="0"/>
              </a:endParaRPr>
            </a:p>
          </p:txBody>
        </p:sp>
        <p:cxnSp>
          <p:nvCxnSpPr>
            <p:cNvPr id="37" name="Shape 37"/>
            <p:cNvCxnSpPr>
              <a:cxnSpLocks noChangeShapeType="1"/>
            </p:cNvCxnSpPr>
            <p:nvPr/>
          </p:nvCxnSpPr>
          <p:spPr bwMode="auto">
            <a:xfrm rot="5400000" flipH="1">
              <a:off x="3401337" y="-591792"/>
              <a:ext cx="269701" cy="4946318"/>
            </a:xfrm>
            <a:prstGeom prst="bentConnector4">
              <a:avLst>
                <a:gd name="adj1" fmla="val -679333"/>
                <a:gd name="adj2" fmla="val 100097"/>
              </a:avLst>
            </a:prstGeom>
            <a:noFill/>
            <a:ln w="50800" algn="ctr">
              <a:solidFill>
                <a:srgbClr val="17375E"/>
              </a:solidFill>
              <a:round/>
              <a:headEnd/>
              <a:tailEnd type="arrow" w="med" len="sm"/>
            </a:ln>
          </p:spPr>
        </p:cxnSp>
        <p:sp>
          <p:nvSpPr>
            <p:cNvPr id="38" name="TextBox 37"/>
            <p:cNvSpPr txBox="1"/>
            <p:nvPr/>
          </p:nvSpPr>
          <p:spPr>
            <a:xfrm>
              <a:off x="1861474" y="3841884"/>
              <a:ext cx="4265113" cy="456736"/>
            </a:xfrm>
            <a:prstGeom prst="rect">
              <a:avLst/>
            </a:prstGeom>
            <a:noFill/>
          </p:spPr>
          <p:txBody>
            <a:bodyPr>
              <a:spAutoFit/>
            </a:bodyPr>
            <a:lstStyle/>
            <a:p>
              <a:pPr algn="ctr" fontAlgn="auto">
                <a:spcBef>
                  <a:spcPts val="0"/>
                </a:spcBef>
                <a:spcAft>
                  <a:spcPts val="0"/>
                </a:spcAft>
                <a:defRPr/>
              </a:pPr>
              <a:r>
                <a:rPr lang="en-GB" sz="2000" kern="0" dirty="0">
                  <a:solidFill>
                    <a:schemeClr val="tx2">
                      <a:lumMod val="75000"/>
                    </a:schemeClr>
                  </a:solidFill>
                  <a:latin typeface="+mj-lt"/>
                  <a:cs typeface="Times New Roman" pitchFamily="18" charset="0"/>
                </a:rPr>
                <a:t>Feedback loop</a:t>
              </a:r>
              <a:endParaRPr lang="en-US" sz="2000" kern="0" dirty="0">
                <a:solidFill>
                  <a:schemeClr val="tx2">
                    <a:lumMod val="75000"/>
                  </a:schemeClr>
                </a:solidFill>
                <a:latin typeface="+mj-lt"/>
                <a:cs typeface="Times New Roman" pitchFamily="18" charset="0"/>
              </a:endParaRPr>
            </a:p>
          </p:txBody>
        </p:sp>
        <p:sp>
          <p:nvSpPr>
            <p:cNvPr id="39" name="TextBox 38"/>
            <p:cNvSpPr txBox="1"/>
            <p:nvPr/>
          </p:nvSpPr>
          <p:spPr>
            <a:xfrm>
              <a:off x="2217237" y="3418661"/>
              <a:ext cx="3553587" cy="386468"/>
            </a:xfrm>
            <a:prstGeom prst="rect">
              <a:avLst/>
            </a:prstGeom>
            <a:noFill/>
          </p:spPr>
          <p:txBody>
            <a:bodyPr>
              <a:spAutoFit/>
            </a:bodyPr>
            <a:lstStyle/>
            <a:p>
              <a:pPr algn="ctr" fontAlgn="auto">
                <a:spcBef>
                  <a:spcPts val="0"/>
                </a:spcBef>
                <a:spcAft>
                  <a:spcPts val="0"/>
                </a:spcAft>
                <a:defRPr/>
              </a:pPr>
              <a:r>
                <a:rPr lang="en-GB" sz="1600" kern="0" dirty="0">
                  <a:solidFill>
                    <a:sysClr val="windowText" lastClr="000000"/>
                  </a:solidFill>
                  <a:latin typeface="+mj-lt"/>
                  <a:cs typeface="Times New Roman" pitchFamily="18" charset="0"/>
                </a:rPr>
                <a:t>Information mining</a:t>
              </a:r>
              <a:endParaRPr lang="en-US" sz="1600" kern="0" dirty="0">
                <a:solidFill>
                  <a:sysClr val="windowText" lastClr="000000"/>
                </a:solidFill>
                <a:latin typeface="+mj-lt"/>
                <a:cs typeface="Times New Roman" pitchFamily="18" charset="0"/>
              </a:endParaRPr>
            </a:p>
          </p:txBody>
        </p:sp>
        <p:sp>
          <p:nvSpPr>
            <p:cNvPr id="40" name="Rectangle 39"/>
            <p:cNvSpPr/>
            <p:nvPr/>
          </p:nvSpPr>
          <p:spPr>
            <a:xfrm>
              <a:off x="6660232" y="1073462"/>
              <a:ext cx="1008112" cy="948605"/>
            </a:xfrm>
            <a:prstGeom prst="rect">
              <a:avLst/>
            </a:prstGeom>
          </p:spPr>
          <p:txBody>
            <a:bodyPr wrap="square">
              <a:spAutoFit/>
            </a:bodyPr>
            <a:lstStyle/>
            <a:p>
              <a:r>
                <a:rPr lang="en-US" sz="4800" dirty="0" smtClean="0">
                  <a:solidFill>
                    <a:schemeClr val="accent1">
                      <a:lumMod val="75000"/>
                    </a:schemeClr>
                  </a:solidFill>
                  <a:sym typeface="Webdings" panose="05030102010509060703" pitchFamily="18" charset="2"/>
                </a:rPr>
                <a:t></a:t>
              </a:r>
              <a:endParaRPr lang="en-US" sz="4800" dirty="0">
                <a:solidFill>
                  <a:schemeClr val="accent1">
                    <a:lumMod val="75000"/>
                  </a:schemeClr>
                </a:solidFill>
              </a:endParaRPr>
            </a:p>
          </p:txBody>
        </p:sp>
        <p:sp>
          <p:nvSpPr>
            <p:cNvPr id="41" name="Rounded Rectangle 40"/>
            <p:cNvSpPr/>
            <p:nvPr/>
          </p:nvSpPr>
          <p:spPr>
            <a:xfrm>
              <a:off x="3200940" y="280277"/>
              <a:ext cx="1547066" cy="69396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grpSp>
    </p:spTree>
    <p:extLst>
      <p:ext uri="{BB962C8B-B14F-4D97-AF65-F5344CB8AC3E}">
        <p14:creationId xmlns:p14="http://schemas.microsoft.com/office/powerpoint/2010/main" val="3200064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 descr="Figure-1-23"/>
          <p:cNvPicPr>
            <a:picLocks noChangeAspect="1" noChangeArrowheads="1"/>
          </p:cNvPicPr>
          <p:nvPr/>
        </p:nvPicPr>
        <p:blipFill>
          <a:blip r:embed="rId3" cstate="print"/>
          <a:srcRect t="11194" b="23879"/>
          <a:stretch>
            <a:fillRect/>
          </a:stretch>
        </p:blipFill>
        <p:spPr bwMode="auto">
          <a:xfrm>
            <a:off x="4355569" y="4581128"/>
            <a:ext cx="4680927" cy="1263055"/>
          </a:xfrm>
          <a:prstGeom prst="rect">
            <a:avLst/>
          </a:prstGeom>
          <a:noFill/>
          <a:ln w="9525">
            <a:solidFill>
              <a:schemeClr val="tx1"/>
            </a:solidFill>
            <a:miter lim="800000"/>
            <a:headEnd/>
            <a:tailEnd/>
          </a:ln>
        </p:spPr>
      </p:pic>
      <p:sp>
        <p:nvSpPr>
          <p:cNvPr id="2" name="Title 1"/>
          <p:cNvSpPr>
            <a:spLocks noGrp="1"/>
          </p:cNvSpPr>
          <p:nvPr>
            <p:ph type="title"/>
          </p:nvPr>
        </p:nvSpPr>
        <p:spPr>
          <a:xfrm>
            <a:off x="0" y="274637"/>
            <a:ext cx="8964488" cy="1143000"/>
          </a:xfrm>
        </p:spPr>
        <p:txBody>
          <a:bodyPr>
            <a:normAutofit/>
          </a:bodyPr>
          <a:lstStyle/>
          <a:p>
            <a:r>
              <a:rPr lang="en-US" dirty="0" smtClean="0"/>
              <a:t>1. Visualization Systematizations</a:t>
            </a:r>
            <a:endParaRPr lang="de-DE" dirty="0"/>
          </a:p>
        </p:txBody>
      </p:sp>
      <p:sp>
        <p:nvSpPr>
          <p:cNvPr id="4" name="Footer Placeholder 3"/>
          <p:cNvSpPr>
            <a:spLocks noGrp="1"/>
          </p:cNvSpPr>
          <p:nvPr>
            <p:ph type="ftr" sz="quarter" idx="11"/>
          </p:nvPr>
        </p:nvSpPr>
        <p:spPr/>
        <p:txBody>
          <a:bodyPr/>
          <a:lstStyle/>
          <a:p>
            <a:r>
              <a:rPr lang="en-US" dirty="0"/>
              <a:t>Vis Tutorial: Opening the Black Box of Interaction in Visualization – H.-J. Schulz, T. v. </a:t>
            </a:r>
            <a:r>
              <a:rPr lang="en-US" dirty="0" err="1"/>
              <a:t>Landesberger</a:t>
            </a:r>
            <a:r>
              <a:rPr lang="en-US" dirty="0"/>
              <a:t>, D. </a:t>
            </a:r>
            <a:r>
              <a:rPr lang="en-US" dirty="0" err="1"/>
              <a:t>Baur</a:t>
            </a:r>
            <a:endParaRPr lang="en-US" dirty="0"/>
          </a:p>
        </p:txBody>
      </p:sp>
      <p:sp>
        <p:nvSpPr>
          <p:cNvPr id="5" name="Slide Number Placeholder 4"/>
          <p:cNvSpPr>
            <a:spLocks noGrp="1"/>
          </p:cNvSpPr>
          <p:nvPr>
            <p:ph type="sldNum" sz="quarter" idx="12"/>
          </p:nvPr>
        </p:nvSpPr>
        <p:spPr/>
        <p:txBody>
          <a:bodyPr/>
          <a:lstStyle/>
          <a:p>
            <a:fld id="{30742C3F-4840-460C-ADF2-7005A7FA8881}" type="slidenum">
              <a:rPr lang="en-US" smtClean="0"/>
              <a:pPr/>
              <a:t>41</a:t>
            </a:fld>
            <a:endParaRPr lang="en-US" dirty="0"/>
          </a:p>
        </p:txBody>
      </p:sp>
      <p:sp>
        <p:nvSpPr>
          <p:cNvPr id="3" name="Oval 2"/>
          <p:cNvSpPr/>
          <p:nvPr/>
        </p:nvSpPr>
        <p:spPr>
          <a:xfrm>
            <a:off x="427382" y="2189042"/>
            <a:ext cx="4680520" cy="31121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Box 13"/>
          <p:cNvSpPr txBox="1"/>
          <p:nvPr/>
        </p:nvSpPr>
        <p:spPr>
          <a:xfrm>
            <a:off x="899592" y="2679303"/>
            <a:ext cx="3816424" cy="461665"/>
          </a:xfrm>
          <a:prstGeom prst="rect">
            <a:avLst/>
          </a:prstGeom>
          <a:noFill/>
        </p:spPr>
        <p:txBody>
          <a:bodyPr wrap="square" rtlCol="0">
            <a:spAutoFit/>
          </a:bodyPr>
          <a:lstStyle/>
          <a:p>
            <a:pPr algn="ctr"/>
            <a:r>
              <a:rPr lang="en-US" sz="2400" b="1" dirty="0" smtClean="0">
                <a:solidFill>
                  <a:srgbClr val="00A650"/>
                </a:solidFill>
              </a:rPr>
              <a:t>1. Information Visualization</a:t>
            </a:r>
            <a:endParaRPr lang="de-DE" sz="2400" b="1" dirty="0">
              <a:solidFill>
                <a:srgbClr val="00A650"/>
              </a:solidFill>
            </a:endParaRPr>
          </a:p>
        </p:txBody>
      </p:sp>
      <p:sp>
        <p:nvSpPr>
          <p:cNvPr id="19" name="TextBox 18"/>
          <p:cNvSpPr txBox="1"/>
          <p:nvPr/>
        </p:nvSpPr>
        <p:spPr>
          <a:xfrm>
            <a:off x="755576" y="3501008"/>
            <a:ext cx="1656184" cy="369332"/>
          </a:xfrm>
          <a:prstGeom prst="rect">
            <a:avLst/>
          </a:prstGeom>
          <a:noFill/>
        </p:spPr>
        <p:txBody>
          <a:bodyPr wrap="square" rtlCol="0">
            <a:spAutoFit/>
          </a:bodyPr>
          <a:lstStyle/>
          <a:p>
            <a:r>
              <a:rPr lang="en-US" dirty="0" smtClean="0"/>
              <a:t>[Pike et al 09]</a:t>
            </a:r>
            <a:endParaRPr lang="de-DE" dirty="0"/>
          </a:p>
        </p:txBody>
      </p:sp>
      <p:sp>
        <p:nvSpPr>
          <p:cNvPr id="20" name="TextBox 19"/>
          <p:cNvSpPr txBox="1"/>
          <p:nvPr/>
        </p:nvSpPr>
        <p:spPr>
          <a:xfrm>
            <a:off x="1941353" y="4005064"/>
            <a:ext cx="2702655" cy="400110"/>
          </a:xfrm>
          <a:prstGeom prst="rect">
            <a:avLst/>
          </a:prstGeom>
          <a:noFill/>
        </p:spPr>
        <p:txBody>
          <a:bodyPr wrap="square" rtlCol="0">
            <a:spAutoFit/>
          </a:bodyPr>
          <a:lstStyle/>
          <a:p>
            <a:r>
              <a:rPr lang="en-US" sz="2000" b="1" dirty="0" smtClean="0">
                <a:solidFill>
                  <a:srgbClr val="00A650"/>
                </a:solidFill>
              </a:rPr>
              <a:t>[</a:t>
            </a:r>
            <a:r>
              <a:rPr lang="en-US" sz="2000" b="1" dirty="0" err="1" smtClean="0">
                <a:solidFill>
                  <a:srgbClr val="00A650"/>
                </a:solidFill>
              </a:rPr>
              <a:t>Wybrow</a:t>
            </a:r>
            <a:r>
              <a:rPr lang="en-US" sz="2000" b="1" dirty="0" smtClean="0">
                <a:solidFill>
                  <a:srgbClr val="00A650"/>
                </a:solidFill>
              </a:rPr>
              <a:t> et al 14]</a:t>
            </a:r>
            <a:endParaRPr lang="de-DE" sz="2000" b="1" dirty="0">
              <a:solidFill>
                <a:srgbClr val="00A650"/>
              </a:solidFill>
            </a:endParaRPr>
          </a:p>
        </p:txBody>
      </p:sp>
      <p:sp>
        <p:nvSpPr>
          <p:cNvPr id="21" name="TextBox 20"/>
          <p:cNvSpPr txBox="1"/>
          <p:nvPr/>
        </p:nvSpPr>
        <p:spPr>
          <a:xfrm>
            <a:off x="2310664" y="3112711"/>
            <a:ext cx="2452430" cy="369332"/>
          </a:xfrm>
          <a:prstGeom prst="rect">
            <a:avLst/>
          </a:prstGeom>
          <a:noFill/>
        </p:spPr>
        <p:txBody>
          <a:bodyPr wrap="square" rtlCol="0">
            <a:spAutoFit/>
          </a:bodyPr>
          <a:lstStyle/>
          <a:p>
            <a:r>
              <a:rPr lang="en-US" dirty="0" smtClean="0"/>
              <a:t>[Parsons &amp; </a:t>
            </a:r>
            <a:r>
              <a:rPr lang="en-US" dirty="0" err="1" smtClean="0"/>
              <a:t>Sedig</a:t>
            </a:r>
            <a:r>
              <a:rPr lang="en-US" dirty="0" smtClean="0"/>
              <a:t> 14]</a:t>
            </a:r>
            <a:endParaRPr lang="de-DE" dirty="0"/>
          </a:p>
        </p:txBody>
      </p:sp>
      <p:sp>
        <p:nvSpPr>
          <p:cNvPr id="22" name="Rectangle 21"/>
          <p:cNvSpPr/>
          <p:nvPr/>
        </p:nvSpPr>
        <p:spPr>
          <a:xfrm>
            <a:off x="817873" y="4425237"/>
            <a:ext cx="2313967" cy="369332"/>
          </a:xfrm>
          <a:prstGeom prst="rect">
            <a:avLst/>
          </a:prstGeom>
        </p:spPr>
        <p:txBody>
          <a:bodyPr wrap="none">
            <a:spAutoFit/>
          </a:bodyPr>
          <a:lstStyle/>
          <a:p>
            <a:r>
              <a:rPr lang="de-DE" dirty="0" smtClean="0"/>
              <a:t>[Jansen, Dragicevic 13]</a:t>
            </a:r>
            <a:endParaRPr lang="de-DE" dirty="0"/>
          </a:p>
        </p:txBody>
      </p:sp>
      <p:sp>
        <p:nvSpPr>
          <p:cNvPr id="23" name="TextBox 22"/>
          <p:cNvSpPr txBox="1"/>
          <p:nvPr/>
        </p:nvSpPr>
        <p:spPr>
          <a:xfrm>
            <a:off x="720673" y="4055905"/>
            <a:ext cx="1036277" cy="369332"/>
          </a:xfrm>
          <a:prstGeom prst="rect">
            <a:avLst/>
          </a:prstGeom>
          <a:noFill/>
        </p:spPr>
        <p:txBody>
          <a:bodyPr wrap="square" rtlCol="0">
            <a:spAutoFit/>
          </a:bodyPr>
          <a:lstStyle/>
          <a:p>
            <a:r>
              <a:rPr lang="en-US" dirty="0" smtClean="0"/>
              <a:t>[Roth13]</a:t>
            </a:r>
            <a:endParaRPr lang="de-DE" dirty="0"/>
          </a:p>
        </p:txBody>
      </p:sp>
      <p:sp>
        <p:nvSpPr>
          <p:cNvPr id="25" name="TextBox 24"/>
          <p:cNvSpPr txBox="1"/>
          <p:nvPr/>
        </p:nvSpPr>
        <p:spPr>
          <a:xfrm>
            <a:off x="539552" y="2344453"/>
            <a:ext cx="4320480" cy="369332"/>
          </a:xfrm>
          <a:prstGeom prst="rect">
            <a:avLst/>
          </a:prstGeom>
          <a:noFill/>
        </p:spPr>
        <p:txBody>
          <a:bodyPr wrap="square" rtlCol="0">
            <a:spAutoFit/>
          </a:bodyPr>
          <a:lstStyle/>
          <a:p>
            <a:pPr algn="ctr"/>
            <a:r>
              <a:rPr lang="en-US" dirty="0" smtClean="0"/>
              <a:t>[</a:t>
            </a:r>
            <a:r>
              <a:rPr lang="en-US" dirty="0" err="1" smtClean="0"/>
              <a:t>Shneiderman</a:t>
            </a:r>
            <a:r>
              <a:rPr lang="en-US" dirty="0" smtClean="0"/>
              <a:t> 96]</a:t>
            </a:r>
            <a:endParaRPr lang="de-DE" dirty="0"/>
          </a:p>
        </p:txBody>
      </p:sp>
      <p:sp>
        <p:nvSpPr>
          <p:cNvPr id="26" name="TextBox 25"/>
          <p:cNvSpPr txBox="1"/>
          <p:nvPr/>
        </p:nvSpPr>
        <p:spPr>
          <a:xfrm>
            <a:off x="1238812" y="3093441"/>
            <a:ext cx="1296144" cy="369332"/>
          </a:xfrm>
          <a:prstGeom prst="rect">
            <a:avLst/>
          </a:prstGeom>
          <a:noFill/>
        </p:spPr>
        <p:txBody>
          <a:bodyPr wrap="square" rtlCol="0">
            <a:spAutoFit/>
          </a:bodyPr>
          <a:lstStyle/>
          <a:p>
            <a:r>
              <a:rPr lang="en-US" dirty="0" smtClean="0"/>
              <a:t>[Keim02]</a:t>
            </a:r>
            <a:endParaRPr lang="de-DE" dirty="0"/>
          </a:p>
        </p:txBody>
      </p:sp>
      <p:sp>
        <p:nvSpPr>
          <p:cNvPr id="27" name="TextBox 26"/>
          <p:cNvSpPr txBox="1"/>
          <p:nvPr/>
        </p:nvSpPr>
        <p:spPr>
          <a:xfrm>
            <a:off x="2625705" y="3417976"/>
            <a:ext cx="1586255" cy="369332"/>
          </a:xfrm>
          <a:prstGeom prst="rect">
            <a:avLst/>
          </a:prstGeom>
          <a:noFill/>
        </p:spPr>
        <p:txBody>
          <a:bodyPr wrap="square" rtlCol="0">
            <a:spAutoFit/>
          </a:bodyPr>
          <a:lstStyle/>
          <a:p>
            <a:r>
              <a:rPr lang="en-US" dirty="0" smtClean="0"/>
              <a:t>[Dix &amp; Ellis98]</a:t>
            </a:r>
            <a:endParaRPr lang="de-DE" dirty="0"/>
          </a:p>
        </p:txBody>
      </p:sp>
      <p:sp>
        <p:nvSpPr>
          <p:cNvPr id="28" name="TextBox 27"/>
          <p:cNvSpPr txBox="1"/>
          <p:nvPr/>
        </p:nvSpPr>
        <p:spPr>
          <a:xfrm>
            <a:off x="3941467" y="3429000"/>
            <a:ext cx="1296144" cy="369332"/>
          </a:xfrm>
          <a:prstGeom prst="rect">
            <a:avLst/>
          </a:prstGeom>
          <a:noFill/>
        </p:spPr>
        <p:txBody>
          <a:bodyPr wrap="square" rtlCol="0">
            <a:spAutoFit/>
          </a:bodyPr>
          <a:lstStyle/>
          <a:p>
            <a:r>
              <a:rPr lang="en-US" dirty="0" smtClean="0"/>
              <a:t>[Spence07]</a:t>
            </a:r>
            <a:endParaRPr lang="de-DE" dirty="0"/>
          </a:p>
        </p:txBody>
      </p:sp>
      <p:sp>
        <p:nvSpPr>
          <p:cNvPr id="30" name="TextBox 29"/>
          <p:cNvSpPr txBox="1"/>
          <p:nvPr/>
        </p:nvSpPr>
        <p:spPr>
          <a:xfrm>
            <a:off x="2987824" y="4291648"/>
            <a:ext cx="1907286" cy="369332"/>
          </a:xfrm>
          <a:prstGeom prst="rect">
            <a:avLst/>
          </a:prstGeom>
          <a:noFill/>
        </p:spPr>
        <p:txBody>
          <a:bodyPr wrap="square" rtlCol="0">
            <a:spAutoFit/>
          </a:bodyPr>
          <a:lstStyle/>
          <a:p>
            <a:r>
              <a:rPr lang="en-US" dirty="0" smtClean="0"/>
              <a:t>[Zhou &amp; Fesner98]</a:t>
            </a:r>
            <a:endParaRPr lang="de-DE" dirty="0"/>
          </a:p>
        </p:txBody>
      </p:sp>
      <p:sp>
        <p:nvSpPr>
          <p:cNvPr id="31" name="TextBox 30"/>
          <p:cNvSpPr txBox="1"/>
          <p:nvPr/>
        </p:nvSpPr>
        <p:spPr>
          <a:xfrm>
            <a:off x="2051720" y="4713288"/>
            <a:ext cx="1419804" cy="523220"/>
          </a:xfrm>
          <a:prstGeom prst="rect">
            <a:avLst/>
          </a:prstGeom>
          <a:noFill/>
        </p:spPr>
        <p:txBody>
          <a:bodyPr wrap="square" rtlCol="0">
            <a:spAutoFit/>
          </a:bodyPr>
          <a:lstStyle/>
          <a:p>
            <a:pPr algn="ctr"/>
            <a:r>
              <a:rPr lang="en-US" sz="2800" dirty="0" smtClean="0"/>
              <a:t>[…]</a:t>
            </a:r>
            <a:endParaRPr lang="de-DE" sz="2800" dirty="0"/>
          </a:p>
        </p:txBody>
      </p:sp>
      <p:sp>
        <p:nvSpPr>
          <p:cNvPr id="6" name="TextBox 5"/>
          <p:cNvSpPr txBox="1"/>
          <p:nvPr/>
        </p:nvSpPr>
        <p:spPr>
          <a:xfrm>
            <a:off x="2339232" y="3686573"/>
            <a:ext cx="1297184" cy="369332"/>
          </a:xfrm>
          <a:prstGeom prst="rect">
            <a:avLst/>
          </a:prstGeom>
          <a:noFill/>
        </p:spPr>
        <p:txBody>
          <a:bodyPr wrap="square" rtlCol="0">
            <a:spAutoFit/>
          </a:bodyPr>
          <a:lstStyle/>
          <a:p>
            <a:r>
              <a:rPr lang="en-US" dirty="0" smtClean="0"/>
              <a:t>[Yi et al. 07]</a:t>
            </a:r>
            <a:endParaRPr lang="de-DE" dirty="0"/>
          </a:p>
        </p:txBody>
      </p:sp>
      <p:sp>
        <p:nvSpPr>
          <p:cNvPr id="15" name="TextBox 14"/>
          <p:cNvSpPr txBox="1"/>
          <p:nvPr/>
        </p:nvSpPr>
        <p:spPr>
          <a:xfrm>
            <a:off x="5580112" y="3871239"/>
            <a:ext cx="2808312" cy="707886"/>
          </a:xfrm>
          <a:prstGeom prst="rect">
            <a:avLst/>
          </a:prstGeom>
          <a:noFill/>
        </p:spPr>
        <p:txBody>
          <a:bodyPr wrap="square" rtlCol="0">
            <a:spAutoFit/>
          </a:bodyPr>
          <a:lstStyle/>
          <a:p>
            <a:pPr algn="ctr"/>
            <a:r>
              <a:rPr lang="en-US" sz="2000" b="1" dirty="0" err="1" smtClean="0">
                <a:solidFill>
                  <a:srgbClr val="00A650"/>
                </a:solidFill>
              </a:rPr>
              <a:t>Infovis</a:t>
            </a:r>
            <a:r>
              <a:rPr lang="en-US" sz="2000" b="1" dirty="0" smtClean="0">
                <a:solidFill>
                  <a:srgbClr val="00A650"/>
                </a:solidFill>
              </a:rPr>
              <a:t> pipeline based systematization</a:t>
            </a:r>
            <a:endParaRPr lang="de-DE" sz="2000" b="1" dirty="0">
              <a:solidFill>
                <a:srgbClr val="00A650"/>
              </a:solidFill>
            </a:endParaRPr>
          </a:p>
        </p:txBody>
      </p:sp>
      <p:cxnSp>
        <p:nvCxnSpPr>
          <p:cNvPr id="17" name="Straight Arrow Connector 16"/>
          <p:cNvCxnSpPr/>
          <p:nvPr/>
        </p:nvCxnSpPr>
        <p:spPr>
          <a:xfrm>
            <a:off x="4211960" y="4205119"/>
            <a:ext cx="1368152" cy="0"/>
          </a:xfrm>
          <a:prstGeom prst="straightConnector1">
            <a:avLst/>
          </a:prstGeom>
          <a:ln w="28575">
            <a:solidFill>
              <a:srgbClr val="00A6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9945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Visualization </a:t>
            </a:r>
            <a:r>
              <a:rPr lang="en-US" dirty="0" smtClean="0"/>
              <a:t>Systematization</a:t>
            </a:r>
            <a:endParaRPr lang="en-US" dirty="0"/>
          </a:p>
        </p:txBody>
      </p:sp>
      <p:graphicFrame>
        <p:nvGraphicFramePr>
          <p:cNvPr id="11" name="Content Placeholder 10"/>
          <p:cNvGraphicFramePr>
            <a:graphicFrameLocks noGrp="1"/>
          </p:cNvGraphicFramePr>
          <p:nvPr>
            <p:ph idx="1"/>
          </p:nvPr>
        </p:nvGraphicFramePr>
        <p:xfrm>
          <a:off x="1979712" y="4077072"/>
          <a:ext cx="2232248" cy="1483360"/>
        </p:xfrm>
        <a:graphic>
          <a:graphicData uri="http://schemas.openxmlformats.org/drawingml/2006/table">
            <a:tbl>
              <a:tblPr firstRow="1" bandRow="1">
                <a:tableStyleId>{5C22544A-7EE6-4342-B048-85BDC9FD1C3A}</a:tableStyleId>
              </a:tblPr>
              <a:tblGrid>
                <a:gridCol w="1116124"/>
                <a:gridCol w="1116124"/>
              </a:tblGrid>
              <a:tr h="370840">
                <a:tc>
                  <a:txBody>
                    <a:bodyPr/>
                    <a:lstStyle/>
                    <a:p>
                      <a:r>
                        <a:rPr lang="en-US" sz="1600" dirty="0" smtClean="0">
                          <a:solidFill>
                            <a:schemeClr val="tx1"/>
                          </a:solidFill>
                        </a:rPr>
                        <a:t>#Words</a:t>
                      </a:r>
                      <a:endParaRPr lang="en-US" sz="1600" dirty="0">
                        <a:solidFill>
                          <a:schemeClr val="tx1"/>
                        </a:solidFill>
                      </a:endParaRPr>
                    </a:p>
                  </a:txBody>
                  <a:tcPr/>
                </a:tc>
                <a:tc>
                  <a:txBody>
                    <a:bodyPr/>
                    <a:lstStyle/>
                    <a:p>
                      <a:r>
                        <a:rPr lang="en-US" sz="1600" dirty="0" smtClean="0">
                          <a:solidFill>
                            <a:schemeClr val="tx1"/>
                          </a:solidFill>
                        </a:rPr>
                        <a:t>#Sentence</a:t>
                      </a:r>
                      <a:endParaRPr lang="en-US" sz="1600" dirty="0">
                        <a:solidFill>
                          <a:schemeClr val="tx1"/>
                        </a:solidFill>
                      </a:endParaRPr>
                    </a:p>
                  </a:txBody>
                  <a:tcPr/>
                </a:tc>
              </a:tr>
              <a:tr h="370840">
                <a:tc>
                  <a:txBody>
                    <a:bodyPr/>
                    <a:lstStyle/>
                    <a:p>
                      <a:r>
                        <a:rPr lang="en-US" sz="1600" dirty="0" smtClean="0">
                          <a:solidFill>
                            <a:schemeClr val="tx1"/>
                          </a:solidFill>
                        </a:rPr>
                        <a:t>50</a:t>
                      </a:r>
                      <a:endParaRPr lang="en-US" sz="1600" dirty="0">
                        <a:solidFill>
                          <a:schemeClr val="tx1"/>
                        </a:solidFill>
                      </a:endParaRPr>
                    </a:p>
                  </a:txBody>
                  <a:tcPr/>
                </a:tc>
                <a:tc>
                  <a:txBody>
                    <a:bodyPr/>
                    <a:lstStyle/>
                    <a:p>
                      <a:r>
                        <a:rPr lang="en-US" sz="1600" dirty="0" smtClean="0">
                          <a:solidFill>
                            <a:schemeClr val="tx1"/>
                          </a:solidFill>
                        </a:rPr>
                        <a:t>9</a:t>
                      </a:r>
                      <a:endParaRPr lang="en-US" sz="1600" dirty="0">
                        <a:solidFill>
                          <a:schemeClr val="tx1"/>
                        </a:solidFill>
                      </a:endParaRPr>
                    </a:p>
                  </a:txBody>
                  <a:tcPr/>
                </a:tc>
              </a:tr>
              <a:tr h="370840">
                <a:tc>
                  <a:txBody>
                    <a:bodyPr/>
                    <a:lstStyle/>
                    <a:p>
                      <a:r>
                        <a:rPr lang="en-US" sz="1600" dirty="0" smtClean="0">
                          <a:solidFill>
                            <a:schemeClr val="tx1"/>
                          </a:solidFill>
                        </a:rPr>
                        <a:t>100</a:t>
                      </a:r>
                      <a:endParaRPr lang="en-US" sz="1600" dirty="0">
                        <a:solidFill>
                          <a:schemeClr val="tx1"/>
                        </a:solidFill>
                      </a:endParaRPr>
                    </a:p>
                  </a:txBody>
                  <a:tcPr/>
                </a:tc>
                <a:tc>
                  <a:txBody>
                    <a:bodyPr/>
                    <a:lstStyle/>
                    <a:p>
                      <a:r>
                        <a:rPr lang="en-US" sz="1600" dirty="0" smtClean="0">
                          <a:solidFill>
                            <a:schemeClr val="tx1"/>
                          </a:solidFill>
                        </a:rPr>
                        <a:t>20</a:t>
                      </a:r>
                      <a:endParaRPr lang="en-US" sz="1600" dirty="0">
                        <a:solidFill>
                          <a:schemeClr val="tx1"/>
                        </a:solidFill>
                      </a:endParaRPr>
                    </a:p>
                  </a:txBody>
                  <a:tcPr/>
                </a:tc>
              </a:tr>
              <a:tr h="370840">
                <a:tc>
                  <a:txBody>
                    <a:bodyPr/>
                    <a:lstStyle/>
                    <a:p>
                      <a:r>
                        <a:rPr lang="en-US" sz="1600" dirty="0" smtClean="0">
                          <a:solidFill>
                            <a:schemeClr val="tx1"/>
                          </a:solidFill>
                        </a:rPr>
                        <a:t>80</a:t>
                      </a:r>
                      <a:endParaRPr lang="en-US" sz="1600" dirty="0">
                        <a:solidFill>
                          <a:schemeClr val="tx1"/>
                        </a:solidFill>
                      </a:endParaRPr>
                    </a:p>
                  </a:txBody>
                  <a:tcPr/>
                </a:tc>
                <a:tc>
                  <a:txBody>
                    <a:bodyPr/>
                    <a:lstStyle/>
                    <a:p>
                      <a:r>
                        <a:rPr lang="en-US" sz="1600" dirty="0" smtClean="0">
                          <a:solidFill>
                            <a:schemeClr val="tx1"/>
                          </a:solidFill>
                        </a:rPr>
                        <a:t>7</a:t>
                      </a:r>
                      <a:endParaRPr lang="en-US" sz="1600" dirty="0">
                        <a:solidFill>
                          <a:schemeClr val="tx1"/>
                        </a:solidFill>
                      </a:endParaRPr>
                    </a:p>
                  </a:txBody>
                  <a:tcPr/>
                </a:tc>
              </a:tr>
            </a:tbl>
          </a:graphicData>
        </a:graphic>
      </p:graphicFrame>
      <p:pic>
        <p:nvPicPr>
          <p:cNvPr id="5" name="Picture 3" descr="Figure-1-23"/>
          <p:cNvPicPr>
            <a:picLocks noChangeAspect="1" noChangeArrowheads="1"/>
          </p:cNvPicPr>
          <p:nvPr/>
        </p:nvPicPr>
        <p:blipFill>
          <a:blip r:embed="rId2" cstate="print"/>
          <a:srcRect t="11194" b="23879"/>
          <a:stretch>
            <a:fillRect/>
          </a:stretch>
        </p:blipFill>
        <p:spPr bwMode="auto">
          <a:xfrm>
            <a:off x="358775" y="1592263"/>
            <a:ext cx="7739063" cy="2088232"/>
          </a:xfrm>
          <a:prstGeom prst="rect">
            <a:avLst/>
          </a:prstGeom>
          <a:noFill/>
          <a:ln w="9525">
            <a:solidFill>
              <a:schemeClr val="tx1"/>
            </a:solidFill>
            <a:miter lim="800000"/>
            <a:headEnd/>
            <a:tailEnd/>
          </a:ln>
        </p:spPr>
      </p:pic>
      <p:sp>
        <p:nvSpPr>
          <p:cNvPr id="358402" name="Documents"/>
          <p:cNvSpPr>
            <a:spLocks noEditPoints="1" noChangeArrowheads="1"/>
          </p:cNvSpPr>
          <p:nvPr/>
        </p:nvSpPr>
        <p:spPr bwMode="auto">
          <a:xfrm>
            <a:off x="409575" y="4077072"/>
            <a:ext cx="1066081" cy="159372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2">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de-DE" dirty="0" smtClean="0"/>
              <a:t>Text</a:t>
            </a:r>
          </a:p>
          <a:p>
            <a:r>
              <a:rPr lang="de-DE" dirty="0" smtClean="0"/>
              <a:t>Text</a:t>
            </a:r>
          </a:p>
          <a:p>
            <a:r>
              <a:rPr lang="de-DE" dirty="0" smtClean="0"/>
              <a:t>Text</a:t>
            </a:r>
            <a:endParaRPr lang="en-US" dirty="0"/>
          </a:p>
        </p:txBody>
      </p:sp>
      <p:graphicFrame>
        <p:nvGraphicFramePr>
          <p:cNvPr id="13" name="Table 12"/>
          <p:cNvGraphicFramePr>
            <a:graphicFrameLocks noGrp="1"/>
          </p:cNvGraphicFramePr>
          <p:nvPr/>
        </p:nvGraphicFramePr>
        <p:xfrm>
          <a:off x="4355976" y="4293096"/>
          <a:ext cx="1944216" cy="949960"/>
        </p:xfrm>
        <a:graphic>
          <a:graphicData uri="http://schemas.openxmlformats.org/drawingml/2006/table">
            <a:tbl>
              <a:tblPr firstRow="1" bandRow="1">
                <a:tableStyleId>{2D5ABB26-0587-4C30-8999-92F81FD0307C}</a:tableStyleId>
              </a:tblPr>
              <a:tblGrid>
                <a:gridCol w="936104"/>
                <a:gridCol w="100811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#Words</a:t>
                      </a:r>
                      <a:endParaRPr lang="en-US" sz="1600" b="0" dirty="0" smtClean="0">
                        <a:solidFill>
                          <a:schemeClr val="tx1"/>
                        </a:solidFill>
                      </a:endParaRPr>
                    </a:p>
                  </a:txBody>
                  <a:tcPr/>
                </a:tc>
                <a:tc>
                  <a:txBody>
                    <a:bodyPr/>
                    <a:lstStyle/>
                    <a:p>
                      <a:r>
                        <a:rPr lang="en-US" dirty="0" smtClean="0"/>
                        <a:t>Size</a:t>
                      </a:r>
                      <a:endParaRPr lang="en-US" b="0" dirty="0">
                        <a:solidFill>
                          <a:schemeClr val="tx1"/>
                        </a:solidFill>
                      </a:endParaRPr>
                    </a:p>
                  </a:txBody>
                  <a:tcPr/>
                </a:tc>
              </a:tr>
              <a:tr h="370840">
                <a:tc>
                  <a:txBody>
                    <a:bodyPr/>
                    <a:lstStyle/>
                    <a:p>
                      <a:r>
                        <a:rPr lang="en-US" sz="1600" dirty="0" smtClean="0"/>
                        <a:t>#Sentences</a:t>
                      </a:r>
                      <a:endParaRPr lang="en-US" sz="1600" dirty="0">
                        <a:solidFill>
                          <a:schemeClr val="tx1"/>
                        </a:solidFill>
                      </a:endParaRPr>
                    </a:p>
                  </a:txBody>
                  <a:tcPr/>
                </a:tc>
                <a:tc>
                  <a:txBody>
                    <a:bodyPr/>
                    <a:lstStyle/>
                    <a:p>
                      <a:r>
                        <a:rPr lang="en-US" sz="1600" dirty="0" smtClean="0"/>
                        <a:t> Color</a:t>
                      </a:r>
                      <a:endParaRPr lang="en-US" sz="1600" dirty="0">
                        <a:solidFill>
                          <a:schemeClr val="tx1"/>
                        </a:solidFill>
                      </a:endParaRPr>
                    </a:p>
                  </a:txBody>
                  <a:tcPr/>
                </a:tc>
              </a:tr>
            </a:tbl>
          </a:graphicData>
        </a:graphic>
      </p:graphicFrame>
      <p:sp>
        <p:nvSpPr>
          <p:cNvPr id="14" name="Right Arrow 13"/>
          <p:cNvSpPr/>
          <p:nvPr/>
        </p:nvSpPr>
        <p:spPr>
          <a:xfrm>
            <a:off x="5148064" y="4365104"/>
            <a:ext cx="216024" cy="23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148064" y="4725144"/>
            <a:ext cx="216024" cy="23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03" name="Document"/>
          <p:cNvSpPr>
            <a:spLocks noEditPoints="1" noChangeArrowheads="1"/>
          </p:cNvSpPr>
          <p:nvPr/>
        </p:nvSpPr>
        <p:spPr bwMode="auto">
          <a:xfrm>
            <a:off x="6657578" y="4643654"/>
            <a:ext cx="648122" cy="6576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7" name="Document"/>
          <p:cNvSpPr>
            <a:spLocks noEditPoints="1" noChangeArrowheads="1"/>
          </p:cNvSpPr>
          <p:nvPr/>
        </p:nvSpPr>
        <p:spPr bwMode="auto">
          <a:xfrm>
            <a:off x="7449716" y="3983464"/>
            <a:ext cx="648122" cy="132037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1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Document"/>
          <p:cNvSpPr>
            <a:spLocks noEditPoints="1" noChangeArrowheads="1"/>
          </p:cNvSpPr>
          <p:nvPr/>
        </p:nvSpPr>
        <p:spPr bwMode="auto">
          <a:xfrm>
            <a:off x="8277250" y="4131214"/>
            <a:ext cx="648122" cy="117262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Oval 15"/>
          <p:cNvSpPr/>
          <p:nvPr/>
        </p:nvSpPr>
        <p:spPr>
          <a:xfrm>
            <a:off x="1186458" y="3119368"/>
            <a:ext cx="6049367"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26917" y="5723964"/>
            <a:ext cx="1505990" cy="369332"/>
          </a:xfrm>
          <a:prstGeom prst="rect">
            <a:avLst/>
          </a:prstGeom>
          <a:noFill/>
        </p:spPr>
        <p:txBody>
          <a:bodyPr wrap="none" rtlCol="0">
            <a:spAutoFit/>
          </a:bodyPr>
          <a:lstStyle/>
          <a:p>
            <a:r>
              <a:rPr lang="en-US" dirty="0" smtClean="0"/>
              <a:t>[Card et al 99]</a:t>
            </a:r>
            <a:endParaRPr lang="de-DE" dirty="0"/>
          </a:p>
        </p:txBody>
      </p:sp>
      <p:sp>
        <p:nvSpPr>
          <p:cNvPr id="19" name="Footer Placeholder 3"/>
          <p:cNvSpPr>
            <a:spLocks noGrp="1"/>
          </p:cNvSpPr>
          <p:nvPr>
            <p:ph type="ftr" sz="quarter" idx="11"/>
          </p:nvPr>
        </p:nvSpPr>
        <p:spPr>
          <a:xfrm>
            <a:off x="467544" y="6381328"/>
            <a:ext cx="6984776" cy="340149"/>
          </a:xfrm>
        </p:spPr>
        <p:txBody>
          <a:bodyPr/>
          <a:lstStyle/>
          <a:p>
            <a:r>
              <a:rPr lang="en-US" dirty="0"/>
              <a:t>Vis Tutorial: Opening the Black Box of Interaction in Visualization – H.-J. Schulz, T. v. </a:t>
            </a:r>
            <a:r>
              <a:rPr lang="en-US" dirty="0" err="1"/>
              <a:t>Landesberger</a:t>
            </a:r>
            <a:r>
              <a:rPr lang="en-US" dirty="0"/>
              <a:t>, D. </a:t>
            </a:r>
            <a:r>
              <a:rPr lang="en-US" dirty="0" err="1"/>
              <a:t>Baur</a:t>
            </a:r>
            <a:endParaRPr lang="en-US" dirty="0"/>
          </a:p>
        </p:txBody>
      </p:sp>
    </p:spTree>
    <p:extLst>
      <p:ext uri="{BB962C8B-B14F-4D97-AF65-F5344CB8AC3E}">
        <p14:creationId xmlns:p14="http://schemas.microsoft.com/office/powerpoint/2010/main" val="1165992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1979712" y="4077072"/>
          <a:ext cx="2232248" cy="1483360"/>
        </p:xfrm>
        <a:graphic>
          <a:graphicData uri="http://schemas.openxmlformats.org/drawingml/2006/table">
            <a:tbl>
              <a:tblPr firstRow="1" bandRow="1">
                <a:tableStyleId>{5C22544A-7EE6-4342-B048-85BDC9FD1C3A}</a:tableStyleId>
              </a:tblPr>
              <a:tblGrid>
                <a:gridCol w="1116124"/>
                <a:gridCol w="1116124"/>
              </a:tblGrid>
              <a:tr h="370840">
                <a:tc>
                  <a:txBody>
                    <a:bodyPr/>
                    <a:lstStyle/>
                    <a:p>
                      <a:r>
                        <a:rPr lang="en-US" sz="1600" dirty="0" smtClean="0">
                          <a:solidFill>
                            <a:schemeClr val="tx1"/>
                          </a:solidFill>
                        </a:rPr>
                        <a:t>#Words</a:t>
                      </a:r>
                      <a:endParaRPr lang="en-US" sz="1600" dirty="0">
                        <a:solidFill>
                          <a:schemeClr val="tx1"/>
                        </a:solidFill>
                      </a:endParaRPr>
                    </a:p>
                  </a:txBody>
                  <a:tcPr/>
                </a:tc>
                <a:tc>
                  <a:txBody>
                    <a:bodyPr/>
                    <a:lstStyle/>
                    <a:p>
                      <a:r>
                        <a:rPr lang="en-US" sz="1600" dirty="0" smtClean="0">
                          <a:solidFill>
                            <a:schemeClr val="tx1"/>
                          </a:solidFill>
                        </a:rPr>
                        <a:t>#Sentence</a:t>
                      </a:r>
                      <a:endParaRPr lang="en-US" sz="1600" dirty="0">
                        <a:solidFill>
                          <a:schemeClr val="tx1"/>
                        </a:solidFill>
                      </a:endParaRPr>
                    </a:p>
                  </a:txBody>
                  <a:tcPr/>
                </a:tc>
              </a:tr>
              <a:tr h="370840">
                <a:tc>
                  <a:txBody>
                    <a:bodyPr/>
                    <a:lstStyle/>
                    <a:p>
                      <a:r>
                        <a:rPr lang="en-US" sz="1600" dirty="0" smtClean="0">
                          <a:solidFill>
                            <a:schemeClr val="tx1"/>
                          </a:solidFill>
                        </a:rPr>
                        <a:t>50</a:t>
                      </a:r>
                      <a:endParaRPr lang="en-US" sz="1600" dirty="0">
                        <a:solidFill>
                          <a:schemeClr val="tx1"/>
                        </a:solidFill>
                      </a:endParaRPr>
                    </a:p>
                  </a:txBody>
                  <a:tcPr/>
                </a:tc>
                <a:tc>
                  <a:txBody>
                    <a:bodyPr/>
                    <a:lstStyle/>
                    <a:p>
                      <a:r>
                        <a:rPr lang="en-US" sz="1600" dirty="0" smtClean="0">
                          <a:solidFill>
                            <a:schemeClr val="tx1"/>
                          </a:solidFill>
                        </a:rPr>
                        <a:t>9</a:t>
                      </a:r>
                      <a:endParaRPr lang="en-US" sz="1600" dirty="0">
                        <a:solidFill>
                          <a:schemeClr val="tx1"/>
                        </a:solidFill>
                      </a:endParaRPr>
                    </a:p>
                  </a:txBody>
                  <a:tcPr/>
                </a:tc>
              </a:tr>
              <a:tr h="370840">
                <a:tc>
                  <a:txBody>
                    <a:bodyPr/>
                    <a:lstStyle/>
                    <a:p>
                      <a:r>
                        <a:rPr lang="en-US" sz="1600" dirty="0" smtClean="0">
                          <a:solidFill>
                            <a:schemeClr val="tx1"/>
                          </a:solidFill>
                        </a:rPr>
                        <a:t>100</a:t>
                      </a:r>
                      <a:endParaRPr lang="en-US" sz="1600" dirty="0">
                        <a:solidFill>
                          <a:schemeClr val="tx1"/>
                        </a:solidFill>
                      </a:endParaRPr>
                    </a:p>
                  </a:txBody>
                  <a:tcPr/>
                </a:tc>
                <a:tc>
                  <a:txBody>
                    <a:bodyPr/>
                    <a:lstStyle/>
                    <a:p>
                      <a:r>
                        <a:rPr lang="en-US" sz="1600" dirty="0" smtClean="0">
                          <a:solidFill>
                            <a:schemeClr val="tx1"/>
                          </a:solidFill>
                        </a:rPr>
                        <a:t>20</a:t>
                      </a:r>
                      <a:endParaRPr lang="en-US" sz="1600" dirty="0">
                        <a:solidFill>
                          <a:schemeClr val="tx1"/>
                        </a:solidFill>
                      </a:endParaRPr>
                    </a:p>
                  </a:txBody>
                  <a:tcPr/>
                </a:tc>
              </a:tr>
              <a:tr h="370840">
                <a:tc>
                  <a:txBody>
                    <a:bodyPr/>
                    <a:lstStyle/>
                    <a:p>
                      <a:r>
                        <a:rPr lang="en-US" sz="1600" dirty="0" smtClean="0">
                          <a:solidFill>
                            <a:schemeClr val="tx1"/>
                          </a:solidFill>
                        </a:rPr>
                        <a:t>80</a:t>
                      </a:r>
                      <a:endParaRPr lang="en-US" sz="1600" dirty="0">
                        <a:solidFill>
                          <a:schemeClr val="tx1"/>
                        </a:solidFill>
                      </a:endParaRPr>
                    </a:p>
                  </a:txBody>
                  <a:tcPr/>
                </a:tc>
                <a:tc>
                  <a:txBody>
                    <a:bodyPr/>
                    <a:lstStyle/>
                    <a:p>
                      <a:r>
                        <a:rPr lang="en-US" sz="1600" dirty="0" smtClean="0">
                          <a:solidFill>
                            <a:schemeClr val="tx1"/>
                          </a:solidFill>
                        </a:rPr>
                        <a:t>7</a:t>
                      </a:r>
                      <a:endParaRPr lang="en-US" sz="1600" dirty="0">
                        <a:solidFill>
                          <a:schemeClr val="tx1"/>
                        </a:solidFill>
                      </a:endParaRPr>
                    </a:p>
                  </a:txBody>
                  <a:tcPr/>
                </a:tc>
              </a:tr>
            </a:tbl>
          </a:graphicData>
        </a:graphic>
      </p:graphicFrame>
      <p:pic>
        <p:nvPicPr>
          <p:cNvPr id="5" name="Picture 3" descr="Figure-1-23"/>
          <p:cNvPicPr>
            <a:picLocks noChangeAspect="1" noChangeArrowheads="1"/>
          </p:cNvPicPr>
          <p:nvPr/>
        </p:nvPicPr>
        <p:blipFill>
          <a:blip r:embed="rId2" cstate="print"/>
          <a:srcRect t="11194" b="23879"/>
          <a:stretch>
            <a:fillRect/>
          </a:stretch>
        </p:blipFill>
        <p:spPr bwMode="auto">
          <a:xfrm>
            <a:off x="358775" y="1592263"/>
            <a:ext cx="7739063" cy="2088232"/>
          </a:xfrm>
          <a:prstGeom prst="rect">
            <a:avLst/>
          </a:prstGeom>
          <a:noFill/>
          <a:ln w="9525">
            <a:solidFill>
              <a:schemeClr val="tx1"/>
            </a:solidFill>
            <a:miter lim="800000"/>
            <a:headEnd/>
            <a:tailEnd/>
          </a:ln>
        </p:spPr>
      </p:pic>
      <p:sp>
        <p:nvSpPr>
          <p:cNvPr id="358402" name="Documents"/>
          <p:cNvSpPr>
            <a:spLocks noEditPoints="1" noChangeArrowheads="1"/>
          </p:cNvSpPr>
          <p:nvPr/>
        </p:nvSpPr>
        <p:spPr bwMode="auto">
          <a:xfrm>
            <a:off x="409575" y="4077072"/>
            <a:ext cx="1066081" cy="159372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2">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de-DE" dirty="0" smtClean="0"/>
              <a:t>Text</a:t>
            </a:r>
          </a:p>
          <a:p>
            <a:r>
              <a:rPr lang="de-DE" dirty="0" smtClean="0"/>
              <a:t>Text</a:t>
            </a:r>
          </a:p>
          <a:p>
            <a:r>
              <a:rPr lang="de-DE" dirty="0" smtClean="0"/>
              <a:t>Text</a:t>
            </a:r>
            <a:endParaRPr lang="en-US" dirty="0"/>
          </a:p>
        </p:txBody>
      </p:sp>
      <p:graphicFrame>
        <p:nvGraphicFramePr>
          <p:cNvPr id="13" name="Table 12"/>
          <p:cNvGraphicFramePr>
            <a:graphicFrameLocks noGrp="1"/>
          </p:cNvGraphicFramePr>
          <p:nvPr/>
        </p:nvGraphicFramePr>
        <p:xfrm>
          <a:off x="4355976" y="4293096"/>
          <a:ext cx="1944216" cy="949960"/>
        </p:xfrm>
        <a:graphic>
          <a:graphicData uri="http://schemas.openxmlformats.org/drawingml/2006/table">
            <a:tbl>
              <a:tblPr firstRow="1" bandRow="1">
                <a:tableStyleId>{2D5ABB26-0587-4C30-8999-92F81FD0307C}</a:tableStyleId>
              </a:tblPr>
              <a:tblGrid>
                <a:gridCol w="936104"/>
                <a:gridCol w="100811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#Words</a:t>
                      </a:r>
                      <a:endParaRPr lang="en-US" sz="1600" b="0" dirty="0" smtClean="0">
                        <a:solidFill>
                          <a:schemeClr val="tx1"/>
                        </a:solidFill>
                      </a:endParaRPr>
                    </a:p>
                  </a:txBody>
                  <a:tcPr/>
                </a:tc>
                <a:tc>
                  <a:txBody>
                    <a:bodyPr/>
                    <a:lstStyle/>
                    <a:p>
                      <a:r>
                        <a:rPr lang="en-US" dirty="0" smtClean="0"/>
                        <a:t>Size</a:t>
                      </a:r>
                      <a:endParaRPr lang="en-US" b="0" dirty="0">
                        <a:solidFill>
                          <a:schemeClr val="tx1"/>
                        </a:solidFill>
                      </a:endParaRPr>
                    </a:p>
                  </a:txBody>
                  <a:tcPr/>
                </a:tc>
              </a:tr>
              <a:tr h="370840">
                <a:tc>
                  <a:txBody>
                    <a:bodyPr/>
                    <a:lstStyle/>
                    <a:p>
                      <a:r>
                        <a:rPr lang="en-US" sz="1600" dirty="0" smtClean="0"/>
                        <a:t>#Sentences</a:t>
                      </a:r>
                      <a:endParaRPr lang="en-US" sz="1600" dirty="0">
                        <a:solidFill>
                          <a:schemeClr val="tx1"/>
                        </a:solidFill>
                      </a:endParaRPr>
                    </a:p>
                  </a:txBody>
                  <a:tcPr/>
                </a:tc>
                <a:tc>
                  <a:txBody>
                    <a:bodyPr/>
                    <a:lstStyle/>
                    <a:p>
                      <a:r>
                        <a:rPr lang="en-US" sz="1600" dirty="0" smtClean="0"/>
                        <a:t> Color</a:t>
                      </a:r>
                      <a:endParaRPr lang="en-US" sz="1600" dirty="0">
                        <a:solidFill>
                          <a:schemeClr val="tx1"/>
                        </a:solidFill>
                      </a:endParaRPr>
                    </a:p>
                  </a:txBody>
                  <a:tcPr/>
                </a:tc>
              </a:tr>
            </a:tbl>
          </a:graphicData>
        </a:graphic>
      </p:graphicFrame>
      <p:sp>
        <p:nvSpPr>
          <p:cNvPr id="14" name="Right Arrow 13"/>
          <p:cNvSpPr/>
          <p:nvPr/>
        </p:nvSpPr>
        <p:spPr>
          <a:xfrm>
            <a:off x="5148064" y="4365104"/>
            <a:ext cx="216024" cy="23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148064" y="4725144"/>
            <a:ext cx="216024" cy="23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03" name="Document"/>
          <p:cNvSpPr>
            <a:spLocks noEditPoints="1" noChangeArrowheads="1"/>
          </p:cNvSpPr>
          <p:nvPr/>
        </p:nvSpPr>
        <p:spPr bwMode="auto">
          <a:xfrm>
            <a:off x="6657578" y="4643654"/>
            <a:ext cx="648122" cy="6576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7" name="Document"/>
          <p:cNvSpPr>
            <a:spLocks noEditPoints="1" noChangeArrowheads="1"/>
          </p:cNvSpPr>
          <p:nvPr/>
        </p:nvSpPr>
        <p:spPr bwMode="auto">
          <a:xfrm>
            <a:off x="7449716" y="3983464"/>
            <a:ext cx="648122" cy="132037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1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Document"/>
          <p:cNvSpPr>
            <a:spLocks noEditPoints="1" noChangeArrowheads="1"/>
          </p:cNvSpPr>
          <p:nvPr/>
        </p:nvSpPr>
        <p:spPr bwMode="auto">
          <a:xfrm>
            <a:off x="8277250" y="4131214"/>
            <a:ext cx="648122" cy="117262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Oval 15"/>
          <p:cNvSpPr/>
          <p:nvPr/>
        </p:nvSpPr>
        <p:spPr>
          <a:xfrm>
            <a:off x="4644243" y="2352928"/>
            <a:ext cx="1223665"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56176" y="3573016"/>
            <a:ext cx="3240360" cy="23042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endParaRPr lang="de-DE"/>
          </a:p>
        </p:txBody>
      </p:sp>
      <p:sp>
        <p:nvSpPr>
          <p:cNvPr id="20" name="Title 1"/>
          <p:cNvSpPr txBox="1">
            <a:spLocks/>
          </p:cNvSpPr>
          <p:nvPr/>
        </p:nvSpPr>
        <p:spPr>
          <a:xfrm>
            <a:off x="251520" y="274637"/>
            <a:ext cx="8424936"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tx1"/>
                </a:solidFill>
                <a:latin typeface="Maiandra GD" pitchFamily="34" charset="0"/>
                <a:ea typeface="+mj-ea"/>
                <a:cs typeface="Narkisim" pitchFamily="34" charset="-79"/>
              </a:defRPr>
            </a:lvl1pPr>
          </a:lstStyle>
          <a:p>
            <a:r>
              <a:rPr lang="en-US" sz="3600" dirty="0" err="1" smtClean="0"/>
              <a:t>InfoVis</a:t>
            </a:r>
            <a:r>
              <a:rPr lang="en-US" sz="3600" dirty="0" smtClean="0"/>
              <a:t> Interaction: View Transformation</a:t>
            </a:r>
          </a:p>
        </p:txBody>
      </p:sp>
      <p:sp>
        <p:nvSpPr>
          <p:cNvPr id="21" name="TextBox 20"/>
          <p:cNvSpPr txBox="1"/>
          <p:nvPr/>
        </p:nvSpPr>
        <p:spPr>
          <a:xfrm>
            <a:off x="6726917" y="5908630"/>
            <a:ext cx="1505990" cy="369332"/>
          </a:xfrm>
          <a:prstGeom prst="rect">
            <a:avLst/>
          </a:prstGeom>
          <a:noFill/>
        </p:spPr>
        <p:txBody>
          <a:bodyPr wrap="none" rtlCol="0">
            <a:spAutoFit/>
          </a:bodyPr>
          <a:lstStyle/>
          <a:p>
            <a:r>
              <a:rPr lang="en-US" dirty="0" smtClean="0"/>
              <a:t>[Card et al 99]</a:t>
            </a:r>
            <a:endParaRPr lang="de-DE" dirty="0"/>
          </a:p>
        </p:txBody>
      </p:sp>
      <p:sp>
        <p:nvSpPr>
          <p:cNvPr id="22" name="Footer Placeholder 3"/>
          <p:cNvSpPr>
            <a:spLocks noGrp="1"/>
          </p:cNvSpPr>
          <p:nvPr>
            <p:ph type="ftr" sz="quarter" idx="11"/>
          </p:nvPr>
        </p:nvSpPr>
        <p:spPr>
          <a:xfrm>
            <a:off x="467544" y="6381328"/>
            <a:ext cx="6984776" cy="340149"/>
          </a:xfrm>
        </p:spPr>
        <p:txBody>
          <a:bodyPr/>
          <a:lstStyle/>
          <a:p>
            <a:r>
              <a:rPr lang="en-US" dirty="0"/>
              <a:t>Vis Tutorial: Opening the Black Box of Interaction in Visualization – H.-J. Schulz, T. v. </a:t>
            </a:r>
            <a:r>
              <a:rPr lang="en-US" dirty="0" err="1"/>
              <a:t>Landesberger</a:t>
            </a:r>
            <a:r>
              <a:rPr lang="en-US" dirty="0"/>
              <a:t>, D. </a:t>
            </a:r>
            <a:r>
              <a:rPr lang="en-US" dirty="0" err="1"/>
              <a:t>Baur</a:t>
            </a:r>
            <a:endParaRPr lang="en-US" dirty="0"/>
          </a:p>
        </p:txBody>
      </p:sp>
    </p:spTree>
    <p:extLst>
      <p:ext uri="{BB962C8B-B14F-4D97-AF65-F5344CB8AC3E}">
        <p14:creationId xmlns:p14="http://schemas.microsoft.com/office/powerpoint/2010/main" val="3950995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2"/>
          </a:xfrm>
        </p:spPr>
        <p:txBody>
          <a:bodyPr>
            <a:normAutofit fontScale="85000" lnSpcReduction="20000"/>
          </a:bodyPr>
          <a:lstStyle/>
          <a:p>
            <a:pPr marL="457200" indent="-457200">
              <a:buFont typeface="Arial" panose="020B0604020202020204" pitchFamily="34" charset="0"/>
              <a:buChar char="•"/>
            </a:pPr>
            <a:r>
              <a:rPr lang="de-DE" dirty="0" smtClean="0"/>
              <a:t>Navigation</a:t>
            </a:r>
          </a:p>
          <a:p>
            <a:pPr marL="639763" lvl="1" indent="-457200">
              <a:buFont typeface="Arial" panose="020B0604020202020204" pitchFamily="34" charset="0"/>
              <a:buChar char="•"/>
            </a:pPr>
            <a:r>
              <a:rPr lang="de-DE" dirty="0" smtClean="0"/>
              <a:t>Pan, zoom, scroll,...</a:t>
            </a:r>
          </a:p>
          <a:p>
            <a:pPr marL="457200" indent="-457200">
              <a:buClr>
                <a:schemeClr val="bg1"/>
              </a:buClr>
              <a:buFont typeface="Arial" panose="020B0604020202020204" pitchFamily="34" charset="0"/>
              <a:buChar char="•"/>
            </a:pPr>
            <a:r>
              <a:rPr lang="de-DE" dirty="0" smtClean="0">
                <a:solidFill>
                  <a:schemeClr val="bg1"/>
                </a:solidFill>
              </a:rPr>
              <a:t>Highlighting</a:t>
            </a:r>
          </a:p>
          <a:p>
            <a:pPr lvl="2"/>
            <a:r>
              <a:rPr lang="en-US" dirty="0" smtClean="0">
                <a:solidFill>
                  <a:schemeClr val="bg1"/>
                </a:solidFill>
              </a:rPr>
              <a:t>Hover</a:t>
            </a:r>
            <a:endParaRPr lang="de-DE" dirty="0" smtClean="0">
              <a:solidFill>
                <a:schemeClr val="bg1"/>
              </a:solidFill>
            </a:endParaRPr>
          </a:p>
          <a:p>
            <a:pPr lvl="2"/>
            <a:r>
              <a:rPr lang="de-DE" dirty="0" smtClean="0">
                <a:solidFill>
                  <a:schemeClr val="bg1"/>
                </a:solidFill>
              </a:rPr>
              <a:t>Select+highlight</a:t>
            </a:r>
          </a:p>
          <a:p>
            <a:pPr lvl="2"/>
            <a:r>
              <a:rPr lang="de-DE" dirty="0" smtClean="0">
                <a:solidFill>
                  <a:schemeClr val="bg1"/>
                </a:solidFill>
              </a:rPr>
              <a:t>Brushing and linking</a:t>
            </a:r>
          </a:p>
          <a:p>
            <a:pPr lvl="2"/>
            <a:r>
              <a:rPr lang="de-DE" dirty="0" smtClean="0">
                <a:solidFill>
                  <a:schemeClr val="bg1"/>
                </a:solidFill>
              </a:rPr>
              <a:t>Magic lenses</a:t>
            </a:r>
          </a:p>
          <a:p>
            <a:pPr marL="0" lvl="1" defTabSz="914400"/>
            <a:r>
              <a:rPr lang="en-US" sz="3200" dirty="0" smtClean="0">
                <a:solidFill>
                  <a:schemeClr val="bg1"/>
                </a:solidFill>
              </a:rPr>
              <a:t>View </a:t>
            </a:r>
            <a:r>
              <a:rPr lang="en-US" sz="3200" dirty="0">
                <a:solidFill>
                  <a:schemeClr val="bg1"/>
                </a:solidFill>
              </a:rPr>
              <a:t>reconfiguration</a:t>
            </a:r>
          </a:p>
          <a:p>
            <a:pPr lvl="2"/>
            <a:r>
              <a:rPr lang="en-US" dirty="0">
                <a:solidFill>
                  <a:schemeClr val="bg1"/>
                </a:solidFill>
              </a:rPr>
              <a:t>(Re-)arrange multiple views on the screen</a:t>
            </a:r>
          </a:p>
          <a:p>
            <a:pPr lvl="2"/>
            <a:r>
              <a:rPr lang="en-US" dirty="0">
                <a:solidFill>
                  <a:schemeClr val="bg1"/>
                </a:solidFill>
              </a:rPr>
              <a:t>Open/close new views</a:t>
            </a:r>
            <a:endParaRPr lang="de-DE" dirty="0">
              <a:solidFill>
                <a:schemeClr val="bg1"/>
              </a:solidFill>
            </a:endParaRPr>
          </a:p>
          <a:p>
            <a:pPr marL="639763" lvl="1" indent="-457200">
              <a:buFont typeface="Arial" panose="020B0604020202020204" pitchFamily="34" charset="0"/>
              <a:buChar char="•"/>
            </a:pPr>
            <a:endParaRPr lang="de-DE" dirty="0" smtClean="0"/>
          </a:p>
          <a:p>
            <a:pPr marL="639763" lvl="1" indent="-457200">
              <a:buFont typeface="Arial" panose="020B0604020202020204" pitchFamily="34" charset="0"/>
              <a:buChar char="•"/>
            </a:pP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44</a:t>
            </a:fld>
            <a:endParaRPr lang="en-US" dirty="0"/>
          </a:p>
        </p:txBody>
      </p:sp>
      <p:sp>
        <p:nvSpPr>
          <p:cNvPr id="8" name="Title 1"/>
          <p:cNvSpPr txBox="1">
            <a:spLocks/>
          </p:cNvSpPr>
          <p:nvPr/>
        </p:nvSpPr>
        <p:spPr>
          <a:xfrm>
            <a:off x="251520" y="274637"/>
            <a:ext cx="8424936"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tx1"/>
                </a:solidFill>
                <a:latin typeface="Maiandra GD" pitchFamily="34" charset="0"/>
                <a:ea typeface="+mj-ea"/>
                <a:cs typeface="Narkisim" pitchFamily="34" charset="-79"/>
              </a:defRPr>
            </a:lvl1pPr>
          </a:lstStyle>
          <a:p>
            <a:r>
              <a:rPr lang="en-US" sz="3600" dirty="0" err="1" smtClean="0"/>
              <a:t>InfoVis</a:t>
            </a:r>
            <a:r>
              <a:rPr lang="en-US" sz="3600" dirty="0" smtClean="0"/>
              <a:t> Interaction: View Transformation</a:t>
            </a:r>
          </a:p>
        </p:txBody>
      </p:sp>
      <p:pic>
        <p:nvPicPr>
          <p:cNvPr id="6" name="Content Placeholder 6" descr="Picture2.png">
            <a:hlinkClick r:id="rId3" action="ppaction://hlinkfile"/>
          </p:cNvPr>
          <p:cNvPicPr>
            <a:picLocks noChangeAspect="1"/>
          </p:cNvPicPr>
          <p:nvPr/>
        </p:nvPicPr>
        <p:blipFill>
          <a:blip r:embed="rId4" cstate="print"/>
          <a:stretch>
            <a:fillRect/>
          </a:stretch>
        </p:blipFill>
        <p:spPr bwMode="auto">
          <a:xfrm>
            <a:off x="4139952" y="1916832"/>
            <a:ext cx="4536504" cy="3533334"/>
          </a:xfrm>
          <a:prstGeom prst="rect">
            <a:avLst/>
          </a:prstGeom>
          <a:noFill/>
          <a:ln w="9525">
            <a:noFill/>
            <a:miter lim="800000"/>
            <a:headEnd/>
            <a:tailEnd/>
          </a:ln>
        </p:spPr>
      </p:pic>
      <p:sp>
        <p:nvSpPr>
          <p:cNvPr id="2" name="TextBox 1"/>
          <p:cNvSpPr txBox="1"/>
          <p:nvPr/>
        </p:nvSpPr>
        <p:spPr>
          <a:xfrm>
            <a:off x="5580112" y="5450166"/>
            <a:ext cx="4176464" cy="369332"/>
          </a:xfrm>
          <a:prstGeom prst="rect">
            <a:avLst/>
          </a:prstGeom>
          <a:noFill/>
        </p:spPr>
        <p:txBody>
          <a:bodyPr wrap="square" rtlCol="0">
            <a:spAutoFit/>
          </a:bodyPr>
          <a:lstStyle/>
          <a:p>
            <a:r>
              <a:rPr lang="en-US" dirty="0" smtClean="0"/>
              <a:t>Source: maps.google.com</a:t>
            </a:r>
            <a:endParaRPr lang="de-DE" dirty="0"/>
          </a:p>
        </p:txBody>
      </p:sp>
      <p:sp>
        <p:nvSpPr>
          <p:cNvPr id="7" name="TextBox 6"/>
          <p:cNvSpPr txBox="1"/>
          <p:nvPr/>
        </p:nvSpPr>
        <p:spPr>
          <a:xfrm>
            <a:off x="679260" y="3464133"/>
            <a:ext cx="3744416" cy="646331"/>
          </a:xfrm>
          <a:prstGeom prst="rect">
            <a:avLst/>
          </a:prstGeom>
          <a:noFill/>
        </p:spPr>
        <p:txBody>
          <a:bodyPr wrap="square" rtlCol="0">
            <a:spAutoFit/>
          </a:bodyPr>
          <a:lstStyle/>
          <a:p>
            <a:endParaRPr lang="en-US" b="1" dirty="0" smtClean="0"/>
          </a:p>
          <a:p>
            <a:r>
              <a:rPr lang="en-US" b="1" dirty="0" smtClean="0"/>
              <a:t>Navigation in visible space</a:t>
            </a:r>
            <a:endParaRPr lang="de-DE" b="1" dirty="0"/>
          </a:p>
        </p:txBody>
      </p:sp>
      <p:sp>
        <p:nvSpPr>
          <p:cNvPr id="9" name="Rectangle 8"/>
          <p:cNvSpPr/>
          <p:nvPr/>
        </p:nvSpPr>
        <p:spPr>
          <a:xfrm>
            <a:off x="827584" y="4144838"/>
            <a:ext cx="2304256"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tangle 9"/>
          <p:cNvSpPr/>
          <p:nvPr/>
        </p:nvSpPr>
        <p:spPr>
          <a:xfrm>
            <a:off x="2195736" y="4324858"/>
            <a:ext cx="72008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73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1" nodeType="clickEffect">
                                  <p:stCondLst>
                                    <p:cond delay="0"/>
                                  </p:stCondLst>
                                  <p:childTnLst>
                                    <p:animMotion origin="layout" path="M -2.77778E-7 4.44444E-6 L -0.07865 0.00069 " pathEditMode="relative" rAng="0" ptsTypes="AA">
                                      <p:cBhvr>
                                        <p:cTn id="6" dur="2000" fill="hold"/>
                                        <p:tgtEl>
                                          <p:spTgt spid="10"/>
                                        </p:tgtEl>
                                        <p:attrNameLst>
                                          <p:attrName>ppt_x</p:attrName>
                                          <p:attrName>ppt_y</p:attrName>
                                        </p:attrNameLst>
                                      </p:cBhvr>
                                      <p:rCtr x="-3941" y="23"/>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2"/>
          </a:xfrm>
        </p:spPr>
        <p:txBody>
          <a:bodyPr>
            <a:normAutofit fontScale="85000" lnSpcReduction="20000"/>
          </a:bodyPr>
          <a:lstStyle/>
          <a:p>
            <a:pPr marL="457200" indent="-457200">
              <a:buFont typeface="Arial" panose="020B0604020202020204" pitchFamily="34" charset="0"/>
              <a:buChar char="•"/>
            </a:pPr>
            <a:r>
              <a:rPr lang="de-DE" dirty="0" smtClean="0"/>
              <a:t>Navigation</a:t>
            </a:r>
          </a:p>
          <a:p>
            <a:pPr marL="639763" lvl="1" indent="-457200">
              <a:buFont typeface="Arial" panose="020B0604020202020204" pitchFamily="34" charset="0"/>
              <a:buChar char="•"/>
            </a:pPr>
            <a:r>
              <a:rPr lang="de-DE" dirty="0" smtClean="0"/>
              <a:t>Pan, zoom, scroll,...</a:t>
            </a:r>
          </a:p>
          <a:p>
            <a:pPr marL="457200" indent="-457200">
              <a:buClr>
                <a:schemeClr val="bg1"/>
              </a:buClr>
              <a:buFont typeface="Arial" panose="020B0604020202020204" pitchFamily="34" charset="0"/>
              <a:buChar char="•"/>
            </a:pPr>
            <a:r>
              <a:rPr lang="de-DE" dirty="0" smtClean="0">
                <a:solidFill>
                  <a:schemeClr val="bg1"/>
                </a:solidFill>
              </a:rPr>
              <a:t>Highlighting</a:t>
            </a:r>
          </a:p>
          <a:p>
            <a:pPr lvl="2"/>
            <a:r>
              <a:rPr lang="en-US" dirty="0" smtClean="0">
                <a:solidFill>
                  <a:schemeClr val="bg1"/>
                </a:solidFill>
              </a:rPr>
              <a:t>Hover</a:t>
            </a:r>
            <a:endParaRPr lang="de-DE" dirty="0" smtClean="0">
              <a:solidFill>
                <a:schemeClr val="bg1"/>
              </a:solidFill>
            </a:endParaRPr>
          </a:p>
          <a:p>
            <a:pPr lvl="2"/>
            <a:r>
              <a:rPr lang="de-DE" dirty="0" smtClean="0">
                <a:solidFill>
                  <a:schemeClr val="bg1"/>
                </a:solidFill>
              </a:rPr>
              <a:t>Select+highlight</a:t>
            </a:r>
          </a:p>
          <a:p>
            <a:pPr lvl="2"/>
            <a:r>
              <a:rPr lang="de-DE" dirty="0" smtClean="0">
                <a:solidFill>
                  <a:schemeClr val="bg1"/>
                </a:solidFill>
              </a:rPr>
              <a:t>Brushing and linking</a:t>
            </a:r>
          </a:p>
          <a:p>
            <a:pPr lvl="2"/>
            <a:r>
              <a:rPr lang="de-DE" dirty="0" smtClean="0">
                <a:solidFill>
                  <a:schemeClr val="bg1"/>
                </a:solidFill>
              </a:rPr>
              <a:t>Magic lenses</a:t>
            </a:r>
          </a:p>
          <a:p>
            <a:pPr marL="0" lvl="1" defTabSz="914400"/>
            <a:r>
              <a:rPr lang="en-US" sz="3200" dirty="0" smtClean="0">
                <a:solidFill>
                  <a:schemeClr val="bg1"/>
                </a:solidFill>
              </a:rPr>
              <a:t>View </a:t>
            </a:r>
            <a:r>
              <a:rPr lang="en-US" sz="3200" dirty="0">
                <a:solidFill>
                  <a:schemeClr val="bg1"/>
                </a:solidFill>
              </a:rPr>
              <a:t>reconfiguration</a:t>
            </a:r>
          </a:p>
          <a:p>
            <a:pPr lvl="2"/>
            <a:r>
              <a:rPr lang="en-US" dirty="0">
                <a:solidFill>
                  <a:schemeClr val="bg1"/>
                </a:solidFill>
              </a:rPr>
              <a:t>(Re-)arrange multiple views on the screen</a:t>
            </a:r>
          </a:p>
          <a:p>
            <a:pPr lvl="2"/>
            <a:r>
              <a:rPr lang="en-US" dirty="0">
                <a:solidFill>
                  <a:schemeClr val="bg1"/>
                </a:solidFill>
              </a:rPr>
              <a:t>Open/close new views</a:t>
            </a:r>
            <a:endParaRPr lang="de-DE" dirty="0">
              <a:solidFill>
                <a:schemeClr val="bg1"/>
              </a:solidFill>
            </a:endParaRPr>
          </a:p>
          <a:p>
            <a:pPr marL="639763" lvl="1" indent="-457200">
              <a:buFont typeface="Arial" panose="020B0604020202020204" pitchFamily="34" charset="0"/>
              <a:buChar char="•"/>
            </a:pPr>
            <a:endParaRPr lang="de-DE" dirty="0" smtClean="0"/>
          </a:p>
          <a:p>
            <a:pPr marL="639763" lvl="1" indent="-457200">
              <a:buFont typeface="Arial" panose="020B0604020202020204" pitchFamily="34" charset="0"/>
              <a:buChar char="•"/>
            </a:pP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45</a:t>
            </a:fld>
            <a:endParaRPr lang="en-US" dirty="0"/>
          </a:p>
        </p:txBody>
      </p:sp>
      <p:sp>
        <p:nvSpPr>
          <p:cNvPr id="8" name="Title 1"/>
          <p:cNvSpPr txBox="1">
            <a:spLocks/>
          </p:cNvSpPr>
          <p:nvPr/>
        </p:nvSpPr>
        <p:spPr>
          <a:xfrm>
            <a:off x="251520" y="274637"/>
            <a:ext cx="8424936"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tx1"/>
                </a:solidFill>
                <a:latin typeface="Maiandra GD" pitchFamily="34" charset="0"/>
                <a:ea typeface="+mj-ea"/>
                <a:cs typeface="Narkisim" pitchFamily="34" charset="-79"/>
              </a:defRPr>
            </a:lvl1pPr>
          </a:lstStyle>
          <a:p>
            <a:r>
              <a:rPr lang="en-US" sz="3600" dirty="0" err="1" smtClean="0"/>
              <a:t>InfoVis</a:t>
            </a:r>
            <a:r>
              <a:rPr lang="en-US" sz="3600" dirty="0" smtClean="0"/>
              <a:t> Interaction: View Transformation</a:t>
            </a:r>
          </a:p>
        </p:txBody>
      </p:sp>
      <p:pic>
        <p:nvPicPr>
          <p:cNvPr id="6" name="Content Placeholder 6" descr="Picture2.png">
            <a:hlinkClick r:id="rId3" action="ppaction://hlinkfile"/>
          </p:cNvPr>
          <p:cNvPicPr>
            <a:picLocks noChangeAspect="1"/>
          </p:cNvPicPr>
          <p:nvPr/>
        </p:nvPicPr>
        <p:blipFill>
          <a:blip r:embed="rId4" cstate="print"/>
          <a:stretch>
            <a:fillRect/>
          </a:stretch>
        </p:blipFill>
        <p:spPr bwMode="auto">
          <a:xfrm>
            <a:off x="4139952" y="1916832"/>
            <a:ext cx="4536504" cy="3533334"/>
          </a:xfrm>
          <a:prstGeom prst="rect">
            <a:avLst/>
          </a:prstGeom>
          <a:noFill/>
          <a:ln w="9525">
            <a:noFill/>
            <a:miter lim="800000"/>
            <a:headEnd/>
            <a:tailEnd/>
          </a:ln>
        </p:spPr>
      </p:pic>
      <p:sp>
        <p:nvSpPr>
          <p:cNvPr id="2" name="TextBox 1"/>
          <p:cNvSpPr txBox="1"/>
          <p:nvPr/>
        </p:nvSpPr>
        <p:spPr>
          <a:xfrm>
            <a:off x="5580112" y="5450166"/>
            <a:ext cx="4176464" cy="369332"/>
          </a:xfrm>
          <a:prstGeom prst="rect">
            <a:avLst/>
          </a:prstGeom>
          <a:noFill/>
        </p:spPr>
        <p:txBody>
          <a:bodyPr wrap="square" rtlCol="0">
            <a:spAutoFit/>
          </a:bodyPr>
          <a:lstStyle/>
          <a:p>
            <a:r>
              <a:rPr lang="en-US" dirty="0" smtClean="0"/>
              <a:t>Source: maps.google.com</a:t>
            </a:r>
            <a:endParaRPr lang="de-DE" dirty="0"/>
          </a:p>
        </p:txBody>
      </p:sp>
      <p:sp>
        <p:nvSpPr>
          <p:cNvPr id="7" name="TextBox 6"/>
          <p:cNvSpPr txBox="1"/>
          <p:nvPr/>
        </p:nvSpPr>
        <p:spPr>
          <a:xfrm>
            <a:off x="679260" y="3464133"/>
            <a:ext cx="3744416" cy="646331"/>
          </a:xfrm>
          <a:prstGeom prst="rect">
            <a:avLst/>
          </a:prstGeom>
          <a:noFill/>
        </p:spPr>
        <p:txBody>
          <a:bodyPr wrap="square" rtlCol="0">
            <a:spAutoFit/>
          </a:bodyPr>
          <a:lstStyle/>
          <a:p>
            <a:endParaRPr lang="en-US" b="1" dirty="0" smtClean="0"/>
          </a:p>
          <a:p>
            <a:r>
              <a:rPr lang="en-US" b="1" dirty="0" smtClean="0"/>
              <a:t>Navigation in visible space</a:t>
            </a:r>
            <a:endParaRPr lang="de-DE" b="1" dirty="0"/>
          </a:p>
        </p:txBody>
      </p:sp>
      <p:sp>
        <p:nvSpPr>
          <p:cNvPr id="9" name="Rectangle 8"/>
          <p:cNvSpPr/>
          <p:nvPr/>
        </p:nvSpPr>
        <p:spPr>
          <a:xfrm>
            <a:off x="827584" y="4144838"/>
            <a:ext cx="2304256"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tangle 9"/>
          <p:cNvSpPr/>
          <p:nvPr/>
        </p:nvSpPr>
        <p:spPr>
          <a:xfrm>
            <a:off x="1475656" y="4324858"/>
            <a:ext cx="72008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p:cNvSpPr/>
          <p:nvPr/>
        </p:nvSpPr>
        <p:spPr>
          <a:xfrm>
            <a:off x="5062258" y="1417637"/>
            <a:ext cx="2691891" cy="369332"/>
          </a:xfrm>
          <a:prstGeom prst="rect">
            <a:avLst/>
          </a:prstGeom>
        </p:spPr>
        <p:txBody>
          <a:bodyPr wrap="none">
            <a:spAutoFit/>
          </a:bodyPr>
          <a:lstStyle/>
          <a:p>
            <a:pPr algn="ctr"/>
            <a:r>
              <a:rPr lang="en-US" dirty="0"/>
              <a:t>NAVIGATE: Paris </a:t>
            </a:r>
            <a:r>
              <a:rPr lang="en-US" dirty="0">
                <a:sym typeface="Wingdings" panose="05000000000000000000" pitchFamily="2" charset="2"/>
              </a:rPr>
              <a:t> Sydney</a:t>
            </a:r>
            <a:endParaRPr lang="de-DE" dirty="0"/>
          </a:p>
        </p:txBody>
      </p:sp>
      <p:sp>
        <p:nvSpPr>
          <p:cNvPr id="12" name="Rectangle 11"/>
          <p:cNvSpPr/>
          <p:nvPr/>
        </p:nvSpPr>
        <p:spPr>
          <a:xfrm>
            <a:off x="3294112" y="5819498"/>
            <a:ext cx="5670376" cy="369332"/>
          </a:xfrm>
          <a:prstGeom prst="rect">
            <a:avLst/>
          </a:prstGeom>
        </p:spPr>
        <p:txBody>
          <a:bodyPr wrap="square">
            <a:spAutoFit/>
          </a:bodyPr>
          <a:lstStyle/>
          <a:p>
            <a:r>
              <a:rPr lang="en-US" b="1" dirty="0">
                <a:solidFill>
                  <a:schemeClr val="accent6">
                    <a:lumMod val="75000"/>
                  </a:schemeClr>
                </a:solidFill>
              </a:rPr>
              <a:t>Problem: Cumbersome, time consuming, “lost in space” </a:t>
            </a:r>
            <a:endParaRPr lang="de-DE" b="1" dirty="0">
              <a:solidFill>
                <a:schemeClr val="accent6">
                  <a:lumMod val="75000"/>
                </a:schemeClr>
              </a:solidFill>
            </a:endParaRPr>
          </a:p>
        </p:txBody>
      </p:sp>
    </p:spTree>
    <p:extLst>
      <p:ext uri="{BB962C8B-B14F-4D97-AF65-F5344CB8AC3E}">
        <p14:creationId xmlns:p14="http://schemas.microsoft.com/office/powerpoint/2010/main" val="515185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88" y="3212976"/>
            <a:ext cx="8229600" cy="2365723"/>
          </a:xfrm>
        </p:spPr>
        <p:txBody>
          <a:bodyPr>
            <a:normAutofit/>
          </a:bodyPr>
          <a:lstStyle/>
          <a:p>
            <a:r>
              <a:rPr lang="en-US" sz="2800" dirty="0" smtClean="0"/>
              <a:t>Video01:</a:t>
            </a:r>
          </a:p>
          <a:p>
            <a:r>
              <a:rPr lang="en-US" sz="2800" dirty="0" smtClean="0"/>
              <a:t>Topology-Aware </a:t>
            </a:r>
            <a:r>
              <a:rPr lang="en-US" sz="2800" dirty="0"/>
              <a:t>Navigation in Large Networks</a:t>
            </a:r>
            <a:endParaRPr lang="de-DE" sz="2800" dirty="0">
              <a:hlinkClick r:id="rId3" action="ppaction://hlinkfile"/>
            </a:endParaRPr>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46</a:t>
            </a:fld>
            <a:endParaRPr lang="en-US" dirty="0"/>
          </a:p>
        </p:txBody>
      </p:sp>
      <p:sp>
        <p:nvSpPr>
          <p:cNvPr id="6" name="TextBox 5"/>
          <p:cNvSpPr txBox="1"/>
          <p:nvPr/>
        </p:nvSpPr>
        <p:spPr>
          <a:xfrm>
            <a:off x="6769928" y="5725968"/>
            <a:ext cx="3706728" cy="400110"/>
          </a:xfrm>
          <a:prstGeom prst="rect">
            <a:avLst/>
          </a:prstGeom>
          <a:noFill/>
        </p:spPr>
        <p:txBody>
          <a:bodyPr wrap="square" rtlCol="0">
            <a:spAutoFit/>
          </a:bodyPr>
          <a:lstStyle/>
          <a:p>
            <a:r>
              <a:rPr lang="en-US" sz="2000" dirty="0" smtClean="0"/>
              <a:t>[</a:t>
            </a:r>
            <a:r>
              <a:rPr lang="en-US" sz="2000" dirty="0" err="1" smtClean="0"/>
              <a:t>Moskovich</a:t>
            </a:r>
            <a:r>
              <a:rPr lang="en-US" sz="2000" dirty="0" smtClean="0"/>
              <a:t> et al.09]</a:t>
            </a:r>
            <a:endParaRPr lang="de-DE" sz="2000" dirty="0"/>
          </a:p>
        </p:txBody>
      </p:sp>
      <p:sp>
        <p:nvSpPr>
          <p:cNvPr id="10" name="Title 1"/>
          <p:cNvSpPr txBox="1">
            <a:spLocks/>
          </p:cNvSpPr>
          <p:nvPr/>
        </p:nvSpPr>
        <p:spPr>
          <a:xfrm>
            <a:off x="251520" y="44624"/>
            <a:ext cx="8424936" cy="1143000"/>
          </a:xfrm>
          <a:prstGeom prst="rect">
            <a:avLst/>
          </a:prstGeom>
        </p:spPr>
        <p:txBody>
          <a:bodyPr vert="horz" lIns="91440" tIns="45720" rIns="91440" bIns="45720" rtlCol="0" anchor="ctr">
            <a:normAutofit lnSpcReduction="10000"/>
          </a:bodyPr>
          <a:lstStyle>
            <a:lvl1pPr algn="r" defTabSz="914400" rtl="0" eaLnBrk="1" latinLnBrk="0" hangingPunct="1">
              <a:spcBef>
                <a:spcPct val="0"/>
              </a:spcBef>
              <a:buNone/>
              <a:defRPr sz="4400" kern="1200">
                <a:solidFill>
                  <a:schemeClr val="tx1"/>
                </a:solidFill>
                <a:latin typeface="Maiandra GD" pitchFamily="34" charset="0"/>
                <a:ea typeface="+mj-ea"/>
                <a:cs typeface="Narkisim" pitchFamily="34" charset="-79"/>
              </a:defRPr>
            </a:lvl1pPr>
          </a:lstStyle>
          <a:p>
            <a:r>
              <a:rPr lang="en-US" sz="3600" dirty="0" err="1" smtClean="0"/>
              <a:t>InfoVis</a:t>
            </a:r>
            <a:r>
              <a:rPr lang="en-US" sz="3600" dirty="0" smtClean="0"/>
              <a:t> Interaction: View Transformation</a:t>
            </a:r>
          </a:p>
          <a:p>
            <a:r>
              <a:rPr lang="en-US" sz="3600" dirty="0" smtClean="0"/>
              <a:t>Navigation</a:t>
            </a:r>
            <a:endParaRPr lang="en-US" sz="3600" dirty="0"/>
          </a:p>
        </p:txBody>
      </p:sp>
    </p:spTree>
    <p:extLst>
      <p:ext uri="{BB962C8B-B14F-4D97-AF65-F5344CB8AC3E}">
        <p14:creationId xmlns:p14="http://schemas.microsoft.com/office/powerpoint/2010/main" val="214182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2"/>
          </a:xfrm>
        </p:spPr>
        <p:txBody>
          <a:bodyPr>
            <a:normAutofit fontScale="85000" lnSpcReduction="20000"/>
          </a:bodyPr>
          <a:lstStyle/>
          <a:p>
            <a:pPr marL="457200" indent="-457200">
              <a:buFont typeface="Arial" panose="020B0604020202020204" pitchFamily="34" charset="0"/>
              <a:buChar char="•"/>
            </a:pPr>
            <a:r>
              <a:rPr lang="de-DE" dirty="0" smtClean="0">
                <a:solidFill>
                  <a:schemeClr val="bg1">
                    <a:lumMod val="65000"/>
                  </a:schemeClr>
                </a:solidFill>
              </a:rPr>
              <a:t>Navigation</a:t>
            </a:r>
          </a:p>
          <a:p>
            <a:pPr marL="639763" lvl="1" indent="-457200">
              <a:buFont typeface="Arial" panose="020B0604020202020204" pitchFamily="34" charset="0"/>
              <a:buChar char="•"/>
            </a:pPr>
            <a:r>
              <a:rPr lang="de-DE" dirty="0" smtClean="0">
                <a:solidFill>
                  <a:schemeClr val="bg1">
                    <a:lumMod val="65000"/>
                  </a:schemeClr>
                </a:solidFill>
              </a:rPr>
              <a:t>Pan, zoom, scroll,...</a:t>
            </a:r>
          </a:p>
          <a:p>
            <a:pPr marL="457200" indent="-457200">
              <a:buFont typeface="Arial" panose="020B0604020202020204" pitchFamily="34" charset="0"/>
              <a:buChar char="•"/>
            </a:pPr>
            <a:r>
              <a:rPr lang="de-DE" dirty="0" smtClean="0"/>
              <a:t>Highlighting</a:t>
            </a:r>
          </a:p>
          <a:p>
            <a:pPr marL="815975" lvl="2" indent="-457200">
              <a:buFont typeface="Arial" panose="020B0604020202020204" pitchFamily="34" charset="0"/>
              <a:buChar char="•"/>
            </a:pPr>
            <a:r>
              <a:rPr lang="en-US" dirty="0" smtClean="0"/>
              <a:t>Hover</a:t>
            </a:r>
            <a:endParaRPr lang="de-DE" dirty="0" smtClean="0"/>
          </a:p>
          <a:p>
            <a:pPr marL="815975" lvl="2" indent="-457200">
              <a:buFont typeface="Arial" panose="020B0604020202020204" pitchFamily="34" charset="0"/>
              <a:buChar char="•"/>
            </a:pPr>
            <a:r>
              <a:rPr lang="de-DE" dirty="0" smtClean="0"/>
              <a:t>Select+highlight</a:t>
            </a:r>
          </a:p>
          <a:p>
            <a:pPr marL="815975" lvl="2" indent="-457200">
              <a:buFont typeface="Arial" panose="020B0604020202020204" pitchFamily="34" charset="0"/>
              <a:buChar char="•"/>
            </a:pPr>
            <a:r>
              <a:rPr lang="de-DE" dirty="0" smtClean="0"/>
              <a:t>Brushing and linking</a:t>
            </a:r>
          </a:p>
          <a:p>
            <a:pPr marL="815975" lvl="2" indent="-457200">
              <a:buFont typeface="Arial" panose="020B0604020202020204" pitchFamily="34" charset="0"/>
              <a:buChar char="•"/>
            </a:pPr>
            <a:r>
              <a:rPr lang="de-DE" dirty="0" smtClean="0"/>
              <a:t>Magic lenses</a:t>
            </a:r>
          </a:p>
          <a:p>
            <a:pPr marL="457200" lvl="1" indent="-457200" defTabSz="914400">
              <a:buClr>
                <a:schemeClr val="bg1"/>
              </a:buClr>
              <a:buFont typeface="Arial" pitchFamily="34" charset="0"/>
              <a:buChar char="•"/>
            </a:pPr>
            <a:r>
              <a:rPr lang="en-US" sz="3200" dirty="0" smtClean="0">
                <a:solidFill>
                  <a:schemeClr val="bg1">
                    <a:lumMod val="95000"/>
                  </a:schemeClr>
                </a:solidFill>
              </a:rPr>
              <a:t>View </a:t>
            </a:r>
            <a:r>
              <a:rPr lang="en-US" sz="3200" dirty="0">
                <a:solidFill>
                  <a:schemeClr val="bg1">
                    <a:lumMod val="95000"/>
                  </a:schemeClr>
                </a:solidFill>
              </a:rPr>
              <a:t>reconfiguration</a:t>
            </a:r>
          </a:p>
          <a:p>
            <a:pPr marL="815975" lvl="2" indent="-457200">
              <a:buClr>
                <a:schemeClr val="bg1"/>
              </a:buClr>
              <a:buFont typeface="Arial" panose="020B0604020202020204" pitchFamily="34" charset="0"/>
              <a:buChar char="•"/>
            </a:pPr>
            <a:r>
              <a:rPr lang="en-US" dirty="0">
                <a:solidFill>
                  <a:schemeClr val="bg1">
                    <a:lumMod val="95000"/>
                  </a:schemeClr>
                </a:solidFill>
              </a:rPr>
              <a:t>(Re-)arrange multiple views on the screen</a:t>
            </a:r>
          </a:p>
          <a:p>
            <a:pPr marL="815975" lvl="2" indent="-457200">
              <a:buClr>
                <a:schemeClr val="bg1"/>
              </a:buClr>
              <a:buFont typeface="Arial" panose="020B0604020202020204" pitchFamily="34" charset="0"/>
              <a:buChar char="•"/>
            </a:pPr>
            <a:r>
              <a:rPr lang="en-US" dirty="0">
                <a:solidFill>
                  <a:schemeClr val="bg1">
                    <a:lumMod val="95000"/>
                  </a:schemeClr>
                </a:solidFill>
              </a:rPr>
              <a:t>Open/close new </a:t>
            </a:r>
            <a:r>
              <a:rPr lang="en-US" dirty="0" smtClean="0">
                <a:solidFill>
                  <a:schemeClr val="bg1">
                    <a:lumMod val="95000"/>
                  </a:schemeClr>
                </a:solidFill>
              </a:rPr>
              <a:t>s</a:t>
            </a:r>
            <a:endParaRPr lang="de-DE" dirty="0">
              <a:solidFill>
                <a:schemeClr val="bg1">
                  <a:lumMod val="95000"/>
                </a:schemeClr>
              </a:solidFill>
            </a:endParaRPr>
          </a:p>
          <a:p>
            <a:pPr marL="639763" lvl="1" indent="-457200">
              <a:buFont typeface="Arial" panose="020B0604020202020204" pitchFamily="34" charset="0"/>
              <a:buChar char="•"/>
            </a:pPr>
            <a:endParaRPr lang="de-DE" dirty="0" smtClean="0"/>
          </a:p>
          <a:p>
            <a:pPr marL="639763" lvl="1" indent="-457200">
              <a:buFont typeface="Arial" panose="020B0604020202020204" pitchFamily="34" charset="0"/>
              <a:buChar char="•"/>
            </a:pP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47</a:t>
            </a:fld>
            <a:endParaRPr lang="en-US" dirty="0"/>
          </a:p>
        </p:txBody>
      </p:sp>
      <p:sp>
        <p:nvSpPr>
          <p:cNvPr id="8" name="Title 1"/>
          <p:cNvSpPr txBox="1">
            <a:spLocks/>
          </p:cNvSpPr>
          <p:nvPr/>
        </p:nvSpPr>
        <p:spPr>
          <a:xfrm>
            <a:off x="251520" y="274637"/>
            <a:ext cx="8424936"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tx1"/>
                </a:solidFill>
                <a:latin typeface="Maiandra GD" pitchFamily="34" charset="0"/>
                <a:ea typeface="+mj-ea"/>
                <a:cs typeface="Narkisim" pitchFamily="34" charset="-79"/>
              </a:defRPr>
            </a:lvl1pPr>
          </a:lstStyle>
          <a:p>
            <a:r>
              <a:rPr lang="en-US" sz="3600" dirty="0" err="1" smtClean="0"/>
              <a:t>InfoVis</a:t>
            </a:r>
            <a:r>
              <a:rPr lang="en-US" sz="3600" dirty="0" smtClean="0"/>
              <a:t> Interaction: View Transformation</a:t>
            </a:r>
          </a:p>
        </p:txBody>
      </p:sp>
      <p:pic>
        <p:nvPicPr>
          <p:cNvPr id="9" name="Picture 2"/>
          <p:cNvPicPr>
            <a:picLocks noChangeAspect="1" noChangeArrowheads="1"/>
          </p:cNvPicPr>
          <p:nvPr/>
        </p:nvPicPr>
        <p:blipFill>
          <a:blip r:embed="rId3" cstate="print"/>
          <a:srcRect t="19686" b="3361"/>
          <a:stretch>
            <a:fillRect/>
          </a:stretch>
        </p:blipFill>
        <p:spPr bwMode="auto">
          <a:xfrm>
            <a:off x="3635896" y="2208807"/>
            <a:ext cx="4852204" cy="2732359"/>
          </a:xfrm>
          <a:prstGeom prst="rect">
            <a:avLst/>
          </a:prstGeom>
          <a:noFill/>
          <a:ln w="9525">
            <a:noFill/>
            <a:miter lim="800000"/>
            <a:headEnd/>
            <a:tailEnd/>
          </a:ln>
        </p:spPr>
      </p:pic>
      <p:sp>
        <p:nvSpPr>
          <p:cNvPr id="10" name="Rectangle 9"/>
          <p:cNvSpPr/>
          <p:nvPr/>
        </p:nvSpPr>
        <p:spPr>
          <a:xfrm>
            <a:off x="3881176" y="5502344"/>
            <a:ext cx="4361643" cy="369332"/>
          </a:xfrm>
          <a:prstGeom prst="rect">
            <a:avLst/>
          </a:prstGeom>
        </p:spPr>
        <p:txBody>
          <a:bodyPr wrap="none">
            <a:spAutoFit/>
          </a:bodyPr>
          <a:lstStyle/>
          <a:p>
            <a:pPr marL="815975" lvl="2" indent="-457200">
              <a:buClr>
                <a:schemeClr val="bg1"/>
              </a:buClr>
              <a:buFont typeface="Arial" panose="020B0604020202020204" pitchFamily="34" charset="0"/>
              <a:buChar char="•"/>
            </a:pPr>
            <a:r>
              <a:rPr lang="en-US" b="1" dirty="0" smtClean="0"/>
              <a:t>Highlighting important information</a:t>
            </a:r>
            <a:endParaRPr lang="de-DE" b="1" dirty="0"/>
          </a:p>
        </p:txBody>
      </p:sp>
      <p:sp>
        <p:nvSpPr>
          <p:cNvPr id="11" name="Rectangle 10"/>
          <p:cNvSpPr/>
          <p:nvPr/>
        </p:nvSpPr>
        <p:spPr>
          <a:xfrm>
            <a:off x="683568" y="4940724"/>
            <a:ext cx="2304256" cy="136815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11"/>
          <p:cNvSpPr/>
          <p:nvPr/>
        </p:nvSpPr>
        <p:spPr>
          <a:xfrm>
            <a:off x="899592" y="5120744"/>
            <a:ext cx="1152128" cy="75093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1547664" y="5229200"/>
            <a:ext cx="368424" cy="274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366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2"/>
          </a:xfrm>
        </p:spPr>
        <p:txBody>
          <a:bodyPr>
            <a:normAutofit fontScale="85000" lnSpcReduction="20000"/>
          </a:bodyPr>
          <a:lstStyle/>
          <a:p>
            <a:pPr marL="457200" indent="-457200">
              <a:buFont typeface="Arial" panose="020B0604020202020204" pitchFamily="34" charset="0"/>
              <a:buChar char="•"/>
            </a:pPr>
            <a:r>
              <a:rPr lang="de-DE" dirty="0" smtClean="0">
                <a:solidFill>
                  <a:schemeClr val="bg1">
                    <a:lumMod val="65000"/>
                  </a:schemeClr>
                </a:solidFill>
              </a:rPr>
              <a:t>Navigation</a:t>
            </a:r>
          </a:p>
          <a:p>
            <a:pPr marL="639763" lvl="1" indent="-457200">
              <a:buFont typeface="Arial" panose="020B0604020202020204" pitchFamily="34" charset="0"/>
              <a:buChar char="•"/>
            </a:pPr>
            <a:r>
              <a:rPr lang="de-DE" dirty="0" smtClean="0">
                <a:solidFill>
                  <a:schemeClr val="bg1">
                    <a:lumMod val="65000"/>
                  </a:schemeClr>
                </a:solidFill>
              </a:rPr>
              <a:t>Pan, zoom, scroll,...</a:t>
            </a:r>
          </a:p>
          <a:p>
            <a:pPr marL="457200" indent="-457200">
              <a:buFont typeface="Arial" panose="020B0604020202020204" pitchFamily="34" charset="0"/>
              <a:buChar char="•"/>
            </a:pPr>
            <a:r>
              <a:rPr lang="de-DE" dirty="0" smtClean="0">
                <a:solidFill>
                  <a:schemeClr val="bg1">
                    <a:lumMod val="65000"/>
                  </a:schemeClr>
                </a:solidFill>
              </a:rPr>
              <a:t>Highlighting</a:t>
            </a:r>
          </a:p>
          <a:p>
            <a:pPr marL="815975" lvl="2" indent="-457200">
              <a:buFont typeface="Arial" panose="020B0604020202020204" pitchFamily="34" charset="0"/>
              <a:buChar char="•"/>
            </a:pPr>
            <a:r>
              <a:rPr lang="en-US" dirty="0" smtClean="0">
                <a:solidFill>
                  <a:schemeClr val="bg1">
                    <a:lumMod val="65000"/>
                  </a:schemeClr>
                </a:solidFill>
              </a:rPr>
              <a:t>Hover</a:t>
            </a:r>
            <a:endParaRPr lang="de-DE" dirty="0" smtClean="0">
              <a:solidFill>
                <a:schemeClr val="bg1">
                  <a:lumMod val="65000"/>
                </a:schemeClr>
              </a:solidFill>
            </a:endParaRPr>
          </a:p>
          <a:p>
            <a:pPr marL="815975" lvl="2" indent="-457200">
              <a:buFont typeface="Arial" panose="020B0604020202020204" pitchFamily="34" charset="0"/>
              <a:buChar char="•"/>
            </a:pPr>
            <a:r>
              <a:rPr lang="de-DE" dirty="0" smtClean="0">
                <a:solidFill>
                  <a:schemeClr val="bg1">
                    <a:lumMod val="65000"/>
                  </a:schemeClr>
                </a:solidFill>
              </a:rPr>
              <a:t>Select+highlight</a:t>
            </a:r>
          </a:p>
          <a:p>
            <a:pPr marL="815975" lvl="2" indent="-457200">
              <a:buFont typeface="Arial" panose="020B0604020202020204" pitchFamily="34" charset="0"/>
              <a:buChar char="•"/>
            </a:pPr>
            <a:r>
              <a:rPr lang="de-DE" dirty="0" smtClean="0">
                <a:solidFill>
                  <a:schemeClr val="bg1">
                    <a:lumMod val="65000"/>
                  </a:schemeClr>
                </a:solidFill>
              </a:rPr>
              <a:t>Brushing and linking</a:t>
            </a:r>
          </a:p>
          <a:p>
            <a:pPr marL="815975" lvl="2" indent="-457200">
              <a:buFont typeface="Arial" panose="020B0604020202020204" pitchFamily="34" charset="0"/>
              <a:buChar char="•"/>
            </a:pPr>
            <a:r>
              <a:rPr lang="de-DE" dirty="0" smtClean="0">
                <a:solidFill>
                  <a:schemeClr val="bg1">
                    <a:lumMod val="65000"/>
                  </a:schemeClr>
                </a:solidFill>
              </a:rPr>
              <a:t>Magic lenses</a:t>
            </a:r>
          </a:p>
          <a:p>
            <a:pPr marL="457200" lvl="1" indent="-457200" defTabSz="914400">
              <a:buFont typeface="Arial" pitchFamily="34" charset="0"/>
              <a:buChar char="•"/>
            </a:pPr>
            <a:r>
              <a:rPr lang="en-US" sz="3200" dirty="0" smtClean="0"/>
              <a:t>View </a:t>
            </a:r>
            <a:r>
              <a:rPr lang="en-US" sz="3200" dirty="0"/>
              <a:t>reconfiguration</a:t>
            </a:r>
          </a:p>
          <a:p>
            <a:pPr marL="815975" lvl="2" indent="-457200">
              <a:buFont typeface="Arial" panose="020B0604020202020204" pitchFamily="34" charset="0"/>
              <a:buChar char="•"/>
            </a:pPr>
            <a:r>
              <a:rPr lang="en-US" dirty="0"/>
              <a:t>(Re-)arrange multiple views on the screen</a:t>
            </a:r>
          </a:p>
          <a:p>
            <a:pPr marL="815975" lvl="2" indent="-457200">
              <a:buFont typeface="Arial" panose="020B0604020202020204" pitchFamily="34" charset="0"/>
              <a:buChar char="•"/>
            </a:pPr>
            <a:r>
              <a:rPr lang="en-US" dirty="0"/>
              <a:t>Open/close new views</a:t>
            </a:r>
            <a:endParaRPr lang="de-DE" dirty="0"/>
          </a:p>
          <a:p>
            <a:pPr marL="639763" lvl="1" indent="-457200">
              <a:buFont typeface="Arial" panose="020B0604020202020204" pitchFamily="34" charset="0"/>
              <a:buChar char="•"/>
            </a:pPr>
            <a:endParaRPr lang="de-DE" dirty="0" smtClean="0"/>
          </a:p>
          <a:p>
            <a:pPr marL="639763" lvl="1" indent="-457200">
              <a:buFont typeface="Arial" panose="020B0604020202020204" pitchFamily="34" charset="0"/>
              <a:buChar char="•"/>
            </a:pPr>
            <a:endParaRPr lang="de-DE" dirty="0"/>
          </a:p>
        </p:txBody>
      </p:sp>
      <p:sp>
        <p:nvSpPr>
          <p:cNvPr id="4" name="Footer Placeholder 3"/>
          <p:cNvSpPr>
            <a:spLocks noGrp="1"/>
          </p:cNvSpPr>
          <p:nvPr>
            <p:ph type="ftr" sz="quarter" idx="11"/>
          </p:nvPr>
        </p:nvSpPr>
        <p:spPr/>
        <p:txBody>
          <a:bodyPr/>
          <a:lstStyle/>
          <a:p>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48</a:t>
            </a:fld>
            <a:endParaRPr lang="en-US" dirty="0"/>
          </a:p>
        </p:txBody>
      </p:sp>
      <p:sp>
        <p:nvSpPr>
          <p:cNvPr id="8" name="Title 1"/>
          <p:cNvSpPr txBox="1">
            <a:spLocks/>
          </p:cNvSpPr>
          <p:nvPr/>
        </p:nvSpPr>
        <p:spPr>
          <a:xfrm>
            <a:off x="251520" y="274637"/>
            <a:ext cx="8424936" cy="11430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tx1"/>
                </a:solidFill>
                <a:latin typeface="Maiandra GD" pitchFamily="34" charset="0"/>
                <a:ea typeface="+mj-ea"/>
                <a:cs typeface="Narkisim" pitchFamily="34" charset="-79"/>
              </a:defRPr>
            </a:lvl1pPr>
          </a:lstStyle>
          <a:p>
            <a:r>
              <a:rPr lang="en-US" sz="3600" dirty="0" err="1" smtClean="0"/>
              <a:t>InfoVis</a:t>
            </a:r>
            <a:r>
              <a:rPr lang="en-US" sz="3600" dirty="0" smtClean="0"/>
              <a:t> Interaction: View Transformation</a:t>
            </a:r>
          </a:p>
        </p:txBody>
      </p:sp>
      <p:pic>
        <p:nvPicPr>
          <p:cNvPr id="7" name="Picture 13" descr="U:\Visual Analytics\My papers\Finanzmarkt Matthias\Finanzmarkt.png"/>
          <p:cNvPicPr>
            <a:picLocks noChangeAspect="1" noChangeArrowheads="1"/>
          </p:cNvPicPr>
          <p:nvPr/>
        </p:nvPicPr>
        <p:blipFill>
          <a:blip r:embed="rId3" cstate="print"/>
          <a:srcRect l="4285"/>
          <a:stretch>
            <a:fillRect/>
          </a:stretch>
        </p:blipFill>
        <p:spPr bwMode="auto">
          <a:xfrm>
            <a:off x="4348014" y="1700808"/>
            <a:ext cx="4472458" cy="3444268"/>
          </a:xfrm>
          <a:prstGeom prst="rect">
            <a:avLst/>
          </a:prstGeom>
          <a:noFill/>
          <a:ln w="9525">
            <a:noFill/>
            <a:miter lim="800000"/>
            <a:headEnd/>
            <a:tailEnd/>
          </a:ln>
        </p:spPr>
      </p:pic>
      <p:sp>
        <p:nvSpPr>
          <p:cNvPr id="10" name="Rectangle 9"/>
          <p:cNvSpPr/>
          <p:nvPr/>
        </p:nvSpPr>
        <p:spPr>
          <a:xfrm>
            <a:off x="5098119" y="5687010"/>
            <a:ext cx="3553537" cy="369332"/>
          </a:xfrm>
          <a:prstGeom prst="rect">
            <a:avLst/>
          </a:prstGeom>
        </p:spPr>
        <p:txBody>
          <a:bodyPr wrap="none">
            <a:spAutoFit/>
          </a:bodyPr>
          <a:lstStyle/>
          <a:p>
            <a:pPr marL="815975" lvl="2" indent="-457200">
              <a:buClr>
                <a:schemeClr val="bg1"/>
              </a:buClr>
              <a:buFont typeface="Arial" panose="020B0604020202020204" pitchFamily="34" charset="0"/>
              <a:buChar char="•"/>
            </a:pPr>
            <a:r>
              <a:rPr lang="en-US" b="1" dirty="0" smtClean="0"/>
              <a:t>Configuring multiple views</a:t>
            </a:r>
            <a:endParaRPr lang="de-DE" b="1" dirty="0"/>
          </a:p>
        </p:txBody>
      </p:sp>
    </p:spTree>
    <p:extLst>
      <p:ext uri="{BB962C8B-B14F-4D97-AF65-F5344CB8AC3E}">
        <p14:creationId xmlns:p14="http://schemas.microsoft.com/office/powerpoint/2010/main" val="113469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a:t>
            </a:r>
            <a:r>
              <a:rPr lang="en-US" dirty="0" smtClean="0"/>
              <a:t>Visual Mapping</a:t>
            </a:r>
            <a:endParaRPr lang="en-US" dirty="0"/>
          </a:p>
        </p:txBody>
      </p:sp>
      <p:pic>
        <p:nvPicPr>
          <p:cNvPr id="5" name="Picture 3" descr="Figure-1-23"/>
          <p:cNvPicPr>
            <a:picLocks noChangeAspect="1" noChangeArrowheads="1"/>
          </p:cNvPicPr>
          <p:nvPr/>
        </p:nvPicPr>
        <p:blipFill>
          <a:blip r:embed="rId2" cstate="print"/>
          <a:srcRect t="11194" b="23879"/>
          <a:stretch>
            <a:fillRect/>
          </a:stretch>
        </p:blipFill>
        <p:spPr bwMode="auto">
          <a:xfrm>
            <a:off x="342428" y="1592263"/>
            <a:ext cx="7739063" cy="2088232"/>
          </a:xfrm>
          <a:prstGeom prst="rect">
            <a:avLst/>
          </a:prstGeom>
          <a:noFill/>
          <a:ln w="9525">
            <a:solidFill>
              <a:schemeClr val="tx1"/>
            </a:solidFill>
            <a:miter lim="800000"/>
            <a:headEnd/>
            <a:tailEnd/>
          </a:ln>
        </p:spPr>
      </p:pic>
      <p:sp>
        <p:nvSpPr>
          <p:cNvPr id="358402" name="Documents"/>
          <p:cNvSpPr>
            <a:spLocks noEditPoints="1" noChangeArrowheads="1"/>
          </p:cNvSpPr>
          <p:nvPr/>
        </p:nvSpPr>
        <p:spPr bwMode="auto">
          <a:xfrm>
            <a:off x="409575" y="4077072"/>
            <a:ext cx="1066081" cy="159372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2">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de-DE" dirty="0" smtClean="0"/>
              <a:t>Text</a:t>
            </a:r>
          </a:p>
          <a:p>
            <a:r>
              <a:rPr lang="de-DE" dirty="0" smtClean="0"/>
              <a:t>Text</a:t>
            </a:r>
          </a:p>
          <a:p>
            <a:r>
              <a:rPr lang="de-DE" dirty="0" smtClean="0"/>
              <a:t>Text</a:t>
            </a:r>
            <a:endParaRPr lang="en-US" dirty="0"/>
          </a:p>
        </p:txBody>
      </p:sp>
      <p:sp>
        <p:nvSpPr>
          <p:cNvPr id="358403" name="Document"/>
          <p:cNvSpPr>
            <a:spLocks noEditPoints="1" noChangeArrowheads="1"/>
          </p:cNvSpPr>
          <p:nvPr/>
        </p:nvSpPr>
        <p:spPr bwMode="auto">
          <a:xfrm>
            <a:off x="6657578" y="4643654"/>
            <a:ext cx="648122" cy="6576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7" name="Document"/>
          <p:cNvSpPr>
            <a:spLocks noEditPoints="1" noChangeArrowheads="1"/>
          </p:cNvSpPr>
          <p:nvPr/>
        </p:nvSpPr>
        <p:spPr bwMode="auto">
          <a:xfrm>
            <a:off x="7449716" y="3983464"/>
            <a:ext cx="648122" cy="132037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1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Document"/>
          <p:cNvSpPr>
            <a:spLocks noEditPoints="1" noChangeArrowheads="1"/>
          </p:cNvSpPr>
          <p:nvPr/>
        </p:nvSpPr>
        <p:spPr bwMode="auto">
          <a:xfrm>
            <a:off x="8277250" y="4131214"/>
            <a:ext cx="648122" cy="117262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Oval 15"/>
          <p:cNvSpPr/>
          <p:nvPr/>
        </p:nvSpPr>
        <p:spPr>
          <a:xfrm>
            <a:off x="2988295" y="2132856"/>
            <a:ext cx="1223665"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67944" y="3573016"/>
            <a:ext cx="2304256" cy="23042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10"/>
          <p:cNvGraphicFramePr>
            <a:graphicFrameLocks noGrp="1"/>
          </p:cNvGraphicFramePr>
          <p:nvPr>
            <p:ph idx="1"/>
          </p:nvPr>
        </p:nvGraphicFramePr>
        <p:xfrm>
          <a:off x="1979712" y="4077072"/>
          <a:ext cx="2232248" cy="1483360"/>
        </p:xfrm>
        <a:graphic>
          <a:graphicData uri="http://schemas.openxmlformats.org/drawingml/2006/table">
            <a:tbl>
              <a:tblPr firstRow="1" bandRow="1">
                <a:tableStyleId>{5C22544A-7EE6-4342-B048-85BDC9FD1C3A}</a:tableStyleId>
              </a:tblPr>
              <a:tblGrid>
                <a:gridCol w="1116124"/>
                <a:gridCol w="1116124"/>
              </a:tblGrid>
              <a:tr h="370840">
                <a:tc>
                  <a:txBody>
                    <a:bodyPr/>
                    <a:lstStyle/>
                    <a:p>
                      <a:r>
                        <a:rPr lang="en-US" sz="1600" dirty="0" smtClean="0">
                          <a:solidFill>
                            <a:schemeClr val="tx1"/>
                          </a:solidFill>
                        </a:rPr>
                        <a:t>#Words</a:t>
                      </a:r>
                      <a:endParaRPr lang="en-US" sz="1600" dirty="0">
                        <a:solidFill>
                          <a:schemeClr val="tx1"/>
                        </a:solidFill>
                      </a:endParaRPr>
                    </a:p>
                  </a:txBody>
                  <a:tcPr/>
                </a:tc>
                <a:tc>
                  <a:txBody>
                    <a:bodyPr/>
                    <a:lstStyle/>
                    <a:p>
                      <a:r>
                        <a:rPr lang="en-US" sz="1600" dirty="0" smtClean="0">
                          <a:solidFill>
                            <a:schemeClr val="tx1"/>
                          </a:solidFill>
                        </a:rPr>
                        <a:t>#Sentence</a:t>
                      </a:r>
                      <a:endParaRPr lang="en-US" sz="1600" dirty="0">
                        <a:solidFill>
                          <a:schemeClr val="tx1"/>
                        </a:solidFill>
                      </a:endParaRPr>
                    </a:p>
                  </a:txBody>
                  <a:tcPr/>
                </a:tc>
              </a:tr>
              <a:tr h="370840">
                <a:tc>
                  <a:txBody>
                    <a:bodyPr/>
                    <a:lstStyle/>
                    <a:p>
                      <a:r>
                        <a:rPr lang="en-US" sz="1600" dirty="0" smtClean="0">
                          <a:solidFill>
                            <a:schemeClr val="tx1"/>
                          </a:solidFill>
                        </a:rPr>
                        <a:t>50</a:t>
                      </a:r>
                      <a:endParaRPr lang="en-US" sz="1600" dirty="0">
                        <a:solidFill>
                          <a:schemeClr val="tx1"/>
                        </a:solidFill>
                      </a:endParaRPr>
                    </a:p>
                  </a:txBody>
                  <a:tcPr/>
                </a:tc>
                <a:tc>
                  <a:txBody>
                    <a:bodyPr/>
                    <a:lstStyle/>
                    <a:p>
                      <a:r>
                        <a:rPr lang="en-US" sz="1600" dirty="0" smtClean="0">
                          <a:solidFill>
                            <a:schemeClr val="tx1"/>
                          </a:solidFill>
                        </a:rPr>
                        <a:t>9</a:t>
                      </a:r>
                      <a:endParaRPr lang="en-US" sz="1600" dirty="0">
                        <a:solidFill>
                          <a:schemeClr val="tx1"/>
                        </a:solidFill>
                      </a:endParaRPr>
                    </a:p>
                  </a:txBody>
                  <a:tcPr/>
                </a:tc>
              </a:tr>
              <a:tr h="370840">
                <a:tc>
                  <a:txBody>
                    <a:bodyPr/>
                    <a:lstStyle/>
                    <a:p>
                      <a:r>
                        <a:rPr lang="en-US" sz="1600" dirty="0" smtClean="0">
                          <a:solidFill>
                            <a:schemeClr val="tx1"/>
                          </a:solidFill>
                        </a:rPr>
                        <a:t>100</a:t>
                      </a:r>
                      <a:endParaRPr lang="en-US" sz="1600" dirty="0">
                        <a:solidFill>
                          <a:schemeClr val="tx1"/>
                        </a:solidFill>
                      </a:endParaRPr>
                    </a:p>
                  </a:txBody>
                  <a:tcPr/>
                </a:tc>
                <a:tc>
                  <a:txBody>
                    <a:bodyPr/>
                    <a:lstStyle/>
                    <a:p>
                      <a:r>
                        <a:rPr lang="en-US" sz="1600" dirty="0" smtClean="0">
                          <a:solidFill>
                            <a:schemeClr val="tx1"/>
                          </a:solidFill>
                        </a:rPr>
                        <a:t>20</a:t>
                      </a:r>
                      <a:endParaRPr lang="en-US" sz="1600" dirty="0">
                        <a:solidFill>
                          <a:schemeClr val="tx1"/>
                        </a:solidFill>
                      </a:endParaRPr>
                    </a:p>
                  </a:txBody>
                  <a:tcPr/>
                </a:tc>
              </a:tr>
              <a:tr h="370840">
                <a:tc>
                  <a:txBody>
                    <a:bodyPr/>
                    <a:lstStyle/>
                    <a:p>
                      <a:r>
                        <a:rPr lang="en-US" sz="1600" dirty="0" smtClean="0">
                          <a:solidFill>
                            <a:schemeClr val="tx1"/>
                          </a:solidFill>
                        </a:rPr>
                        <a:t>80</a:t>
                      </a:r>
                      <a:endParaRPr lang="en-US" sz="1600" dirty="0">
                        <a:solidFill>
                          <a:schemeClr val="tx1"/>
                        </a:solidFill>
                      </a:endParaRPr>
                    </a:p>
                  </a:txBody>
                  <a:tcPr/>
                </a:tc>
                <a:tc>
                  <a:txBody>
                    <a:bodyPr/>
                    <a:lstStyle/>
                    <a:p>
                      <a:r>
                        <a:rPr lang="en-US" sz="1600" dirty="0" smtClean="0">
                          <a:solidFill>
                            <a:schemeClr val="tx1"/>
                          </a:solidFill>
                        </a:rPr>
                        <a:t>7</a:t>
                      </a:r>
                      <a:endParaRPr lang="en-US" sz="1600" dirty="0">
                        <a:solidFill>
                          <a:schemeClr val="tx1"/>
                        </a:solidFill>
                      </a:endParaRPr>
                    </a:p>
                  </a:txBody>
                  <a:tcPr/>
                </a:tc>
              </a:tr>
            </a:tbl>
          </a:graphicData>
        </a:graphic>
      </p:graphicFrame>
      <p:sp>
        <p:nvSpPr>
          <p:cNvPr id="11" name="Documents"/>
          <p:cNvSpPr>
            <a:spLocks noEditPoints="1" noChangeArrowheads="1"/>
          </p:cNvSpPr>
          <p:nvPr/>
        </p:nvSpPr>
        <p:spPr bwMode="auto">
          <a:xfrm>
            <a:off x="409575" y="4077072"/>
            <a:ext cx="1066081" cy="159372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2">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de-DE" dirty="0" smtClean="0"/>
              <a:t>Text</a:t>
            </a:r>
          </a:p>
          <a:p>
            <a:r>
              <a:rPr lang="de-DE" dirty="0" smtClean="0"/>
              <a:t>Text</a:t>
            </a:r>
          </a:p>
          <a:p>
            <a:r>
              <a:rPr lang="de-DE" dirty="0" smtClean="0"/>
              <a:t>Text</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320200763"/>
              </p:ext>
            </p:extLst>
          </p:nvPr>
        </p:nvGraphicFramePr>
        <p:xfrm>
          <a:off x="4572000" y="4250164"/>
          <a:ext cx="1944216" cy="949960"/>
        </p:xfrm>
        <a:graphic>
          <a:graphicData uri="http://schemas.openxmlformats.org/drawingml/2006/table">
            <a:tbl>
              <a:tblPr firstRow="1" bandRow="1">
                <a:tableStyleId>{2D5ABB26-0587-4C30-8999-92F81FD0307C}</a:tableStyleId>
              </a:tblPr>
              <a:tblGrid>
                <a:gridCol w="936104"/>
                <a:gridCol w="100811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#Words</a:t>
                      </a:r>
                      <a:endParaRPr lang="en-US" sz="1600" b="0" dirty="0" smtClean="0">
                        <a:solidFill>
                          <a:schemeClr val="tx1"/>
                        </a:solidFill>
                      </a:endParaRPr>
                    </a:p>
                  </a:txBody>
                  <a:tcPr/>
                </a:tc>
                <a:tc>
                  <a:txBody>
                    <a:bodyPr/>
                    <a:lstStyle/>
                    <a:p>
                      <a:r>
                        <a:rPr lang="en-US" dirty="0" smtClean="0"/>
                        <a:t>Size</a:t>
                      </a:r>
                      <a:endParaRPr lang="en-US" b="0" dirty="0">
                        <a:solidFill>
                          <a:schemeClr val="tx1"/>
                        </a:solidFill>
                      </a:endParaRPr>
                    </a:p>
                  </a:txBody>
                  <a:tcPr/>
                </a:tc>
              </a:tr>
              <a:tr h="370840">
                <a:tc>
                  <a:txBody>
                    <a:bodyPr/>
                    <a:lstStyle/>
                    <a:p>
                      <a:r>
                        <a:rPr lang="en-US" sz="1600" dirty="0" smtClean="0"/>
                        <a:t>#Sentences</a:t>
                      </a:r>
                      <a:endParaRPr lang="en-US" sz="1600" dirty="0">
                        <a:solidFill>
                          <a:schemeClr val="tx1"/>
                        </a:solidFill>
                      </a:endParaRPr>
                    </a:p>
                  </a:txBody>
                  <a:tcPr/>
                </a:tc>
                <a:tc>
                  <a:txBody>
                    <a:bodyPr/>
                    <a:lstStyle/>
                    <a:p>
                      <a:r>
                        <a:rPr lang="en-US" sz="1600" dirty="0" smtClean="0"/>
                        <a:t> Color</a:t>
                      </a:r>
                      <a:endParaRPr lang="en-US" sz="1600" dirty="0">
                        <a:solidFill>
                          <a:schemeClr val="tx1"/>
                        </a:solidFill>
                      </a:endParaRPr>
                    </a:p>
                  </a:txBody>
                  <a:tcPr/>
                </a:tc>
              </a:tr>
            </a:tbl>
          </a:graphicData>
        </a:graphic>
      </p:graphicFrame>
      <p:sp>
        <p:nvSpPr>
          <p:cNvPr id="13" name="Right Arrow 12"/>
          <p:cNvSpPr/>
          <p:nvPr/>
        </p:nvSpPr>
        <p:spPr>
          <a:xfrm>
            <a:off x="5269592" y="4363665"/>
            <a:ext cx="216024" cy="23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269592" y="4755123"/>
            <a:ext cx="216024" cy="23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cument"/>
          <p:cNvSpPr>
            <a:spLocks noEditPoints="1" noChangeArrowheads="1"/>
          </p:cNvSpPr>
          <p:nvPr/>
        </p:nvSpPr>
        <p:spPr bwMode="auto">
          <a:xfrm>
            <a:off x="6657578" y="4643654"/>
            <a:ext cx="648122" cy="6576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9" name="Document"/>
          <p:cNvSpPr>
            <a:spLocks noEditPoints="1" noChangeArrowheads="1"/>
          </p:cNvSpPr>
          <p:nvPr/>
        </p:nvSpPr>
        <p:spPr bwMode="auto">
          <a:xfrm>
            <a:off x="7449716" y="3983464"/>
            <a:ext cx="648122" cy="132037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1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1" name="Document"/>
          <p:cNvSpPr>
            <a:spLocks noEditPoints="1" noChangeArrowheads="1"/>
          </p:cNvSpPr>
          <p:nvPr/>
        </p:nvSpPr>
        <p:spPr bwMode="auto">
          <a:xfrm>
            <a:off x="8277250" y="4131214"/>
            <a:ext cx="648122" cy="117262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2" name="Footer Placeholder 3"/>
          <p:cNvSpPr>
            <a:spLocks noGrp="1"/>
          </p:cNvSpPr>
          <p:nvPr>
            <p:ph type="ftr" sz="quarter" idx="11"/>
          </p:nvPr>
        </p:nvSpPr>
        <p:spPr>
          <a:xfrm>
            <a:off x="467544" y="6381328"/>
            <a:ext cx="6984776" cy="340149"/>
          </a:xfrm>
        </p:spPr>
        <p:txBody>
          <a:bodyPr/>
          <a:lstStyle/>
          <a:p>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23" name="Slide Number Placeholder 4"/>
          <p:cNvSpPr>
            <a:spLocks noGrp="1"/>
          </p:cNvSpPr>
          <p:nvPr>
            <p:ph type="sldNum" sz="quarter" idx="12"/>
          </p:nvPr>
        </p:nvSpPr>
        <p:spPr>
          <a:xfrm>
            <a:off x="6553200" y="6356352"/>
            <a:ext cx="2133600" cy="365125"/>
          </a:xfrm>
        </p:spPr>
        <p:txBody>
          <a:bodyPr/>
          <a:lstStyle/>
          <a:p>
            <a:fld id="{30742C3F-4840-460C-ADF2-7005A7FA8881}" type="slidenum">
              <a:rPr lang="en-US" smtClean="0"/>
              <a:pPr/>
              <a:t>49</a:t>
            </a:fld>
            <a:endParaRPr lang="en-US" dirty="0"/>
          </a:p>
        </p:txBody>
      </p:sp>
      <p:sp>
        <p:nvSpPr>
          <p:cNvPr id="24" name="TextBox 23"/>
          <p:cNvSpPr txBox="1"/>
          <p:nvPr/>
        </p:nvSpPr>
        <p:spPr>
          <a:xfrm>
            <a:off x="6148090" y="6030580"/>
            <a:ext cx="1505990" cy="369332"/>
          </a:xfrm>
          <a:prstGeom prst="rect">
            <a:avLst/>
          </a:prstGeom>
          <a:noFill/>
        </p:spPr>
        <p:txBody>
          <a:bodyPr wrap="none" rtlCol="0">
            <a:spAutoFit/>
          </a:bodyPr>
          <a:lstStyle/>
          <a:p>
            <a:r>
              <a:rPr lang="en-US" dirty="0" smtClean="0"/>
              <a:t>[Card et al 99]</a:t>
            </a:r>
            <a:endParaRPr lang="de-DE" dirty="0"/>
          </a:p>
        </p:txBody>
      </p:sp>
    </p:spTree>
    <p:extLst>
      <p:ext uri="{BB962C8B-B14F-4D97-AF65-F5344CB8AC3E}">
        <p14:creationId xmlns:p14="http://schemas.microsoft.com/office/powerpoint/2010/main" val="1621373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Part 1</a:t>
            </a:r>
            <a:endParaRPr lang="de-DE"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6W’s of User’s Interaction </a:t>
            </a:r>
            <a:br>
              <a:rPr lang="en-US" dirty="0" smtClean="0"/>
            </a:br>
            <a:r>
              <a:rPr lang="en-US" dirty="0" smtClean="0"/>
              <a:t>and interaction loop</a:t>
            </a:r>
            <a:endParaRPr lang="en-US" dirty="0"/>
          </a:p>
          <a:p>
            <a:pPr marL="457200" indent="-457200">
              <a:buFont typeface="Arial" panose="020B0604020202020204" pitchFamily="34" charset="0"/>
              <a:buChar char="•"/>
            </a:pPr>
            <a:r>
              <a:rPr lang="en-US" dirty="0" smtClean="0"/>
              <a:t>Systematization of interaction</a:t>
            </a:r>
          </a:p>
          <a:p>
            <a:pPr marL="639763" lvl="1" indent="-457200">
              <a:buFont typeface="Arial" panose="020B0604020202020204" pitchFamily="34" charset="0"/>
              <a:buChar char="•"/>
            </a:pPr>
            <a:r>
              <a:rPr lang="en-US" dirty="0" smtClean="0"/>
              <a:t>Human (</a:t>
            </a:r>
            <a:r>
              <a:rPr lang="en-US" dirty="0" err="1" smtClean="0"/>
              <a:t>Ws</a:t>
            </a:r>
            <a:r>
              <a:rPr lang="en-US" dirty="0" smtClean="0"/>
              <a:t>) and System (Vis)</a:t>
            </a:r>
          </a:p>
          <a:p>
            <a:pPr marL="639763" lvl="1" indent="-457200">
              <a:buFont typeface="Arial" panose="020B0604020202020204" pitchFamily="34" charset="0"/>
              <a:buChar char="•"/>
            </a:pPr>
            <a:r>
              <a:rPr lang="en-US" dirty="0" smtClean="0"/>
              <a:t>Vis/VA-focused systematizations: </a:t>
            </a:r>
            <a:br>
              <a:rPr lang="en-US" dirty="0" smtClean="0"/>
            </a:br>
            <a:r>
              <a:rPr lang="en-US" sz="2400" dirty="0" smtClean="0">
                <a:solidFill>
                  <a:schemeClr val="bg1">
                    <a:lumMod val="75000"/>
                  </a:schemeClr>
                </a:solidFill>
              </a:rPr>
              <a:t>1. Visualization, 2. Visual Data Mining</a:t>
            </a:r>
            <a:br>
              <a:rPr lang="en-US" sz="2400" dirty="0" smtClean="0">
                <a:solidFill>
                  <a:schemeClr val="bg1">
                    <a:lumMod val="75000"/>
                  </a:schemeClr>
                </a:solidFill>
              </a:rPr>
            </a:br>
            <a:r>
              <a:rPr lang="en-US" sz="2400" dirty="0" smtClean="0">
                <a:solidFill>
                  <a:schemeClr val="bg1">
                    <a:lumMod val="75000"/>
                  </a:schemeClr>
                </a:solidFill>
              </a:rPr>
              <a:t>3. Reasoning</a:t>
            </a:r>
          </a:p>
          <a:p>
            <a:pPr marL="639763" lvl="1" indent="-457200">
              <a:buFont typeface="Arial" panose="020B0604020202020204" pitchFamily="34" charset="0"/>
              <a:buChar char="•"/>
            </a:pPr>
            <a:r>
              <a:rPr lang="en-US" dirty="0" smtClean="0"/>
              <a:t>Third view: Interaction Support</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5</a:t>
            </a:fld>
            <a:endParaRPr lang="en-US" dirty="0"/>
          </a:p>
        </p:txBody>
      </p:sp>
      <p:grpSp>
        <p:nvGrpSpPr>
          <p:cNvPr id="16" name="Group 15"/>
          <p:cNvGrpSpPr/>
          <p:nvPr/>
        </p:nvGrpSpPr>
        <p:grpSpPr>
          <a:xfrm>
            <a:off x="5796136" y="2780928"/>
            <a:ext cx="2992589" cy="1446550"/>
            <a:chOff x="2411760" y="1739802"/>
            <a:chExt cx="4844380" cy="1749410"/>
          </a:xfrm>
        </p:grpSpPr>
        <p:sp>
          <p:nvSpPr>
            <p:cNvPr id="17" name="TextBox 16"/>
            <p:cNvSpPr txBox="1"/>
            <p:nvPr/>
          </p:nvSpPr>
          <p:spPr>
            <a:xfrm>
              <a:off x="4932040" y="1791846"/>
              <a:ext cx="2324100" cy="1446549"/>
            </a:xfrm>
            <a:prstGeom prst="rect">
              <a:avLst/>
            </a:prstGeom>
            <a:noFill/>
          </p:spPr>
          <p:txBody>
            <a:bodyPr wrap="square" rtlCol="0">
              <a:spAutoFit/>
            </a:bodyPr>
            <a:lstStyle/>
            <a:p>
              <a:r>
                <a:rPr lang="en-US" sz="8800" dirty="0" smtClean="0">
                  <a:solidFill>
                    <a:schemeClr val="accent6">
                      <a:lumMod val="75000"/>
                    </a:schemeClr>
                  </a:solidFill>
                  <a:sym typeface="Wingdings"/>
                </a:rPr>
                <a:t></a:t>
              </a:r>
              <a:endParaRPr lang="en-US" sz="8800" dirty="0">
                <a:solidFill>
                  <a:schemeClr val="accent6">
                    <a:lumMod val="75000"/>
                  </a:schemeClr>
                </a:solidFill>
              </a:endParaRPr>
            </a:p>
          </p:txBody>
        </p:sp>
        <p:sp>
          <p:nvSpPr>
            <p:cNvPr id="18" name="TextBox 17"/>
            <p:cNvSpPr txBox="1"/>
            <p:nvPr/>
          </p:nvSpPr>
          <p:spPr>
            <a:xfrm>
              <a:off x="2411760" y="1739802"/>
              <a:ext cx="640080" cy="1749410"/>
            </a:xfrm>
            <a:prstGeom prst="rect">
              <a:avLst/>
            </a:prstGeom>
            <a:noFill/>
            <a:ln>
              <a:noFill/>
            </a:ln>
          </p:spPr>
          <p:txBody>
            <a:bodyPr wrap="square" rtlCol="0">
              <a:spAutoFit/>
            </a:bodyPr>
            <a:lstStyle/>
            <a:p>
              <a:r>
                <a:rPr lang="en-US" sz="8800" dirty="0">
                  <a:solidFill>
                    <a:srgbClr val="00A950"/>
                  </a:solidFill>
                  <a:sym typeface="Webdings" panose="05030102010509060703" pitchFamily="18" charset="2"/>
                </a:rPr>
                <a:t></a:t>
              </a:r>
              <a:endParaRPr lang="en-US" sz="8800" dirty="0">
                <a:solidFill>
                  <a:srgbClr val="00A950"/>
                </a:solidFill>
              </a:endParaRPr>
            </a:p>
          </p:txBody>
        </p:sp>
        <p:cxnSp>
          <p:nvCxnSpPr>
            <p:cNvPr id="19" name="Straight Arrow Connector 18"/>
            <p:cNvCxnSpPr/>
            <p:nvPr/>
          </p:nvCxnSpPr>
          <p:spPr>
            <a:xfrm>
              <a:off x="3882559" y="2499867"/>
              <a:ext cx="1368151"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810552" y="2715890"/>
              <a:ext cx="1368151"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856730" y="1340768"/>
            <a:ext cx="2992589" cy="1489584"/>
            <a:chOff x="2411760" y="1739802"/>
            <a:chExt cx="4844380" cy="1801454"/>
          </a:xfrm>
        </p:grpSpPr>
        <p:sp>
          <p:nvSpPr>
            <p:cNvPr id="22" name="TextBox 21"/>
            <p:cNvSpPr txBox="1"/>
            <p:nvPr/>
          </p:nvSpPr>
          <p:spPr>
            <a:xfrm>
              <a:off x="4932040" y="1791846"/>
              <a:ext cx="2324100" cy="1749410"/>
            </a:xfrm>
            <a:prstGeom prst="rect">
              <a:avLst/>
            </a:prstGeom>
            <a:noFill/>
            <a:ln>
              <a:noFill/>
            </a:ln>
          </p:spPr>
          <p:txBody>
            <a:bodyPr wrap="square" rtlCol="0">
              <a:spAutoFit/>
            </a:bodyPr>
            <a:lstStyle/>
            <a:p>
              <a:r>
                <a:rPr lang="en-US" sz="8800" dirty="0" smtClean="0">
                  <a:solidFill>
                    <a:schemeClr val="bg1">
                      <a:lumMod val="85000"/>
                    </a:schemeClr>
                  </a:solidFill>
                  <a:sym typeface="Wingdings"/>
                </a:rPr>
                <a:t></a:t>
              </a:r>
              <a:endParaRPr lang="en-US" sz="8800" dirty="0">
                <a:solidFill>
                  <a:schemeClr val="bg1">
                    <a:lumMod val="85000"/>
                  </a:schemeClr>
                </a:solidFill>
              </a:endParaRPr>
            </a:p>
          </p:txBody>
        </p:sp>
        <p:sp>
          <p:nvSpPr>
            <p:cNvPr id="23" name="TextBox 22"/>
            <p:cNvSpPr txBox="1"/>
            <p:nvPr/>
          </p:nvSpPr>
          <p:spPr>
            <a:xfrm>
              <a:off x="2411760" y="1739802"/>
              <a:ext cx="640080" cy="1446548"/>
            </a:xfrm>
            <a:prstGeom prst="rect">
              <a:avLst/>
            </a:prstGeom>
            <a:noFill/>
          </p:spPr>
          <p:txBody>
            <a:bodyPr wrap="square" rtlCol="0">
              <a:spAutoFit/>
            </a:bodyPr>
            <a:lstStyle/>
            <a:p>
              <a:r>
                <a:rPr lang="en-US" sz="8800" dirty="0">
                  <a:solidFill>
                    <a:srgbClr val="00A650"/>
                  </a:solidFill>
                  <a:sym typeface="Webdings" panose="05030102010509060703" pitchFamily="18" charset="2"/>
                </a:rPr>
                <a:t></a:t>
              </a:r>
              <a:endParaRPr lang="en-US" sz="8800" dirty="0">
                <a:solidFill>
                  <a:srgbClr val="00A650"/>
                </a:solidFill>
              </a:endParaRPr>
            </a:p>
          </p:txBody>
        </p:sp>
        <p:cxnSp>
          <p:nvCxnSpPr>
            <p:cNvPr id="24" name="Straight Arrow Connector 23"/>
            <p:cNvCxnSpPr/>
            <p:nvPr/>
          </p:nvCxnSpPr>
          <p:spPr>
            <a:xfrm>
              <a:off x="3882559" y="2499867"/>
              <a:ext cx="1368151"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810552" y="2715890"/>
              <a:ext cx="1368151"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796136" y="4725144"/>
            <a:ext cx="2992589" cy="1489584"/>
            <a:chOff x="2411760" y="1739802"/>
            <a:chExt cx="4844380" cy="1801454"/>
          </a:xfrm>
        </p:grpSpPr>
        <p:sp>
          <p:nvSpPr>
            <p:cNvPr id="27" name="TextBox 26"/>
            <p:cNvSpPr txBox="1"/>
            <p:nvPr/>
          </p:nvSpPr>
          <p:spPr>
            <a:xfrm>
              <a:off x="4932040" y="1791846"/>
              <a:ext cx="2324100" cy="1749410"/>
            </a:xfrm>
            <a:prstGeom prst="rect">
              <a:avLst/>
            </a:prstGeom>
            <a:noFill/>
          </p:spPr>
          <p:txBody>
            <a:bodyPr wrap="square" rtlCol="0">
              <a:spAutoFit/>
            </a:bodyPr>
            <a:lstStyle/>
            <a:p>
              <a:r>
                <a:rPr lang="en-US" sz="8800" dirty="0" smtClean="0">
                  <a:solidFill>
                    <a:schemeClr val="bg1">
                      <a:lumMod val="75000"/>
                    </a:schemeClr>
                  </a:solidFill>
                  <a:sym typeface="Wingdings"/>
                </a:rPr>
                <a:t></a:t>
              </a:r>
              <a:endParaRPr lang="en-US" sz="8800" dirty="0">
                <a:solidFill>
                  <a:schemeClr val="bg1">
                    <a:lumMod val="75000"/>
                  </a:schemeClr>
                </a:solidFill>
              </a:endParaRPr>
            </a:p>
          </p:txBody>
        </p:sp>
        <p:sp>
          <p:nvSpPr>
            <p:cNvPr id="28" name="TextBox 27"/>
            <p:cNvSpPr txBox="1"/>
            <p:nvPr/>
          </p:nvSpPr>
          <p:spPr>
            <a:xfrm>
              <a:off x="2411760" y="1739802"/>
              <a:ext cx="640080" cy="1749410"/>
            </a:xfrm>
            <a:prstGeom prst="rect">
              <a:avLst/>
            </a:prstGeom>
            <a:noFill/>
            <a:ln>
              <a:noFill/>
            </a:ln>
          </p:spPr>
          <p:txBody>
            <a:bodyPr wrap="square" rtlCol="0">
              <a:spAutoFit/>
            </a:bodyPr>
            <a:lstStyle/>
            <a:p>
              <a:r>
                <a:rPr lang="en-US" sz="8800" dirty="0">
                  <a:solidFill>
                    <a:srgbClr val="00A950"/>
                  </a:solidFill>
                  <a:sym typeface="Webdings" panose="05030102010509060703" pitchFamily="18" charset="2"/>
                </a:rPr>
                <a:t></a:t>
              </a:r>
              <a:endParaRPr lang="en-US" sz="8800" dirty="0">
                <a:solidFill>
                  <a:srgbClr val="00A950"/>
                </a:solidFill>
              </a:endParaRPr>
            </a:p>
          </p:txBody>
        </p:sp>
        <p:cxnSp>
          <p:nvCxnSpPr>
            <p:cNvPr id="29" name="Straight Arrow Connector 28"/>
            <p:cNvCxnSpPr/>
            <p:nvPr/>
          </p:nvCxnSpPr>
          <p:spPr>
            <a:xfrm>
              <a:off x="3882559" y="2499867"/>
              <a:ext cx="136815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810552" y="2715890"/>
              <a:ext cx="136815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66096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Visual Mapping</a:t>
            </a:r>
          </a:p>
        </p:txBody>
      </p:sp>
      <p:sp>
        <p:nvSpPr>
          <p:cNvPr id="3" name="Content Placeholder 2"/>
          <p:cNvSpPr>
            <a:spLocks noGrp="1"/>
          </p:cNvSpPr>
          <p:nvPr>
            <p:ph idx="1"/>
          </p:nvPr>
        </p:nvSpPr>
        <p:spPr>
          <a:xfrm>
            <a:off x="323528" y="1600201"/>
            <a:ext cx="4320480" cy="4525963"/>
          </a:xfrm>
        </p:spPr>
        <p:txBody>
          <a:bodyPr>
            <a:normAutofit/>
          </a:bodyPr>
          <a:lstStyle/>
          <a:p>
            <a:pPr marL="342900" indent="-342900">
              <a:buFont typeface="Arial" panose="020B0604020202020204" pitchFamily="34" charset="0"/>
              <a:buChar char="•"/>
            </a:pPr>
            <a:r>
              <a:rPr lang="en-US" sz="2800" dirty="0" smtClean="0"/>
              <a:t>Visualization type</a:t>
            </a:r>
          </a:p>
          <a:p>
            <a:pPr marL="525463" lvl="1" indent="-342900">
              <a:buFont typeface="Arial" panose="020B0604020202020204" pitchFamily="34" charset="0"/>
              <a:buChar char="•"/>
            </a:pPr>
            <a:r>
              <a:rPr lang="en-US" sz="2400" dirty="0" smtClean="0"/>
              <a:t>Type of visualization</a:t>
            </a:r>
          </a:p>
          <a:p>
            <a:pPr marL="701675" lvl="2" indent="-342900">
              <a:buFont typeface="Arial" panose="020B0604020202020204" pitchFamily="34" charset="0"/>
              <a:buChar char="•"/>
            </a:pPr>
            <a:r>
              <a:rPr lang="en-US" sz="2000" dirty="0" smtClean="0"/>
              <a:t>Scatterplot/matrix</a:t>
            </a:r>
          </a:p>
          <a:p>
            <a:pPr marL="701675" lvl="2" indent="-342900">
              <a:buFont typeface="Arial" panose="020B0604020202020204" pitchFamily="34" charset="0"/>
              <a:buChar char="•"/>
            </a:pPr>
            <a:r>
              <a:rPr lang="en-US" sz="2000" dirty="0" smtClean="0"/>
              <a:t>Node-link/matrix</a:t>
            </a:r>
          </a:p>
          <a:p>
            <a:pPr marL="525463" lvl="1" indent="-342900">
              <a:buFont typeface="Arial" panose="020B0604020202020204" pitchFamily="34" charset="0"/>
              <a:buChar char="•"/>
            </a:pPr>
            <a:r>
              <a:rPr lang="en-US" sz="2400" dirty="0" smtClean="0"/>
              <a:t>Type of mapping</a:t>
            </a:r>
          </a:p>
          <a:p>
            <a:pPr marL="701675" lvl="2" indent="-342900">
              <a:buFont typeface="Arial" panose="020B0604020202020204" pitchFamily="34" charset="0"/>
              <a:buChar char="•"/>
            </a:pPr>
            <a:r>
              <a:rPr lang="en-US" sz="2000" dirty="0" smtClean="0"/>
              <a:t>E.g. color/size/form</a:t>
            </a:r>
          </a:p>
          <a:p>
            <a:pPr marL="342900" indent="-342900">
              <a:buFont typeface="Arial" panose="020B0604020202020204" pitchFamily="34" charset="0"/>
              <a:buChar char="•"/>
            </a:pPr>
            <a:endParaRPr lang="en-US" sz="2800"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50</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35" t="19659" r="4923" b="7617"/>
          <a:stretch/>
        </p:blipFill>
        <p:spPr bwMode="auto">
          <a:xfrm>
            <a:off x="3942108" y="1268760"/>
            <a:ext cx="5171089" cy="280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48090" y="6030580"/>
            <a:ext cx="2965107" cy="369332"/>
          </a:xfrm>
          <a:prstGeom prst="rect">
            <a:avLst/>
          </a:prstGeom>
          <a:noFill/>
        </p:spPr>
        <p:txBody>
          <a:bodyPr wrap="none" rtlCol="0">
            <a:spAutoFit/>
          </a:bodyPr>
          <a:lstStyle/>
          <a:p>
            <a:r>
              <a:rPr lang="en-US" dirty="0" smtClean="0"/>
              <a:t>[</a:t>
            </a:r>
            <a:r>
              <a:rPr lang="de-DE" dirty="0"/>
              <a:t>van den </a:t>
            </a:r>
            <a:r>
              <a:rPr lang="de-DE" dirty="0" smtClean="0"/>
              <a:t>Elzen &amp; van Wijk </a:t>
            </a:r>
            <a:r>
              <a:rPr lang="en-US" dirty="0" smtClean="0"/>
              <a:t>13]</a:t>
            </a:r>
            <a:endParaRPr lang="de-DE" dirty="0"/>
          </a:p>
        </p:txBody>
      </p:sp>
      <p:sp>
        <p:nvSpPr>
          <p:cNvPr id="7" name="TextBox 6"/>
          <p:cNvSpPr txBox="1"/>
          <p:nvPr/>
        </p:nvSpPr>
        <p:spPr>
          <a:xfrm>
            <a:off x="6804248" y="5589240"/>
            <a:ext cx="1872208" cy="369332"/>
          </a:xfrm>
          <a:prstGeom prst="rect">
            <a:avLst/>
          </a:prstGeom>
          <a:noFill/>
        </p:spPr>
        <p:txBody>
          <a:bodyPr wrap="square" rtlCol="0">
            <a:spAutoFit/>
          </a:bodyPr>
          <a:lstStyle/>
          <a:p>
            <a:r>
              <a:rPr lang="en-US" dirty="0" smtClean="0"/>
              <a:t>Video 10</a:t>
            </a:r>
            <a:endParaRPr lang="de-DE" dirty="0"/>
          </a:p>
        </p:txBody>
      </p:sp>
    </p:spTree>
    <p:extLst>
      <p:ext uri="{BB962C8B-B14F-4D97-AF65-F5344CB8AC3E}">
        <p14:creationId xmlns:p14="http://schemas.microsoft.com/office/powerpoint/2010/main" val="10256480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Visual Mapping</a:t>
            </a:r>
          </a:p>
        </p:txBody>
      </p:sp>
      <p:sp>
        <p:nvSpPr>
          <p:cNvPr id="3" name="Content Placeholder 2"/>
          <p:cNvSpPr>
            <a:spLocks noGrp="1"/>
          </p:cNvSpPr>
          <p:nvPr>
            <p:ph idx="1"/>
          </p:nvPr>
        </p:nvSpPr>
        <p:spPr>
          <a:xfrm>
            <a:off x="323528" y="1600201"/>
            <a:ext cx="4608512" cy="4525963"/>
          </a:xfrm>
        </p:spPr>
        <p:txBody>
          <a:bodyPr>
            <a:normAutofit/>
          </a:bodyPr>
          <a:lstStyle/>
          <a:p>
            <a:pPr marL="342900" indent="-342900">
              <a:buFont typeface="Arial" panose="020B0604020202020204" pitchFamily="34" charset="0"/>
              <a:buChar char="•"/>
            </a:pPr>
            <a:r>
              <a:rPr lang="en-US" sz="2800" dirty="0">
                <a:solidFill>
                  <a:schemeClr val="bg1">
                    <a:lumMod val="65000"/>
                  </a:schemeClr>
                </a:solidFill>
              </a:rPr>
              <a:t>Visualization type</a:t>
            </a:r>
          </a:p>
          <a:p>
            <a:pPr marL="525463" lvl="1" indent="-342900">
              <a:buFont typeface="Arial" panose="020B0604020202020204" pitchFamily="34" charset="0"/>
              <a:buChar char="•"/>
            </a:pPr>
            <a:r>
              <a:rPr lang="en-US" sz="2400" dirty="0">
                <a:solidFill>
                  <a:schemeClr val="bg1">
                    <a:lumMod val="65000"/>
                  </a:schemeClr>
                </a:solidFill>
              </a:rPr>
              <a:t>Type of visualization</a:t>
            </a:r>
          </a:p>
          <a:p>
            <a:pPr marL="525463" lvl="1" indent="-342900">
              <a:buFont typeface="Arial" panose="020B0604020202020204" pitchFamily="34" charset="0"/>
              <a:buChar char="•"/>
            </a:pPr>
            <a:r>
              <a:rPr lang="en-US" sz="2400" dirty="0">
                <a:solidFill>
                  <a:schemeClr val="bg1">
                    <a:lumMod val="65000"/>
                  </a:schemeClr>
                </a:solidFill>
              </a:rPr>
              <a:t>Type of mapping</a:t>
            </a:r>
          </a:p>
          <a:p>
            <a:pPr marL="342900" indent="-342900">
              <a:buFont typeface="Arial" panose="020B0604020202020204" pitchFamily="34" charset="0"/>
              <a:buChar char="•"/>
            </a:pPr>
            <a:r>
              <a:rPr lang="en-US" sz="2800" dirty="0" smtClean="0"/>
              <a:t>Mapping parameter</a:t>
            </a:r>
          </a:p>
          <a:p>
            <a:pPr marL="525463" lvl="1" indent="-342900">
              <a:buFont typeface="Arial" panose="020B0604020202020204" pitchFamily="34" charset="0"/>
              <a:buChar char="•"/>
            </a:pPr>
            <a:r>
              <a:rPr lang="en-US" sz="2400" dirty="0"/>
              <a:t>Data </a:t>
            </a:r>
            <a:r>
              <a:rPr lang="en-US" sz="2400" dirty="0" smtClean="0">
                <a:sym typeface="Wingdings" panose="05000000000000000000" pitchFamily="2" charset="2"/>
              </a:rPr>
              <a:t> </a:t>
            </a:r>
            <a:r>
              <a:rPr lang="en-US" sz="2400" dirty="0" smtClean="0"/>
              <a:t>mapping</a:t>
            </a:r>
            <a:endParaRPr lang="en-US" sz="2400" dirty="0"/>
          </a:p>
          <a:p>
            <a:pPr marL="525463" lvl="1" indent="-342900">
              <a:buFont typeface="Arial" panose="020B0604020202020204" pitchFamily="34" charset="0"/>
              <a:buChar char="•"/>
            </a:pPr>
            <a:r>
              <a:rPr lang="en-US" sz="2400" dirty="0" smtClean="0"/>
              <a:t>E.g. color scheme</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endParaRPr lang="en-US" sz="2800"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51</a:t>
            </a:fld>
            <a:endParaRPr lang="en-US" dirty="0"/>
          </a:p>
        </p:txBody>
      </p:sp>
      <p:sp>
        <p:nvSpPr>
          <p:cNvPr id="6" name="TextBox 5"/>
          <p:cNvSpPr txBox="1"/>
          <p:nvPr/>
        </p:nvSpPr>
        <p:spPr>
          <a:xfrm>
            <a:off x="6148090" y="6030580"/>
            <a:ext cx="2965107" cy="369332"/>
          </a:xfrm>
          <a:prstGeom prst="rect">
            <a:avLst/>
          </a:prstGeom>
          <a:noFill/>
        </p:spPr>
        <p:txBody>
          <a:bodyPr wrap="none" rtlCol="0">
            <a:spAutoFit/>
          </a:bodyPr>
          <a:lstStyle/>
          <a:p>
            <a:r>
              <a:rPr lang="en-US" dirty="0" smtClean="0"/>
              <a:t>[</a:t>
            </a:r>
            <a:r>
              <a:rPr lang="de-DE" dirty="0"/>
              <a:t>van den </a:t>
            </a:r>
            <a:r>
              <a:rPr lang="de-DE" dirty="0" smtClean="0"/>
              <a:t>Elzen &amp; van Wijk </a:t>
            </a:r>
            <a:r>
              <a:rPr lang="en-US" dirty="0" smtClean="0"/>
              <a:t>13]</a:t>
            </a:r>
            <a:endParaRPr lang="de-DE" dirty="0"/>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711" t="17066" r="14386" b="12550"/>
          <a:stretch/>
        </p:blipFill>
        <p:spPr bwMode="auto">
          <a:xfrm>
            <a:off x="3722739" y="1916832"/>
            <a:ext cx="5389240" cy="284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04248" y="5589240"/>
            <a:ext cx="1872208" cy="369332"/>
          </a:xfrm>
          <a:prstGeom prst="rect">
            <a:avLst/>
          </a:prstGeom>
          <a:noFill/>
        </p:spPr>
        <p:txBody>
          <a:bodyPr wrap="square" rtlCol="0">
            <a:spAutoFit/>
          </a:bodyPr>
          <a:lstStyle/>
          <a:p>
            <a:r>
              <a:rPr lang="en-US" dirty="0" smtClean="0"/>
              <a:t>Video 10</a:t>
            </a:r>
            <a:endParaRPr lang="de-DE" dirty="0"/>
          </a:p>
        </p:txBody>
      </p:sp>
    </p:spTree>
    <p:extLst>
      <p:ext uri="{BB962C8B-B14F-4D97-AF65-F5344CB8AC3E}">
        <p14:creationId xmlns:p14="http://schemas.microsoft.com/office/powerpoint/2010/main" val="42320309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Visual Mapping</a:t>
            </a:r>
          </a:p>
        </p:txBody>
      </p:sp>
      <p:sp>
        <p:nvSpPr>
          <p:cNvPr id="3" name="Content Placeholder 2"/>
          <p:cNvSpPr>
            <a:spLocks noGrp="1"/>
          </p:cNvSpPr>
          <p:nvPr>
            <p:ph idx="1"/>
          </p:nvPr>
        </p:nvSpPr>
        <p:spPr>
          <a:xfrm>
            <a:off x="323528" y="1600201"/>
            <a:ext cx="4608512" cy="4525963"/>
          </a:xfrm>
        </p:spPr>
        <p:txBody>
          <a:bodyPr>
            <a:normAutofit/>
          </a:bodyPr>
          <a:lstStyle/>
          <a:p>
            <a:pPr marL="342900" indent="-342900">
              <a:buFont typeface="Arial" panose="020B0604020202020204" pitchFamily="34" charset="0"/>
              <a:buChar char="•"/>
            </a:pPr>
            <a:r>
              <a:rPr lang="en-US" sz="2800" dirty="0">
                <a:solidFill>
                  <a:schemeClr val="bg1">
                    <a:lumMod val="65000"/>
                  </a:schemeClr>
                </a:solidFill>
              </a:rPr>
              <a:t>Visualization type</a:t>
            </a:r>
          </a:p>
          <a:p>
            <a:pPr marL="525463" lvl="1" indent="-342900">
              <a:buFont typeface="Arial" panose="020B0604020202020204" pitchFamily="34" charset="0"/>
              <a:buChar char="•"/>
            </a:pPr>
            <a:r>
              <a:rPr lang="en-US" sz="2400" dirty="0">
                <a:solidFill>
                  <a:schemeClr val="bg1">
                    <a:lumMod val="65000"/>
                  </a:schemeClr>
                </a:solidFill>
              </a:rPr>
              <a:t>Type of visualization</a:t>
            </a:r>
          </a:p>
          <a:p>
            <a:pPr marL="525463" lvl="1" indent="-342900">
              <a:buFont typeface="Arial" panose="020B0604020202020204" pitchFamily="34" charset="0"/>
              <a:buChar char="•"/>
            </a:pPr>
            <a:r>
              <a:rPr lang="en-US" sz="2400" dirty="0">
                <a:solidFill>
                  <a:schemeClr val="bg1">
                    <a:lumMod val="65000"/>
                  </a:schemeClr>
                </a:solidFill>
              </a:rPr>
              <a:t>Type of mapping</a:t>
            </a:r>
          </a:p>
          <a:p>
            <a:pPr marL="342900" indent="-342900">
              <a:buFont typeface="Arial" panose="020B0604020202020204" pitchFamily="34" charset="0"/>
              <a:buChar char="•"/>
            </a:pPr>
            <a:r>
              <a:rPr lang="en-US" sz="2800" dirty="0" smtClean="0"/>
              <a:t>Mapping parameter</a:t>
            </a:r>
          </a:p>
          <a:p>
            <a:pPr marL="525463" lvl="1" indent="-342900">
              <a:buFont typeface="Arial" panose="020B0604020202020204" pitchFamily="34" charset="0"/>
              <a:buChar char="•"/>
            </a:pPr>
            <a:r>
              <a:rPr lang="en-US" sz="2400" dirty="0"/>
              <a:t>Data </a:t>
            </a:r>
            <a:r>
              <a:rPr lang="en-US" sz="2400" dirty="0" smtClean="0">
                <a:sym typeface="Wingdings" panose="05000000000000000000" pitchFamily="2" charset="2"/>
              </a:rPr>
              <a:t> </a:t>
            </a:r>
            <a:r>
              <a:rPr lang="en-US" sz="2400" dirty="0" smtClean="0"/>
              <a:t>mapping</a:t>
            </a:r>
            <a:endParaRPr lang="en-US" sz="2400" dirty="0"/>
          </a:p>
          <a:p>
            <a:pPr marL="525463" lvl="1" indent="-342900">
              <a:buFont typeface="Arial" panose="020B0604020202020204" pitchFamily="34" charset="0"/>
              <a:buChar char="•"/>
            </a:pPr>
            <a:r>
              <a:rPr lang="en-US" sz="2400" dirty="0" smtClean="0"/>
              <a:t>E.g. color scheme</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endParaRPr lang="en-US" sz="2800"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52</a:t>
            </a:fld>
            <a:endParaRPr lang="en-US" dirty="0"/>
          </a:p>
        </p:txBody>
      </p:sp>
      <p:sp>
        <p:nvSpPr>
          <p:cNvPr id="6" name="TextBox 5"/>
          <p:cNvSpPr txBox="1"/>
          <p:nvPr/>
        </p:nvSpPr>
        <p:spPr>
          <a:xfrm>
            <a:off x="6148090" y="6030580"/>
            <a:ext cx="2965107" cy="369332"/>
          </a:xfrm>
          <a:prstGeom prst="rect">
            <a:avLst/>
          </a:prstGeom>
          <a:noFill/>
        </p:spPr>
        <p:txBody>
          <a:bodyPr wrap="none" rtlCol="0">
            <a:spAutoFit/>
          </a:bodyPr>
          <a:lstStyle/>
          <a:p>
            <a:r>
              <a:rPr lang="en-US" dirty="0" smtClean="0"/>
              <a:t>[</a:t>
            </a:r>
            <a:r>
              <a:rPr lang="de-DE" dirty="0"/>
              <a:t>van den </a:t>
            </a:r>
            <a:r>
              <a:rPr lang="de-DE" dirty="0" smtClean="0"/>
              <a:t>Elzen &amp; van Wijk </a:t>
            </a:r>
            <a:r>
              <a:rPr lang="en-US" dirty="0" smtClean="0"/>
              <a:t>13]</a:t>
            </a:r>
            <a:endParaRPr lang="de-DE"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67" t="25407" r="36913" b="26042"/>
          <a:stretch/>
        </p:blipFill>
        <p:spPr bwMode="auto">
          <a:xfrm>
            <a:off x="3635896" y="2420888"/>
            <a:ext cx="5392547" cy="284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804248" y="5589240"/>
            <a:ext cx="1872208" cy="369332"/>
          </a:xfrm>
          <a:prstGeom prst="rect">
            <a:avLst/>
          </a:prstGeom>
          <a:noFill/>
        </p:spPr>
        <p:txBody>
          <a:bodyPr wrap="square" rtlCol="0">
            <a:spAutoFit/>
          </a:bodyPr>
          <a:lstStyle/>
          <a:p>
            <a:r>
              <a:rPr lang="en-US" dirty="0" smtClean="0"/>
              <a:t>Video 10</a:t>
            </a:r>
            <a:endParaRPr lang="de-DE" dirty="0"/>
          </a:p>
        </p:txBody>
      </p:sp>
    </p:spTree>
    <p:extLst>
      <p:ext uri="{BB962C8B-B14F-4D97-AF65-F5344CB8AC3E}">
        <p14:creationId xmlns:p14="http://schemas.microsoft.com/office/powerpoint/2010/main" val="33933864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Visual Mapping</a:t>
            </a:r>
          </a:p>
        </p:txBody>
      </p:sp>
      <p:sp>
        <p:nvSpPr>
          <p:cNvPr id="3" name="Content Placeholder 2"/>
          <p:cNvSpPr>
            <a:spLocks noGrp="1"/>
          </p:cNvSpPr>
          <p:nvPr>
            <p:ph idx="1"/>
          </p:nvPr>
        </p:nvSpPr>
        <p:spPr>
          <a:xfrm>
            <a:off x="323528" y="1600201"/>
            <a:ext cx="4608512" cy="4525963"/>
          </a:xfrm>
        </p:spPr>
        <p:txBody>
          <a:bodyPr>
            <a:normAutofit/>
          </a:bodyPr>
          <a:lstStyle/>
          <a:p>
            <a:pPr marL="342900" indent="-342900">
              <a:buFont typeface="Arial" panose="020B0604020202020204" pitchFamily="34" charset="0"/>
              <a:buChar char="•"/>
            </a:pPr>
            <a:r>
              <a:rPr lang="en-US" sz="2800" dirty="0">
                <a:solidFill>
                  <a:schemeClr val="bg1">
                    <a:lumMod val="65000"/>
                  </a:schemeClr>
                </a:solidFill>
              </a:rPr>
              <a:t>Visualization type</a:t>
            </a:r>
          </a:p>
          <a:p>
            <a:pPr marL="525463" lvl="1" indent="-342900">
              <a:buFont typeface="Arial" panose="020B0604020202020204" pitchFamily="34" charset="0"/>
              <a:buChar char="•"/>
            </a:pPr>
            <a:r>
              <a:rPr lang="en-US" sz="2400" dirty="0">
                <a:solidFill>
                  <a:schemeClr val="bg1">
                    <a:lumMod val="65000"/>
                  </a:schemeClr>
                </a:solidFill>
              </a:rPr>
              <a:t>Type of visualization</a:t>
            </a:r>
          </a:p>
          <a:p>
            <a:pPr marL="525463" lvl="1" indent="-342900">
              <a:buFont typeface="Arial" panose="020B0604020202020204" pitchFamily="34" charset="0"/>
              <a:buChar char="•"/>
            </a:pPr>
            <a:r>
              <a:rPr lang="en-US" sz="2400" dirty="0">
                <a:solidFill>
                  <a:schemeClr val="bg1">
                    <a:lumMod val="65000"/>
                  </a:schemeClr>
                </a:solidFill>
              </a:rPr>
              <a:t>Type of mapping</a:t>
            </a:r>
          </a:p>
          <a:p>
            <a:pPr marL="342900" indent="-342900">
              <a:buFont typeface="Arial" panose="020B0604020202020204" pitchFamily="34" charset="0"/>
              <a:buChar char="•"/>
            </a:pPr>
            <a:r>
              <a:rPr lang="en-US" sz="2800" dirty="0" smtClean="0">
                <a:solidFill>
                  <a:schemeClr val="bg1">
                    <a:lumMod val="65000"/>
                  </a:schemeClr>
                </a:solidFill>
              </a:rPr>
              <a:t>Mapping parameter</a:t>
            </a:r>
          </a:p>
          <a:p>
            <a:pPr marL="525463" lvl="1" indent="-342900">
              <a:buFont typeface="Arial" panose="020B0604020202020204" pitchFamily="34" charset="0"/>
              <a:buChar char="•"/>
            </a:pPr>
            <a:r>
              <a:rPr lang="en-US" sz="2400" dirty="0">
                <a:solidFill>
                  <a:schemeClr val="bg1">
                    <a:lumMod val="65000"/>
                  </a:schemeClr>
                </a:solidFill>
              </a:rPr>
              <a:t>Data to be mapped</a:t>
            </a:r>
          </a:p>
          <a:p>
            <a:pPr marL="525463" lvl="1" indent="-342900">
              <a:buFont typeface="Arial" panose="020B0604020202020204" pitchFamily="34" charset="0"/>
              <a:buChar char="•"/>
            </a:pPr>
            <a:r>
              <a:rPr lang="en-US" sz="2400" dirty="0" smtClean="0">
                <a:solidFill>
                  <a:schemeClr val="bg1">
                    <a:lumMod val="65000"/>
                  </a:schemeClr>
                </a:solidFill>
              </a:rPr>
              <a:t>E.g. color scheme</a:t>
            </a:r>
          </a:p>
          <a:p>
            <a:pPr marL="342900" indent="-342900">
              <a:buFont typeface="Arial" panose="020B0604020202020204" pitchFamily="34" charset="0"/>
              <a:buChar char="•"/>
            </a:pPr>
            <a:r>
              <a:rPr lang="en-US" dirty="0" smtClean="0"/>
              <a:t>Further specifics</a:t>
            </a:r>
          </a:p>
          <a:p>
            <a:pPr marL="701675" lvl="2" indent="-342900">
              <a:buFont typeface="Arial" panose="020B0604020202020204" pitchFamily="34" charset="0"/>
              <a:buChar char="•"/>
            </a:pPr>
            <a:r>
              <a:rPr lang="en-US" dirty="0" smtClean="0"/>
              <a:t>E.g. type of layout, sorting</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endParaRPr lang="en-US" sz="2800"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53</a:t>
            </a:fld>
            <a:endParaRPr lang="en-US" dirty="0"/>
          </a:p>
        </p:txBody>
      </p:sp>
      <p:sp>
        <p:nvSpPr>
          <p:cNvPr id="6" name="TextBox 5"/>
          <p:cNvSpPr txBox="1"/>
          <p:nvPr/>
        </p:nvSpPr>
        <p:spPr>
          <a:xfrm>
            <a:off x="6148090" y="6030580"/>
            <a:ext cx="2965107" cy="369332"/>
          </a:xfrm>
          <a:prstGeom prst="rect">
            <a:avLst/>
          </a:prstGeom>
          <a:noFill/>
        </p:spPr>
        <p:txBody>
          <a:bodyPr wrap="none" rtlCol="0">
            <a:spAutoFit/>
          </a:bodyPr>
          <a:lstStyle/>
          <a:p>
            <a:r>
              <a:rPr lang="en-US" dirty="0" smtClean="0"/>
              <a:t>[</a:t>
            </a:r>
            <a:r>
              <a:rPr lang="de-DE" dirty="0"/>
              <a:t>van den </a:t>
            </a:r>
            <a:r>
              <a:rPr lang="de-DE" dirty="0" smtClean="0"/>
              <a:t>Elzen &amp; van Wijk </a:t>
            </a:r>
            <a:r>
              <a:rPr lang="en-US" dirty="0" smtClean="0"/>
              <a:t>13]</a:t>
            </a:r>
            <a:endParaRPr lang="de-DE"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975" t="25046" r="8415" b="25853"/>
          <a:stretch/>
        </p:blipFill>
        <p:spPr bwMode="auto">
          <a:xfrm>
            <a:off x="3813761" y="2108327"/>
            <a:ext cx="528058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04248" y="5589240"/>
            <a:ext cx="1872208" cy="369332"/>
          </a:xfrm>
          <a:prstGeom prst="rect">
            <a:avLst/>
          </a:prstGeom>
          <a:noFill/>
        </p:spPr>
        <p:txBody>
          <a:bodyPr wrap="square" rtlCol="0">
            <a:spAutoFit/>
          </a:bodyPr>
          <a:lstStyle/>
          <a:p>
            <a:r>
              <a:rPr lang="en-US" dirty="0" smtClean="0"/>
              <a:t>Video 10</a:t>
            </a:r>
            <a:endParaRPr lang="de-DE" dirty="0"/>
          </a:p>
        </p:txBody>
      </p:sp>
    </p:spTree>
    <p:extLst>
      <p:ext uri="{BB962C8B-B14F-4D97-AF65-F5344CB8AC3E}">
        <p14:creationId xmlns:p14="http://schemas.microsoft.com/office/powerpoint/2010/main" val="11573834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a:t>
            </a:r>
            <a:r>
              <a:rPr lang="en-US" dirty="0" smtClean="0"/>
              <a:t/>
            </a:r>
            <a:br>
              <a:rPr lang="en-US" dirty="0" smtClean="0"/>
            </a:br>
            <a:r>
              <a:rPr lang="en-US" dirty="0" smtClean="0"/>
              <a:t>Data Manipulation</a:t>
            </a:r>
            <a:endParaRPr lang="en-US" dirty="0"/>
          </a:p>
        </p:txBody>
      </p:sp>
      <p:pic>
        <p:nvPicPr>
          <p:cNvPr id="5" name="Picture 3" descr="Figure-1-23"/>
          <p:cNvPicPr>
            <a:picLocks noChangeAspect="1" noChangeArrowheads="1"/>
          </p:cNvPicPr>
          <p:nvPr/>
        </p:nvPicPr>
        <p:blipFill>
          <a:blip r:embed="rId2" cstate="print"/>
          <a:srcRect t="11194" b="23879"/>
          <a:stretch>
            <a:fillRect/>
          </a:stretch>
        </p:blipFill>
        <p:spPr bwMode="auto">
          <a:xfrm>
            <a:off x="342428" y="1592263"/>
            <a:ext cx="7739063" cy="2088232"/>
          </a:xfrm>
          <a:prstGeom prst="rect">
            <a:avLst/>
          </a:prstGeom>
          <a:noFill/>
          <a:ln w="9525">
            <a:solidFill>
              <a:schemeClr val="tx1"/>
            </a:solidFill>
            <a:miter lim="800000"/>
            <a:headEnd/>
            <a:tailEnd/>
          </a:ln>
        </p:spPr>
      </p:pic>
      <p:sp>
        <p:nvSpPr>
          <p:cNvPr id="358402" name="Documents"/>
          <p:cNvSpPr>
            <a:spLocks noEditPoints="1" noChangeArrowheads="1"/>
          </p:cNvSpPr>
          <p:nvPr/>
        </p:nvSpPr>
        <p:spPr bwMode="auto">
          <a:xfrm>
            <a:off x="409575" y="4077072"/>
            <a:ext cx="1066081" cy="159372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2">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de-DE" dirty="0" smtClean="0"/>
              <a:t>Text</a:t>
            </a:r>
          </a:p>
          <a:p>
            <a:r>
              <a:rPr lang="de-DE" dirty="0" smtClean="0"/>
              <a:t>Text</a:t>
            </a:r>
          </a:p>
          <a:p>
            <a:r>
              <a:rPr lang="de-DE" dirty="0" smtClean="0"/>
              <a:t>Text</a:t>
            </a:r>
            <a:endParaRPr lang="en-US" dirty="0"/>
          </a:p>
        </p:txBody>
      </p:sp>
      <p:sp>
        <p:nvSpPr>
          <p:cNvPr id="358403" name="Document"/>
          <p:cNvSpPr>
            <a:spLocks noEditPoints="1" noChangeArrowheads="1"/>
          </p:cNvSpPr>
          <p:nvPr/>
        </p:nvSpPr>
        <p:spPr bwMode="auto">
          <a:xfrm>
            <a:off x="6657578" y="4643654"/>
            <a:ext cx="648122" cy="6576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7" name="Document"/>
          <p:cNvSpPr>
            <a:spLocks noEditPoints="1" noChangeArrowheads="1"/>
          </p:cNvSpPr>
          <p:nvPr/>
        </p:nvSpPr>
        <p:spPr bwMode="auto">
          <a:xfrm>
            <a:off x="7449716" y="3983464"/>
            <a:ext cx="648122" cy="132037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1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Document"/>
          <p:cNvSpPr>
            <a:spLocks noEditPoints="1" noChangeArrowheads="1"/>
          </p:cNvSpPr>
          <p:nvPr/>
        </p:nvSpPr>
        <p:spPr bwMode="auto">
          <a:xfrm>
            <a:off x="8277250" y="4131214"/>
            <a:ext cx="648122" cy="117262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Oval 15"/>
          <p:cNvSpPr/>
          <p:nvPr/>
        </p:nvSpPr>
        <p:spPr>
          <a:xfrm>
            <a:off x="1115616" y="2132856"/>
            <a:ext cx="1223665"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p:cNvSpPr>
            <a:spLocks noGrp="1"/>
          </p:cNvSpPr>
          <p:nvPr>
            <p:ph idx="1"/>
          </p:nvPr>
        </p:nvSpPr>
        <p:spPr/>
        <p:txBody>
          <a:bodyPr/>
          <a:lstStyle/>
          <a:p>
            <a:endParaRPr lang="en-US" dirty="0"/>
          </a:p>
        </p:txBody>
      </p:sp>
      <p:sp>
        <p:nvSpPr>
          <p:cNvPr id="11" name="Document"/>
          <p:cNvSpPr>
            <a:spLocks noEditPoints="1" noChangeArrowheads="1"/>
          </p:cNvSpPr>
          <p:nvPr/>
        </p:nvSpPr>
        <p:spPr bwMode="auto">
          <a:xfrm>
            <a:off x="6809978" y="4796054"/>
            <a:ext cx="648122" cy="6576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ontent Placeholder 10"/>
          <p:cNvGraphicFramePr>
            <a:graphicFrameLocks/>
          </p:cNvGraphicFramePr>
          <p:nvPr/>
        </p:nvGraphicFramePr>
        <p:xfrm>
          <a:off x="2132112" y="4229472"/>
          <a:ext cx="2232248" cy="1483360"/>
        </p:xfrm>
        <a:graphic>
          <a:graphicData uri="http://schemas.openxmlformats.org/drawingml/2006/table">
            <a:tbl>
              <a:tblPr firstRow="1" bandRow="1">
                <a:tableStyleId>{5C22544A-7EE6-4342-B048-85BDC9FD1C3A}</a:tableStyleId>
              </a:tblPr>
              <a:tblGrid>
                <a:gridCol w="1116124"/>
                <a:gridCol w="1116124"/>
              </a:tblGrid>
              <a:tr h="370840">
                <a:tc>
                  <a:txBody>
                    <a:bodyPr/>
                    <a:lstStyle/>
                    <a:p>
                      <a:r>
                        <a:rPr lang="en-US" sz="1600" dirty="0" smtClean="0">
                          <a:solidFill>
                            <a:schemeClr val="tx1"/>
                          </a:solidFill>
                        </a:rPr>
                        <a:t>#Words</a:t>
                      </a:r>
                      <a:endParaRPr lang="en-US" sz="1600" dirty="0">
                        <a:solidFill>
                          <a:schemeClr val="tx1"/>
                        </a:solidFill>
                      </a:endParaRPr>
                    </a:p>
                  </a:txBody>
                  <a:tcPr/>
                </a:tc>
                <a:tc>
                  <a:txBody>
                    <a:bodyPr/>
                    <a:lstStyle/>
                    <a:p>
                      <a:r>
                        <a:rPr lang="en-US" sz="1600" dirty="0" smtClean="0">
                          <a:solidFill>
                            <a:schemeClr val="tx1"/>
                          </a:solidFill>
                        </a:rPr>
                        <a:t>#Sentence</a:t>
                      </a:r>
                      <a:endParaRPr lang="en-US" sz="1600" dirty="0">
                        <a:solidFill>
                          <a:schemeClr val="tx1"/>
                        </a:solidFill>
                      </a:endParaRPr>
                    </a:p>
                  </a:txBody>
                  <a:tcPr/>
                </a:tc>
              </a:tr>
              <a:tr h="370840">
                <a:tc>
                  <a:txBody>
                    <a:bodyPr/>
                    <a:lstStyle/>
                    <a:p>
                      <a:r>
                        <a:rPr lang="en-US" sz="1600" dirty="0" smtClean="0">
                          <a:solidFill>
                            <a:schemeClr val="tx1"/>
                          </a:solidFill>
                        </a:rPr>
                        <a:t>50</a:t>
                      </a:r>
                      <a:endParaRPr lang="en-US" sz="1600" dirty="0">
                        <a:solidFill>
                          <a:schemeClr val="tx1"/>
                        </a:solidFill>
                      </a:endParaRPr>
                    </a:p>
                  </a:txBody>
                  <a:tcPr/>
                </a:tc>
                <a:tc>
                  <a:txBody>
                    <a:bodyPr/>
                    <a:lstStyle/>
                    <a:p>
                      <a:r>
                        <a:rPr lang="en-US" sz="1600" dirty="0" smtClean="0">
                          <a:solidFill>
                            <a:schemeClr val="tx1"/>
                          </a:solidFill>
                        </a:rPr>
                        <a:t>9</a:t>
                      </a:r>
                      <a:endParaRPr lang="en-US" sz="1600" dirty="0">
                        <a:solidFill>
                          <a:schemeClr val="tx1"/>
                        </a:solidFill>
                      </a:endParaRPr>
                    </a:p>
                  </a:txBody>
                  <a:tcPr/>
                </a:tc>
              </a:tr>
              <a:tr h="370840">
                <a:tc>
                  <a:txBody>
                    <a:bodyPr/>
                    <a:lstStyle/>
                    <a:p>
                      <a:r>
                        <a:rPr lang="en-US" sz="1600" dirty="0" smtClean="0">
                          <a:solidFill>
                            <a:schemeClr val="tx1"/>
                          </a:solidFill>
                        </a:rPr>
                        <a:t>100</a:t>
                      </a:r>
                      <a:endParaRPr lang="en-US" sz="1600" dirty="0">
                        <a:solidFill>
                          <a:schemeClr val="tx1"/>
                        </a:solidFill>
                      </a:endParaRPr>
                    </a:p>
                  </a:txBody>
                  <a:tcPr/>
                </a:tc>
                <a:tc>
                  <a:txBody>
                    <a:bodyPr/>
                    <a:lstStyle/>
                    <a:p>
                      <a:r>
                        <a:rPr lang="en-US" sz="1600" dirty="0" smtClean="0">
                          <a:solidFill>
                            <a:schemeClr val="tx1"/>
                          </a:solidFill>
                        </a:rPr>
                        <a:t>20</a:t>
                      </a:r>
                      <a:endParaRPr lang="en-US" sz="1600" dirty="0">
                        <a:solidFill>
                          <a:schemeClr val="tx1"/>
                        </a:solidFill>
                      </a:endParaRPr>
                    </a:p>
                  </a:txBody>
                  <a:tcPr/>
                </a:tc>
              </a:tr>
              <a:tr h="370840">
                <a:tc>
                  <a:txBody>
                    <a:bodyPr/>
                    <a:lstStyle/>
                    <a:p>
                      <a:r>
                        <a:rPr lang="en-US" sz="1600" dirty="0" smtClean="0">
                          <a:solidFill>
                            <a:schemeClr val="tx1"/>
                          </a:solidFill>
                        </a:rPr>
                        <a:t>80</a:t>
                      </a:r>
                      <a:endParaRPr lang="en-US" sz="1600" dirty="0">
                        <a:solidFill>
                          <a:schemeClr val="tx1"/>
                        </a:solidFill>
                      </a:endParaRPr>
                    </a:p>
                  </a:txBody>
                  <a:tcPr/>
                </a:tc>
                <a:tc>
                  <a:txBody>
                    <a:bodyPr/>
                    <a:lstStyle/>
                    <a:p>
                      <a:r>
                        <a:rPr lang="en-US" sz="1600" dirty="0" smtClean="0">
                          <a:solidFill>
                            <a:schemeClr val="tx1"/>
                          </a:solidFill>
                        </a:rPr>
                        <a:t>7</a:t>
                      </a:r>
                      <a:endParaRPr lang="en-US" sz="1600" dirty="0">
                        <a:solidFill>
                          <a:schemeClr val="tx1"/>
                        </a:solidFill>
                      </a:endParaRPr>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54991167"/>
              </p:ext>
            </p:extLst>
          </p:nvPr>
        </p:nvGraphicFramePr>
        <p:xfrm>
          <a:off x="4644008" y="4398955"/>
          <a:ext cx="1944216" cy="949960"/>
        </p:xfrm>
        <a:graphic>
          <a:graphicData uri="http://schemas.openxmlformats.org/drawingml/2006/table">
            <a:tbl>
              <a:tblPr firstRow="1" bandRow="1">
                <a:tableStyleId>{2D5ABB26-0587-4C30-8999-92F81FD0307C}</a:tableStyleId>
              </a:tblPr>
              <a:tblGrid>
                <a:gridCol w="936104"/>
                <a:gridCol w="100811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#Words</a:t>
                      </a:r>
                      <a:endParaRPr lang="en-US" sz="1600" b="0" dirty="0" smtClean="0">
                        <a:solidFill>
                          <a:schemeClr val="tx1"/>
                        </a:solidFill>
                      </a:endParaRPr>
                    </a:p>
                  </a:txBody>
                  <a:tcPr/>
                </a:tc>
                <a:tc>
                  <a:txBody>
                    <a:bodyPr/>
                    <a:lstStyle/>
                    <a:p>
                      <a:r>
                        <a:rPr lang="en-US" dirty="0" smtClean="0"/>
                        <a:t>Size</a:t>
                      </a:r>
                      <a:endParaRPr lang="en-US" b="0" dirty="0">
                        <a:solidFill>
                          <a:schemeClr val="tx1"/>
                        </a:solidFill>
                      </a:endParaRPr>
                    </a:p>
                  </a:txBody>
                  <a:tcPr/>
                </a:tc>
              </a:tr>
              <a:tr h="370840">
                <a:tc>
                  <a:txBody>
                    <a:bodyPr/>
                    <a:lstStyle/>
                    <a:p>
                      <a:r>
                        <a:rPr lang="en-US" sz="1600" dirty="0" smtClean="0"/>
                        <a:t>#Sentences</a:t>
                      </a:r>
                      <a:endParaRPr lang="en-US" sz="1600" dirty="0">
                        <a:solidFill>
                          <a:schemeClr val="tx1"/>
                        </a:solidFill>
                      </a:endParaRPr>
                    </a:p>
                  </a:txBody>
                  <a:tcPr/>
                </a:tc>
                <a:tc>
                  <a:txBody>
                    <a:bodyPr/>
                    <a:lstStyle/>
                    <a:p>
                      <a:r>
                        <a:rPr lang="en-US" sz="1600" dirty="0" smtClean="0"/>
                        <a:t> Color</a:t>
                      </a:r>
                      <a:endParaRPr lang="en-US" sz="1600" dirty="0">
                        <a:solidFill>
                          <a:schemeClr val="tx1"/>
                        </a:solidFill>
                      </a:endParaRPr>
                    </a:p>
                  </a:txBody>
                  <a:tcPr/>
                </a:tc>
              </a:tr>
            </a:tbl>
          </a:graphicData>
        </a:graphic>
      </p:graphicFrame>
      <p:sp>
        <p:nvSpPr>
          <p:cNvPr id="15" name="Right Arrow 14"/>
          <p:cNvSpPr/>
          <p:nvPr/>
        </p:nvSpPr>
        <p:spPr>
          <a:xfrm>
            <a:off x="5421992" y="4516065"/>
            <a:ext cx="216024" cy="23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421992" y="4907523"/>
            <a:ext cx="216024" cy="23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cument"/>
          <p:cNvSpPr>
            <a:spLocks noEditPoints="1" noChangeArrowheads="1"/>
          </p:cNvSpPr>
          <p:nvPr/>
        </p:nvSpPr>
        <p:spPr bwMode="auto">
          <a:xfrm>
            <a:off x="6809978" y="4796054"/>
            <a:ext cx="648122" cy="6576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3" name="Footer Placeholder 3"/>
          <p:cNvSpPr>
            <a:spLocks noGrp="1"/>
          </p:cNvSpPr>
          <p:nvPr>
            <p:ph type="ftr" sz="quarter" idx="11"/>
          </p:nvPr>
        </p:nvSpPr>
        <p:spPr>
          <a:xfrm>
            <a:off x="467544" y="6381328"/>
            <a:ext cx="6984776" cy="340149"/>
          </a:xfrm>
        </p:spPr>
        <p:txBody>
          <a:bodyPr/>
          <a:lstStyle/>
          <a:p>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24" name="Slide Number Placeholder 4"/>
          <p:cNvSpPr>
            <a:spLocks noGrp="1"/>
          </p:cNvSpPr>
          <p:nvPr>
            <p:ph type="sldNum" sz="quarter" idx="12"/>
          </p:nvPr>
        </p:nvSpPr>
        <p:spPr>
          <a:xfrm>
            <a:off x="6553200" y="6356352"/>
            <a:ext cx="2133600" cy="365125"/>
          </a:xfrm>
        </p:spPr>
        <p:txBody>
          <a:bodyPr/>
          <a:lstStyle/>
          <a:p>
            <a:fld id="{30742C3F-4840-460C-ADF2-7005A7FA8881}" type="slidenum">
              <a:rPr lang="en-US" smtClean="0"/>
              <a:pPr/>
              <a:t>54</a:t>
            </a:fld>
            <a:endParaRPr lang="en-US" dirty="0"/>
          </a:p>
        </p:txBody>
      </p:sp>
      <p:sp>
        <p:nvSpPr>
          <p:cNvPr id="3" name="TextBox 2"/>
          <p:cNvSpPr txBox="1"/>
          <p:nvPr/>
        </p:nvSpPr>
        <p:spPr>
          <a:xfrm>
            <a:off x="6981639" y="5723964"/>
            <a:ext cx="1505990" cy="369332"/>
          </a:xfrm>
          <a:prstGeom prst="rect">
            <a:avLst/>
          </a:prstGeom>
          <a:noFill/>
        </p:spPr>
        <p:txBody>
          <a:bodyPr wrap="none" rtlCol="0">
            <a:spAutoFit/>
          </a:bodyPr>
          <a:lstStyle/>
          <a:p>
            <a:r>
              <a:rPr lang="en-US" dirty="0" smtClean="0"/>
              <a:t>[Card et al 99]</a:t>
            </a:r>
            <a:endParaRPr lang="de-DE" dirty="0"/>
          </a:p>
        </p:txBody>
      </p:sp>
      <p:sp>
        <p:nvSpPr>
          <p:cNvPr id="20" name="Oval 19"/>
          <p:cNvSpPr/>
          <p:nvPr/>
        </p:nvSpPr>
        <p:spPr>
          <a:xfrm>
            <a:off x="0" y="3573016"/>
            <a:ext cx="3240360" cy="23042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7268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a:t>
            </a:r>
            <a:br>
              <a:rPr lang="en-US" dirty="0"/>
            </a:br>
            <a:r>
              <a:rPr lang="en-US" dirty="0"/>
              <a:t>Data Manipulation</a:t>
            </a:r>
            <a:endParaRPr lang="de-DE"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smtClean="0"/>
              <a:t>Data navigation</a:t>
            </a:r>
          </a:p>
          <a:p>
            <a:pPr marL="815975" lvl="2" indent="-457200">
              <a:buFont typeface="Arial" panose="020B0604020202020204" pitchFamily="34" charset="0"/>
              <a:buChar char="•"/>
            </a:pPr>
            <a:r>
              <a:rPr lang="en-US" dirty="0" smtClean="0"/>
              <a:t>drill down, expand, filter, …</a:t>
            </a:r>
          </a:p>
          <a:p>
            <a:pPr marL="457200" indent="-457200">
              <a:buClr>
                <a:schemeClr val="bg1"/>
              </a:buClr>
              <a:buFont typeface="Arial" panose="020B0604020202020204" pitchFamily="34" charset="0"/>
              <a:buChar char="•"/>
            </a:pPr>
            <a:r>
              <a:rPr lang="en-US" dirty="0" smtClean="0">
                <a:solidFill>
                  <a:schemeClr val="bg1"/>
                </a:solidFill>
              </a:rPr>
              <a:t>Data transformation</a:t>
            </a:r>
          </a:p>
          <a:p>
            <a:pPr marL="639763" lvl="1" indent="-457200">
              <a:buClr>
                <a:schemeClr val="bg1"/>
              </a:buClr>
              <a:buFont typeface="Arial" panose="020B0604020202020204" pitchFamily="34" charset="0"/>
              <a:buChar char="•"/>
            </a:pPr>
            <a:r>
              <a:rPr lang="en-US" dirty="0" smtClean="0">
                <a:solidFill>
                  <a:schemeClr val="bg1"/>
                </a:solidFill>
              </a:rPr>
              <a:t>Change data values by calculation</a:t>
            </a:r>
          </a:p>
          <a:p>
            <a:pPr marL="815975" lvl="2" indent="-457200">
              <a:buClr>
                <a:schemeClr val="bg1"/>
              </a:buClr>
              <a:buFont typeface="Arial" panose="020B0604020202020204" pitchFamily="34" charset="0"/>
              <a:buChar char="•"/>
            </a:pPr>
            <a:r>
              <a:rPr lang="en-US" dirty="0" smtClean="0">
                <a:solidFill>
                  <a:schemeClr val="bg1"/>
                </a:solidFill>
              </a:rPr>
              <a:t>Normalization, aggregation,…</a:t>
            </a:r>
          </a:p>
          <a:p>
            <a:pPr marL="457200" indent="-457200">
              <a:buClr>
                <a:schemeClr val="bg1"/>
              </a:buClr>
              <a:buFont typeface="Arial" panose="020B0604020202020204" pitchFamily="34" charset="0"/>
              <a:buChar char="•"/>
            </a:pPr>
            <a:r>
              <a:rPr lang="en-US" dirty="0" smtClean="0">
                <a:solidFill>
                  <a:schemeClr val="bg1"/>
                </a:solidFill>
              </a:rPr>
              <a:t>Data editing</a:t>
            </a:r>
          </a:p>
          <a:p>
            <a:pPr marL="639763" lvl="1" indent="-457200">
              <a:buClr>
                <a:schemeClr val="bg1"/>
              </a:buClr>
              <a:buFont typeface="Arial" panose="020B0604020202020204" pitchFamily="34" charset="0"/>
              <a:buChar char="•"/>
            </a:pPr>
            <a:r>
              <a:rPr lang="en-US" dirty="0" smtClean="0">
                <a:solidFill>
                  <a:schemeClr val="bg1"/>
                </a:solidFill>
              </a:rPr>
              <a:t>Change data values by editing</a:t>
            </a:r>
          </a:p>
          <a:p>
            <a:pPr marL="639763" lvl="1" indent="-457200">
              <a:buClr>
                <a:schemeClr val="bg1"/>
              </a:buClr>
              <a:buFont typeface="Arial" panose="020B0604020202020204" pitchFamily="34" charset="0"/>
              <a:buChar char="•"/>
            </a:pPr>
            <a:r>
              <a:rPr lang="en-US" dirty="0" smtClean="0">
                <a:solidFill>
                  <a:schemeClr val="bg1"/>
                </a:solidFill>
              </a:rPr>
              <a:t>Create data</a:t>
            </a:r>
            <a:endParaRPr lang="de-DE" dirty="0">
              <a:solidFill>
                <a:schemeClr val="bg1"/>
              </a:solidFill>
            </a:endParaRPr>
          </a:p>
        </p:txBody>
      </p:sp>
      <p:sp>
        <p:nvSpPr>
          <p:cNvPr id="4" name="Footer Placeholder 3"/>
          <p:cNvSpPr>
            <a:spLocks noGrp="1"/>
          </p:cNvSpPr>
          <p:nvPr>
            <p:ph type="ftr" sz="quarter" idx="11"/>
          </p:nvPr>
        </p:nvSpPr>
        <p:spPr/>
        <p:txBody>
          <a:bodyPr/>
          <a:lstStyle/>
          <a:p>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55</a:t>
            </a:fld>
            <a:endParaRPr lang="en-US" dirty="0"/>
          </a:p>
        </p:txBody>
      </p:sp>
    </p:spTree>
    <p:extLst>
      <p:ext uri="{BB962C8B-B14F-4D97-AF65-F5344CB8AC3E}">
        <p14:creationId xmlns:p14="http://schemas.microsoft.com/office/powerpoint/2010/main" val="22824176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a:t>
            </a:r>
            <a:br>
              <a:rPr lang="en-US" dirty="0"/>
            </a:br>
            <a:r>
              <a:rPr lang="en-US" dirty="0"/>
              <a:t>Data Manipulation</a:t>
            </a:r>
            <a:endParaRPr lang="de-DE"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smtClean="0"/>
              <a:t>Data navigation</a:t>
            </a:r>
          </a:p>
          <a:p>
            <a:pPr marL="815975" lvl="2" indent="-457200">
              <a:buFont typeface="Arial" panose="020B0604020202020204" pitchFamily="34" charset="0"/>
              <a:buChar char="•"/>
            </a:pPr>
            <a:r>
              <a:rPr lang="en-US" dirty="0" smtClean="0"/>
              <a:t>drill down, expand, filter, …</a:t>
            </a:r>
          </a:p>
          <a:p>
            <a:pPr marL="457200" indent="-457200">
              <a:buClr>
                <a:schemeClr val="bg1"/>
              </a:buClr>
              <a:buFont typeface="Arial" panose="020B0604020202020204" pitchFamily="34" charset="0"/>
              <a:buChar char="•"/>
            </a:pPr>
            <a:r>
              <a:rPr lang="en-US" dirty="0" smtClean="0">
                <a:solidFill>
                  <a:schemeClr val="bg1"/>
                </a:solidFill>
              </a:rPr>
              <a:t>Data transformation</a:t>
            </a:r>
          </a:p>
          <a:p>
            <a:pPr marL="639763" lvl="1" indent="-457200">
              <a:buClr>
                <a:schemeClr val="bg1"/>
              </a:buClr>
              <a:buFont typeface="Arial" panose="020B0604020202020204" pitchFamily="34" charset="0"/>
              <a:buChar char="•"/>
            </a:pPr>
            <a:r>
              <a:rPr lang="en-US" dirty="0" smtClean="0">
                <a:solidFill>
                  <a:schemeClr val="bg1"/>
                </a:solidFill>
              </a:rPr>
              <a:t>Change data values by calculation</a:t>
            </a:r>
          </a:p>
          <a:p>
            <a:pPr marL="815975" lvl="2" indent="-457200">
              <a:buClr>
                <a:schemeClr val="bg1"/>
              </a:buClr>
              <a:buFont typeface="Arial" panose="020B0604020202020204" pitchFamily="34" charset="0"/>
              <a:buChar char="•"/>
            </a:pPr>
            <a:r>
              <a:rPr lang="en-US" dirty="0" smtClean="0">
                <a:solidFill>
                  <a:schemeClr val="bg1"/>
                </a:solidFill>
              </a:rPr>
              <a:t>Normalization, aggregation,…</a:t>
            </a:r>
          </a:p>
          <a:p>
            <a:pPr marL="457200" indent="-457200">
              <a:buClr>
                <a:schemeClr val="bg1"/>
              </a:buClr>
              <a:buFont typeface="Arial" panose="020B0604020202020204" pitchFamily="34" charset="0"/>
              <a:buChar char="•"/>
            </a:pPr>
            <a:r>
              <a:rPr lang="en-US" dirty="0" smtClean="0">
                <a:solidFill>
                  <a:schemeClr val="bg1"/>
                </a:solidFill>
              </a:rPr>
              <a:t>Data editing</a:t>
            </a:r>
          </a:p>
          <a:p>
            <a:pPr marL="639763" lvl="1" indent="-457200">
              <a:buClr>
                <a:schemeClr val="bg1"/>
              </a:buClr>
              <a:buFont typeface="Arial" panose="020B0604020202020204" pitchFamily="34" charset="0"/>
              <a:buChar char="•"/>
            </a:pPr>
            <a:r>
              <a:rPr lang="en-US" dirty="0" smtClean="0">
                <a:solidFill>
                  <a:schemeClr val="bg1"/>
                </a:solidFill>
              </a:rPr>
              <a:t>Change data values by editing</a:t>
            </a:r>
          </a:p>
          <a:p>
            <a:pPr marL="639763" lvl="1" indent="-457200">
              <a:buClr>
                <a:schemeClr val="bg1"/>
              </a:buClr>
              <a:buFont typeface="Arial" panose="020B0604020202020204" pitchFamily="34" charset="0"/>
              <a:buChar char="•"/>
            </a:pPr>
            <a:r>
              <a:rPr lang="en-US" dirty="0" smtClean="0">
                <a:solidFill>
                  <a:schemeClr val="bg1"/>
                </a:solidFill>
              </a:rPr>
              <a:t>Create data</a:t>
            </a:r>
            <a:endParaRPr lang="de-DE" dirty="0">
              <a:solidFill>
                <a:schemeClr val="bg1"/>
              </a:solidFill>
            </a:endParaRPr>
          </a:p>
        </p:txBody>
      </p:sp>
      <p:sp>
        <p:nvSpPr>
          <p:cNvPr id="4" name="Footer Placeholder 3"/>
          <p:cNvSpPr>
            <a:spLocks noGrp="1"/>
          </p:cNvSpPr>
          <p:nvPr>
            <p:ph type="ftr" sz="quarter" idx="11"/>
          </p:nvPr>
        </p:nvSpPr>
        <p:spPr/>
        <p:txBody>
          <a:bodyPr/>
          <a:lstStyle/>
          <a:p>
            <a:r>
              <a:rPr lang="en-US" dirty="0" smtClean="0"/>
              <a:t>Vis Tutorial: Opening the Black Box of Interaction in Visualization – H.-J. Schulz, T. v. </a:t>
            </a:r>
            <a:r>
              <a:rPr lang="en-US" dirty="0" err="1" smtClean="0"/>
              <a:t>Landesberger</a:t>
            </a:r>
            <a:r>
              <a:rPr lang="en-US" dirty="0" smtClean="0"/>
              <a:t>, D. </a:t>
            </a:r>
            <a:r>
              <a:rPr lang="en-US" dirty="0" err="1" smtClean="0"/>
              <a:t>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56</a:t>
            </a:fld>
            <a:endParaRPr lang="en-US" dirty="0"/>
          </a:p>
        </p:txBody>
      </p:sp>
      <p:sp>
        <p:nvSpPr>
          <p:cNvPr id="7" name="Rectangle 6"/>
          <p:cNvSpPr/>
          <p:nvPr/>
        </p:nvSpPr>
        <p:spPr>
          <a:xfrm>
            <a:off x="467544" y="2924944"/>
            <a:ext cx="4572000" cy="3062377"/>
          </a:xfrm>
          <a:prstGeom prst="rect">
            <a:avLst/>
          </a:prstGeom>
        </p:spPr>
        <p:txBody>
          <a:bodyPr>
            <a:spAutoFit/>
          </a:bodyPr>
          <a:lstStyle/>
          <a:p>
            <a:pPr marL="639763" lvl="1" indent="-457200">
              <a:spcBef>
                <a:spcPct val="20000"/>
              </a:spcBef>
              <a:spcAft>
                <a:spcPts val="600"/>
              </a:spcAft>
              <a:buClr>
                <a:srgbClr val="00ACDC"/>
              </a:buClr>
              <a:buFont typeface="Arial" pitchFamily="34" charset="0"/>
              <a:buChar char="•"/>
            </a:pPr>
            <a:r>
              <a:rPr lang="en-US" sz="2400" dirty="0"/>
              <a:t>Top down</a:t>
            </a:r>
          </a:p>
          <a:p>
            <a:pPr marL="815975" lvl="2" indent="-457200">
              <a:spcBef>
                <a:spcPct val="20000"/>
              </a:spcBef>
              <a:spcAft>
                <a:spcPts val="600"/>
              </a:spcAft>
              <a:buClr>
                <a:srgbClr val="00ACDC"/>
              </a:buClr>
              <a:buFont typeface="Arial" pitchFamily="34" charset="0"/>
              <a:buChar char="•"/>
            </a:pPr>
            <a:r>
              <a:rPr lang="en-US" sz="2400" dirty="0"/>
              <a:t>Filter, details on demand</a:t>
            </a:r>
          </a:p>
          <a:p>
            <a:pPr marL="639763" lvl="1" indent="-457200">
              <a:spcBef>
                <a:spcPct val="20000"/>
              </a:spcBef>
              <a:spcAft>
                <a:spcPts val="600"/>
              </a:spcAft>
              <a:buClr>
                <a:srgbClr val="00ACDC"/>
              </a:buClr>
              <a:buFont typeface="Arial" pitchFamily="34" charset="0"/>
              <a:buChar char="•"/>
            </a:pPr>
            <a:r>
              <a:rPr lang="en-US" sz="2400" dirty="0"/>
              <a:t>Bottom up</a:t>
            </a:r>
          </a:p>
          <a:p>
            <a:pPr marL="815975" lvl="2" indent="-457200">
              <a:spcBef>
                <a:spcPct val="20000"/>
              </a:spcBef>
              <a:spcAft>
                <a:spcPts val="600"/>
              </a:spcAft>
              <a:buClr>
                <a:srgbClr val="00ACDC"/>
              </a:buClr>
              <a:buFont typeface="Arial" pitchFamily="34" charset="0"/>
              <a:buChar char="•"/>
            </a:pPr>
            <a:r>
              <a:rPr lang="en-US" sz="2400" dirty="0"/>
              <a:t>Expand on demand</a:t>
            </a:r>
          </a:p>
          <a:p>
            <a:pPr marL="639763" lvl="1" indent="-457200">
              <a:spcBef>
                <a:spcPct val="20000"/>
              </a:spcBef>
              <a:spcAft>
                <a:spcPts val="600"/>
              </a:spcAft>
              <a:buClr>
                <a:srgbClr val="00ACDC"/>
              </a:buClr>
              <a:buFont typeface="Arial" pitchFamily="34" charset="0"/>
              <a:buChar char="•"/>
            </a:pPr>
            <a:r>
              <a:rPr lang="en-US" sz="2400" dirty="0"/>
              <a:t>Middle out</a:t>
            </a:r>
          </a:p>
          <a:p>
            <a:pPr marL="815975" lvl="2" indent="-457200">
              <a:spcBef>
                <a:spcPct val="20000"/>
              </a:spcBef>
              <a:spcAft>
                <a:spcPts val="600"/>
              </a:spcAft>
              <a:buClr>
                <a:srgbClr val="00ACDC"/>
              </a:buClr>
              <a:buFont typeface="Arial" pitchFamily="34" charset="0"/>
              <a:buChar char="•"/>
            </a:pPr>
            <a:r>
              <a:rPr lang="en-US" sz="2400" dirty="0"/>
              <a:t>Start in the middle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298" y="1634128"/>
            <a:ext cx="1541409" cy="150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6" y="1628800"/>
            <a:ext cx="1541409" cy="150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6499802" y="2169561"/>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p:cNvSpPr/>
          <p:nvPr/>
        </p:nvSpPr>
        <p:spPr>
          <a:xfrm>
            <a:off x="4716296" y="1628800"/>
            <a:ext cx="1541409" cy="1502914"/>
          </a:xfrm>
          <a:prstGeom prst="rect">
            <a:avLst/>
          </a:prstGeom>
          <a:solidFill>
            <a:srgbClr val="00A95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7808029" y="2196181"/>
            <a:ext cx="541961" cy="536788"/>
          </a:xfrm>
          <a:prstGeom prst="rect">
            <a:avLst/>
          </a:prstGeom>
          <a:solidFill>
            <a:srgbClr val="00A95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297" y="3263566"/>
            <a:ext cx="1541409" cy="150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5" y="3258238"/>
            <a:ext cx="1541409" cy="150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ight Arrow 15"/>
          <p:cNvSpPr/>
          <p:nvPr/>
        </p:nvSpPr>
        <p:spPr>
          <a:xfrm>
            <a:off x="6499801" y="3798999"/>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16"/>
          <p:cNvSpPr/>
          <p:nvPr/>
        </p:nvSpPr>
        <p:spPr>
          <a:xfrm>
            <a:off x="7328794" y="3263566"/>
            <a:ext cx="1541409" cy="1502914"/>
          </a:xfrm>
          <a:prstGeom prst="rect">
            <a:avLst/>
          </a:prstGeom>
          <a:solidFill>
            <a:srgbClr val="00A95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tangle 17"/>
          <p:cNvSpPr/>
          <p:nvPr/>
        </p:nvSpPr>
        <p:spPr>
          <a:xfrm>
            <a:off x="5216021" y="3825619"/>
            <a:ext cx="541961" cy="536788"/>
          </a:xfrm>
          <a:prstGeom prst="rect">
            <a:avLst/>
          </a:prstGeom>
          <a:solidFill>
            <a:srgbClr val="00A95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295" y="4913552"/>
            <a:ext cx="1541409" cy="150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3" y="4908224"/>
            <a:ext cx="1541409" cy="150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ight Arrow 20"/>
          <p:cNvSpPr/>
          <p:nvPr/>
        </p:nvSpPr>
        <p:spPr>
          <a:xfrm>
            <a:off x="6499799" y="5448985"/>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tangle 21"/>
          <p:cNvSpPr/>
          <p:nvPr/>
        </p:nvSpPr>
        <p:spPr>
          <a:xfrm>
            <a:off x="7328792" y="4908224"/>
            <a:ext cx="1541409" cy="1502914"/>
          </a:xfrm>
          <a:prstGeom prst="rect">
            <a:avLst/>
          </a:prstGeom>
          <a:solidFill>
            <a:srgbClr val="00A95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tangle 22"/>
          <p:cNvSpPr/>
          <p:nvPr/>
        </p:nvSpPr>
        <p:spPr>
          <a:xfrm>
            <a:off x="4716299" y="5475605"/>
            <a:ext cx="1541406" cy="536788"/>
          </a:xfrm>
          <a:prstGeom prst="rect">
            <a:avLst/>
          </a:prstGeom>
          <a:solidFill>
            <a:srgbClr val="00A950">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1187624" y="6037375"/>
            <a:ext cx="2808312"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11]</a:t>
            </a:r>
            <a:endParaRPr lang="de-DE" dirty="0"/>
          </a:p>
        </p:txBody>
      </p:sp>
    </p:spTree>
    <p:extLst>
      <p:ext uri="{BB962C8B-B14F-4D97-AF65-F5344CB8AC3E}">
        <p14:creationId xmlns:p14="http://schemas.microsoft.com/office/powerpoint/2010/main" val="19122949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a:t>
            </a:r>
            <a:br>
              <a:rPr lang="en-US" dirty="0"/>
            </a:br>
            <a:r>
              <a:rPr lang="en-US" dirty="0"/>
              <a:t>Data Manipulation</a:t>
            </a:r>
            <a:endParaRPr lang="de-DE"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smtClean="0"/>
              <a:t>Data navigation</a:t>
            </a:r>
          </a:p>
          <a:p>
            <a:pPr marL="815975" lvl="2" indent="-457200">
              <a:buFont typeface="Arial" panose="020B0604020202020204" pitchFamily="34" charset="0"/>
              <a:buChar char="•"/>
            </a:pPr>
            <a:r>
              <a:rPr lang="en-US" dirty="0" smtClean="0"/>
              <a:t>drill down, expand, filter, …</a:t>
            </a:r>
          </a:p>
          <a:p>
            <a:pPr marL="457200" indent="-457200">
              <a:buClr>
                <a:schemeClr val="bg1"/>
              </a:buClr>
              <a:buFont typeface="Arial" panose="020B0604020202020204" pitchFamily="34" charset="0"/>
              <a:buChar char="•"/>
            </a:pPr>
            <a:r>
              <a:rPr lang="en-US" dirty="0" smtClean="0">
                <a:solidFill>
                  <a:schemeClr val="bg1"/>
                </a:solidFill>
              </a:rPr>
              <a:t>Data transformation</a:t>
            </a:r>
          </a:p>
          <a:p>
            <a:pPr marL="639763" lvl="1" indent="-457200">
              <a:buClr>
                <a:schemeClr val="bg1"/>
              </a:buClr>
              <a:buFont typeface="Arial" panose="020B0604020202020204" pitchFamily="34" charset="0"/>
              <a:buChar char="•"/>
            </a:pPr>
            <a:r>
              <a:rPr lang="en-US" dirty="0" smtClean="0">
                <a:solidFill>
                  <a:schemeClr val="bg1"/>
                </a:solidFill>
              </a:rPr>
              <a:t>Change data values by calculation</a:t>
            </a:r>
          </a:p>
          <a:p>
            <a:pPr marL="815975" lvl="2" indent="-457200">
              <a:buClr>
                <a:schemeClr val="bg1"/>
              </a:buClr>
              <a:buFont typeface="Arial" panose="020B0604020202020204" pitchFamily="34" charset="0"/>
              <a:buChar char="•"/>
            </a:pPr>
            <a:r>
              <a:rPr lang="en-US" dirty="0" smtClean="0">
                <a:solidFill>
                  <a:schemeClr val="bg1"/>
                </a:solidFill>
              </a:rPr>
              <a:t>Normalization, aggregation,…</a:t>
            </a:r>
          </a:p>
          <a:p>
            <a:pPr marL="457200" indent="-457200">
              <a:buClr>
                <a:schemeClr val="bg1"/>
              </a:buClr>
              <a:buFont typeface="Arial" panose="020B0604020202020204" pitchFamily="34" charset="0"/>
              <a:buChar char="•"/>
            </a:pPr>
            <a:r>
              <a:rPr lang="en-US" dirty="0" smtClean="0">
                <a:solidFill>
                  <a:schemeClr val="bg1"/>
                </a:solidFill>
              </a:rPr>
              <a:t>Data editing</a:t>
            </a:r>
          </a:p>
          <a:p>
            <a:pPr marL="639763" lvl="1" indent="-457200">
              <a:buClr>
                <a:schemeClr val="bg1"/>
              </a:buClr>
              <a:buFont typeface="Arial" panose="020B0604020202020204" pitchFamily="34" charset="0"/>
              <a:buChar char="•"/>
            </a:pPr>
            <a:r>
              <a:rPr lang="en-US" dirty="0" smtClean="0">
                <a:solidFill>
                  <a:schemeClr val="bg1"/>
                </a:solidFill>
              </a:rPr>
              <a:t>Change data values by editing</a:t>
            </a:r>
          </a:p>
          <a:p>
            <a:pPr marL="639763" lvl="1" indent="-457200">
              <a:buClr>
                <a:schemeClr val="bg1"/>
              </a:buClr>
              <a:buFont typeface="Arial" panose="020B0604020202020204" pitchFamily="34" charset="0"/>
              <a:buChar char="•"/>
            </a:pPr>
            <a:r>
              <a:rPr lang="en-US" dirty="0" smtClean="0">
                <a:solidFill>
                  <a:schemeClr val="bg1"/>
                </a:solidFill>
              </a:rPr>
              <a:t>Create data</a:t>
            </a:r>
            <a:endParaRPr lang="de-DE" dirty="0">
              <a:solidFill>
                <a:schemeClr val="bg1"/>
              </a:solidFill>
            </a:endParaRPr>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57</a:t>
            </a:fld>
            <a:endParaRPr lang="en-US" dirty="0"/>
          </a:p>
        </p:txBody>
      </p:sp>
      <p:sp>
        <p:nvSpPr>
          <p:cNvPr id="7" name="Rectangle 6"/>
          <p:cNvSpPr/>
          <p:nvPr/>
        </p:nvSpPr>
        <p:spPr>
          <a:xfrm>
            <a:off x="467544" y="2924944"/>
            <a:ext cx="4572000" cy="3062377"/>
          </a:xfrm>
          <a:prstGeom prst="rect">
            <a:avLst/>
          </a:prstGeom>
        </p:spPr>
        <p:txBody>
          <a:bodyPr>
            <a:spAutoFit/>
          </a:bodyPr>
          <a:lstStyle/>
          <a:p>
            <a:pPr marL="639763" lvl="1" indent="-457200">
              <a:spcBef>
                <a:spcPct val="20000"/>
              </a:spcBef>
              <a:spcAft>
                <a:spcPts val="600"/>
              </a:spcAft>
              <a:buClr>
                <a:srgbClr val="00ACDC"/>
              </a:buClr>
              <a:buFont typeface="Arial" pitchFamily="34" charset="0"/>
              <a:buChar char="•"/>
            </a:pPr>
            <a:r>
              <a:rPr lang="en-US" sz="2400" dirty="0"/>
              <a:t>Top down</a:t>
            </a:r>
          </a:p>
          <a:p>
            <a:pPr marL="815975" lvl="2" indent="-457200">
              <a:spcBef>
                <a:spcPct val="20000"/>
              </a:spcBef>
              <a:spcAft>
                <a:spcPts val="600"/>
              </a:spcAft>
              <a:buClr>
                <a:srgbClr val="00ACDC"/>
              </a:buClr>
              <a:buFont typeface="Arial" pitchFamily="34" charset="0"/>
              <a:buChar char="•"/>
            </a:pPr>
            <a:r>
              <a:rPr lang="en-US" sz="2400" dirty="0"/>
              <a:t>Filter, details on demand</a:t>
            </a:r>
          </a:p>
          <a:p>
            <a:pPr marL="639763" lvl="1" indent="-457200">
              <a:spcBef>
                <a:spcPct val="20000"/>
              </a:spcBef>
              <a:spcAft>
                <a:spcPts val="600"/>
              </a:spcAft>
              <a:buClr>
                <a:srgbClr val="00ACDC"/>
              </a:buClr>
              <a:buFont typeface="Arial" pitchFamily="34" charset="0"/>
              <a:buChar char="•"/>
            </a:pPr>
            <a:r>
              <a:rPr lang="en-US" sz="2400" dirty="0"/>
              <a:t>Bottom up</a:t>
            </a:r>
          </a:p>
          <a:p>
            <a:pPr marL="815975" lvl="2" indent="-457200">
              <a:spcBef>
                <a:spcPct val="20000"/>
              </a:spcBef>
              <a:spcAft>
                <a:spcPts val="600"/>
              </a:spcAft>
              <a:buClr>
                <a:srgbClr val="00ACDC"/>
              </a:buClr>
              <a:buFont typeface="Arial" pitchFamily="34" charset="0"/>
              <a:buChar char="•"/>
            </a:pPr>
            <a:r>
              <a:rPr lang="en-US" sz="2400" b="1" dirty="0"/>
              <a:t>Expand on demand</a:t>
            </a:r>
          </a:p>
          <a:p>
            <a:pPr marL="639763" lvl="1" indent="-457200">
              <a:spcBef>
                <a:spcPct val="20000"/>
              </a:spcBef>
              <a:spcAft>
                <a:spcPts val="600"/>
              </a:spcAft>
              <a:buClr>
                <a:srgbClr val="00ACDC"/>
              </a:buClr>
              <a:buFont typeface="Arial" pitchFamily="34" charset="0"/>
              <a:buChar char="•"/>
            </a:pPr>
            <a:r>
              <a:rPr lang="en-US" sz="2400" dirty="0"/>
              <a:t>Middle out</a:t>
            </a:r>
          </a:p>
          <a:p>
            <a:pPr marL="815975" lvl="2" indent="-457200">
              <a:spcBef>
                <a:spcPct val="20000"/>
              </a:spcBef>
              <a:spcAft>
                <a:spcPts val="600"/>
              </a:spcAft>
              <a:buClr>
                <a:srgbClr val="00ACDC"/>
              </a:buClr>
              <a:buFont typeface="Arial" pitchFamily="34" charset="0"/>
              <a:buChar char="•"/>
            </a:pPr>
            <a:r>
              <a:rPr lang="en-US" sz="2400" dirty="0"/>
              <a:t>Start in the middle</a:t>
            </a:r>
          </a:p>
        </p:txBody>
      </p:sp>
      <p:pic>
        <p:nvPicPr>
          <p:cNvPr id="5122" name="Picture 2" descr="http://ccom.unh.edu/vislab/VTDP_web_pages/Images/vanHamPer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239" y="2708920"/>
            <a:ext cx="4364991" cy="30627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00192" y="5771689"/>
            <a:ext cx="2636799" cy="369332"/>
          </a:xfrm>
          <a:prstGeom prst="rect">
            <a:avLst/>
          </a:prstGeom>
          <a:noFill/>
        </p:spPr>
        <p:txBody>
          <a:bodyPr wrap="square" rtlCol="0">
            <a:spAutoFit/>
          </a:bodyPr>
          <a:lstStyle/>
          <a:p>
            <a:r>
              <a:rPr lang="en-US" dirty="0" smtClean="0"/>
              <a:t>[van Ham &amp; </a:t>
            </a:r>
            <a:r>
              <a:rPr lang="en-US" dirty="0" err="1" smtClean="0"/>
              <a:t>Perer</a:t>
            </a:r>
            <a:r>
              <a:rPr lang="en-US" dirty="0" smtClean="0"/>
              <a:t> 09]</a:t>
            </a:r>
            <a:endParaRPr lang="de-DE" dirty="0"/>
          </a:p>
        </p:txBody>
      </p:sp>
      <p:sp>
        <p:nvSpPr>
          <p:cNvPr id="8" name="Rectangle 7"/>
          <p:cNvSpPr/>
          <p:nvPr/>
        </p:nvSpPr>
        <p:spPr>
          <a:xfrm>
            <a:off x="4622250" y="1916832"/>
            <a:ext cx="4332212" cy="369332"/>
          </a:xfrm>
          <a:prstGeom prst="rect">
            <a:avLst/>
          </a:prstGeom>
        </p:spPr>
        <p:txBody>
          <a:bodyPr wrap="none">
            <a:spAutoFit/>
          </a:bodyPr>
          <a:lstStyle/>
          <a:p>
            <a:r>
              <a:rPr lang="en-US" b="1" dirty="0" smtClean="0"/>
              <a:t>Search</a:t>
            </a:r>
            <a:r>
              <a:rPr lang="en-US" b="1" dirty="0"/>
              <a:t>, Show Context, Expand on Demand</a:t>
            </a:r>
          </a:p>
        </p:txBody>
      </p:sp>
    </p:spTree>
    <p:extLst>
      <p:ext uri="{BB962C8B-B14F-4D97-AF65-F5344CB8AC3E}">
        <p14:creationId xmlns:p14="http://schemas.microsoft.com/office/powerpoint/2010/main" val="35422148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a:t>
            </a:r>
            <a:br>
              <a:rPr lang="en-US" dirty="0"/>
            </a:br>
            <a:r>
              <a:rPr lang="en-US" dirty="0"/>
              <a:t>Data Manipulation</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58</a:t>
            </a:fld>
            <a:endParaRPr lang="en-US" dirty="0"/>
          </a:p>
        </p:txBody>
      </p:sp>
      <p:pic>
        <p:nvPicPr>
          <p:cNvPr id="1026" name="Picture 2">
            <a:hlinkClick r:id="rId3" action="ppaction://hlinkfile"/>
          </p:cNvPr>
          <p:cNvPicPr>
            <a:picLocks noChangeAspect="1" noChangeArrowheads="1"/>
          </p:cNvPicPr>
          <p:nvPr/>
        </p:nvPicPr>
        <p:blipFill>
          <a:blip r:embed="rId4"/>
          <a:srcRect l="19163" t="20121" r="19514" b="20473"/>
          <a:stretch>
            <a:fillRect/>
          </a:stretch>
        </p:blipFill>
        <p:spPr bwMode="auto">
          <a:xfrm>
            <a:off x="1907704" y="1844824"/>
            <a:ext cx="3047564" cy="2952328"/>
          </a:xfrm>
          <a:prstGeom prst="rect">
            <a:avLst/>
          </a:prstGeom>
          <a:noFill/>
          <a:ln w="9525">
            <a:noFill/>
            <a:miter lim="800000"/>
            <a:headEnd/>
            <a:tailEnd/>
          </a:ln>
        </p:spPr>
      </p:pic>
      <p:sp>
        <p:nvSpPr>
          <p:cNvPr id="3" name="TextBox 2"/>
          <p:cNvSpPr txBox="1"/>
          <p:nvPr/>
        </p:nvSpPr>
        <p:spPr>
          <a:xfrm>
            <a:off x="1619672" y="4941168"/>
            <a:ext cx="5832648" cy="584775"/>
          </a:xfrm>
          <a:prstGeom prst="rect">
            <a:avLst/>
          </a:prstGeom>
          <a:noFill/>
        </p:spPr>
        <p:txBody>
          <a:bodyPr wrap="square" rtlCol="0">
            <a:spAutoFit/>
          </a:bodyPr>
          <a:lstStyle/>
          <a:p>
            <a:r>
              <a:rPr lang="en-US" sz="3200" dirty="0" smtClean="0"/>
              <a:t>Video 02: data search and expand</a:t>
            </a:r>
            <a:endParaRPr lang="de-DE" sz="3200" dirty="0"/>
          </a:p>
        </p:txBody>
      </p:sp>
    </p:spTree>
    <p:extLst>
      <p:ext uri="{BB962C8B-B14F-4D97-AF65-F5344CB8AC3E}">
        <p14:creationId xmlns:p14="http://schemas.microsoft.com/office/powerpoint/2010/main" val="35422148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a:t>
            </a:r>
            <a:br>
              <a:rPr lang="en-US" dirty="0"/>
            </a:br>
            <a:r>
              <a:rPr lang="en-US" dirty="0"/>
              <a:t>Data Manipulation</a:t>
            </a:r>
            <a:endParaRPr lang="de-DE" dirty="0"/>
          </a:p>
        </p:txBody>
      </p:sp>
      <p:sp>
        <p:nvSpPr>
          <p:cNvPr id="3" name="Content Placeholder 2"/>
          <p:cNvSpPr>
            <a:spLocks noGrp="1"/>
          </p:cNvSpPr>
          <p:nvPr>
            <p:ph idx="1"/>
          </p:nvPr>
        </p:nvSpPr>
        <p:spPr>
          <a:xfrm>
            <a:off x="457200" y="1600201"/>
            <a:ext cx="4834880" cy="4525963"/>
          </a:xfrm>
        </p:spPr>
        <p:txBody>
          <a:bodyPr>
            <a:normAutofit fontScale="92500" lnSpcReduction="20000"/>
          </a:bodyPr>
          <a:lstStyle/>
          <a:p>
            <a:pPr marL="457200" indent="-457200">
              <a:buFont typeface="Arial" panose="020B0604020202020204" pitchFamily="34" charset="0"/>
              <a:buChar char="•"/>
            </a:pPr>
            <a:r>
              <a:rPr lang="en-US" dirty="0" smtClean="0">
                <a:solidFill>
                  <a:schemeClr val="bg1">
                    <a:lumMod val="75000"/>
                  </a:schemeClr>
                </a:solidFill>
              </a:rPr>
              <a:t>Data navigation</a:t>
            </a:r>
          </a:p>
          <a:p>
            <a:pPr marL="815975" lvl="2" indent="-457200">
              <a:buFont typeface="Arial" panose="020B0604020202020204" pitchFamily="34" charset="0"/>
              <a:buChar char="•"/>
            </a:pPr>
            <a:r>
              <a:rPr lang="en-US" dirty="0" smtClean="0">
                <a:solidFill>
                  <a:schemeClr val="bg1">
                    <a:lumMod val="75000"/>
                  </a:schemeClr>
                </a:solidFill>
              </a:rPr>
              <a:t>drill down, expand, filter, …</a:t>
            </a:r>
          </a:p>
          <a:p>
            <a:pPr marL="457200" indent="-457200">
              <a:buFont typeface="Arial" panose="020B0604020202020204" pitchFamily="34" charset="0"/>
              <a:buChar char="•"/>
            </a:pPr>
            <a:r>
              <a:rPr lang="en-US" dirty="0" smtClean="0"/>
              <a:t>Data transformation</a:t>
            </a:r>
          </a:p>
          <a:p>
            <a:pPr marL="815975" lvl="2" indent="-457200">
              <a:buFont typeface="Arial" panose="020B0604020202020204" pitchFamily="34" charset="0"/>
              <a:buChar char="•"/>
            </a:pPr>
            <a:r>
              <a:rPr lang="en-US" dirty="0" smtClean="0"/>
              <a:t>Normalization (</a:t>
            </a:r>
            <a:r>
              <a:rPr lang="en-US" dirty="0" err="1" smtClean="0"/>
              <a:t>lin</a:t>
            </a:r>
            <a:r>
              <a:rPr lang="en-US" dirty="0" smtClean="0"/>
              <a:t>, log, </a:t>
            </a:r>
            <a:r>
              <a:rPr lang="en-US" dirty="0" err="1" smtClean="0"/>
              <a:t>exp</a:t>
            </a:r>
            <a:r>
              <a:rPr lang="en-US" dirty="0" smtClean="0"/>
              <a:t>,..)</a:t>
            </a:r>
          </a:p>
          <a:p>
            <a:pPr marL="815975" lvl="2" indent="-457200">
              <a:buFont typeface="Arial" panose="020B0604020202020204" pitchFamily="34" charset="0"/>
              <a:buChar char="•"/>
            </a:pPr>
            <a:r>
              <a:rPr lang="en-US" dirty="0" smtClean="0"/>
              <a:t>Aggregation (manual, according to data,…)</a:t>
            </a:r>
          </a:p>
          <a:p>
            <a:pPr marL="815975" lvl="2" indent="-457200">
              <a:buFont typeface="Arial" panose="020B0604020202020204" pitchFamily="34" charset="0"/>
              <a:buChar char="•"/>
            </a:pPr>
            <a:r>
              <a:rPr lang="en-US" dirty="0" smtClean="0"/>
              <a:t>…</a:t>
            </a:r>
          </a:p>
          <a:p>
            <a:pPr marL="457200" indent="-457200">
              <a:buClr>
                <a:schemeClr val="bg1"/>
              </a:buClr>
              <a:buFont typeface="Arial" panose="020B0604020202020204" pitchFamily="34" charset="0"/>
              <a:buChar char="•"/>
            </a:pPr>
            <a:r>
              <a:rPr lang="en-US" dirty="0" smtClean="0">
                <a:solidFill>
                  <a:schemeClr val="bg1"/>
                </a:solidFill>
              </a:rPr>
              <a:t>Data editing</a:t>
            </a:r>
          </a:p>
          <a:p>
            <a:pPr marL="639763" lvl="1" indent="-457200">
              <a:buClr>
                <a:schemeClr val="bg1"/>
              </a:buClr>
              <a:buFont typeface="Arial" panose="020B0604020202020204" pitchFamily="34" charset="0"/>
              <a:buChar char="•"/>
            </a:pPr>
            <a:r>
              <a:rPr lang="en-US" dirty="0" smtClean="0">
                <a:solidFill>
                  <a:schemeClr val="bg1"/>
                </a:solidFill>
              </a:rPr>
              <a:t>Change data values by editing</a:t>
            </a:r>
          </a:p>
          <a:p>
            <a:pPr marL="639763" lvl="1" indent="-457200">
              <a:buClr>
                <a:schemeClr val="bg1"/>
              </a:buClr>
              <a:buFont typeface="Arial" panose="020B0604020202020204" pitchFamily="34" charset="0"/>
              <a:buChar char="•"/>
            </a:pPr>
            <a:r>
              <a:rPr lang="en-US" dirty="0" smtClean="0">
                <a:solidFill>
                  <a:schemeClr val="bg1"/>
                </a:solidFill>
              </a:rPr>
              <a:t>Create data</a:t>
            </a:r>
            <a:endParaRPr lang="de-DE" dirty="0">
              <a:solidFill>
                <a:schemeClr val="bg1"/>
              </a:solidFill>
            </a:endParaRPr>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59</a:t>
            </a:fld>
            <a:endParaRPr lang="en-US" dirty="0"/>
          </a:p>
        </p:txBody>
      </p:sp>
      <p:grpSp>
        <p:nvGrpSpPr>
          <p:cNvPr id="6" name="Group 5"/>
          <p:cNvGrpSpPr/>
          <p:nvPr/>
        </p:nvGrpSpPr>
        <p:grpSpPr>
          <a:xfrm>
            <a:off x="5436096" y="1524303"/>
            <a:ext cx="3114109" cy="2355087"/>
            <a:chOff x="2602632" y="2236490"/>
            <a:chExt cx="5731549" cy="3986366"/>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096" t="21779" r="13853" b="10118"/>
            <a:stretch/>
          </p:blipFill>
          <p:spPr bwMode="auto">
            <a:xfrm>
              <a:off x="2602632" y="2236490"/>
              <a:ext cx="5731549" cy="398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608701" y="5521250"/>
              <a:ext cx="585779" cy="461808"/>
            </a:xfrm>
            <a:prstGeom prst="rect">
              <a:avLst/>
            </a:prstGeom>
            <a:noFill/>
            <a:ln>
              <a:solidFill>
                <a:srgbClr val="E6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oup 8"/>
          <p:cNvGrpSpPr/>
          <p:nvPr/>
        </p:nvGrpSpPr>
        <p:grpSpPr>
          <a:xfrm>
            <a:off x="5436096" y="4197370"/>
            <a:ext cx="3042100" cy="2293125"/>
            <a:chOff x="2555776" y="2236490"/>
            <a:chExt cx="5778405" cy="407283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096" t="21779" r="13853" b="10118"/>
            <a:stretch/>
          </p:blipFill>
          <p:spPr bwMode="auto">
            <a:xfrm>
              <a:off x="2602632" y="2236490"/>
              <a:ext cx="5731549" cy="398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608701" y="5521250"/>
              <a:ext cx="585779" cy="461808"/>
            </a:xfrm>
            <a:prstGeom prst="rect">
              <a:avLst/>
            </a:prstGeom>
            <a:noFill/>
            <a:ln>
              <a:solidFill>
                <a:srgbClr val="E6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oup 11"/>
            <p:cNvGrpSpPr/>
            <p:nvPr/>
          </p:nvGrpSpPr>
          <p:grpSpPr>
            <a:xfrm>
              <a:off x="2555776" y="2264880"/>
              <a:ext cx="5731549" cy="4044440"/>
              <a:chOff x="3267988" y="1921912"/>
              <a:chExt cx="5731549" cy="4044440"/>
            </a:xfrm>
          </p:grpSpPr>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072" t="25440" r="14870" b="7966"/>
              <a:stretch/>
            </p:blipFill>
            <p:spPr bwMode="auto">
              <a:xfrm>
                <a:off x="3267988" y="1921912"/>
                <a:ext cx="5731549" cy="404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034349" y="5224759"/>
                <a:ext cx="597036" cy="453560"/>
              </a:xfrm>
              <a:prstGeom prst="rect">
                <a:avLst/>
              </a:prstGeom>
              <a:noFill/>
              <a:ln>
                <a:solidFill>
                  <a:srgbClr val="E6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5" name="Down Arrow 14"/>
          <p:cNvSpPr/>
          <p:nvPr/>
        </p:nvSpPr>
        <p:spPr>
          <a:xfrm>
            <a:off x="6660232" y="3879390"/>
            <a:ext cx="758703" cy="333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Box 15"/>
          <p:cNvSpPr txBox="1"/>
          <p:nvPr/>
        </p:nvSpPr>
        <p:spPr>
          <a:xfrm rot="16200000">
            <a:off x="7402723" y="3802777"/>
            <a:ext cx="2664296" cy="369332"/>
          </a:xfrm>
          <a:prstGeom prst="rect">
            <a:avLst/>
          </a:prstGeom>
          <a:noFill/>
        </p:spPr>
        <p:txBody>
          <a:bodyPr wrap="square" rtlCol="0">
            <a:spAutoFit/>
          </a:bodyPr>
          <a:lstStyle/>
          <a:p>
            <a:r>
              <a:rPr lang="en-US" dirty="0" smtClean="0"/>
              <a:t>Source: Gapminder.org</a:t>
            </a:r>
            <a:endParaRPr lang="de-DE" dirty="0"/>
          </a:p>
        </p:txBody>
      </p:sp>
    </p:spTree>
    <p:extLst>
      <p:ext uri="{BB962C8B-B14F-4D97-AF65-F5344CB8AC3E}">
        <p14:creationId xmlns:p14="http://schemas.microsoft.com/office/powerpoint/2010/main" val="273958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Motivation </a:t>
            </a:r>
            <a:endParaRPr lang="en-US" dirty="0"/>
          </a:p>
        </p:txBody>
      </p:sp>
      <p:sp>
        <p:nvSpPr>
          <p:cNvPr id="8" name="Content Placeholder 7"/>
          <p:cNvSpPr>
            <a:spLocks noGrp="1"/>
          </p:cNvSpPr>
          <p:nvPr>
            <p:ph idx="1"/>
          </p:nvPr>
        </p:nvSpPr>
        <p:spPr/>
        <p:txBody>
          <a:bodyPr>
            <a:normAutofit fontScale="92500" lnSpcReduction="10000"/>
          </a:bodyPr>
          <a:lstStyle/>
          <a:p>
            <a:pPr>
              <a:buFont typeface="Arial" pitchFamily="34" charset="0"/>
              <a:buChar char="•"/>
            </a:pPr>
            <a:r>
              <a:rPr lang="en-US" dirty="0" smtClean="0"/>
              <a:t>System developers:</a:t>
            </a:r>
          </a:p>
          <a:p>
            <a:pPr lvl="1">
              <a:buFont typeface="Arial" pitchFamily="34" charset="0"/>
              <a:buChar char="•"/>
            </a:pPr>
            <a:r>
              <a:rPr lang="en-US" dirty="0" smtClean="0"/>
              <a:t>What to include in my system</a:t>
            </a:r>
          </a:p>
          <a:p>
            <a:pPr>
              <a:buFont typeface="Arial" pitchFamily="34" charset="0"/>
              <a:buChar char="•"/>
            </a:pPr>
            <a:r>
              <a:rPr lang="en-US" dirty="0" smtClean="0"/>
              <a:t>Researchers:</a:t>
            </a:r>
          </a:p>
          <a:p>
            <a:pPr lvl="1">
              <a:buFont typeface="Arial" pitchFamily="34" charset="0"/>
              <a:buChar char="•"/>
            </a:pPr>
            <a:r>
              <a:rPr lang="en-US" dirty="0" smtClean="0"/>
              <a:t>What is there and what is missing</a:t>
            </a:r>
          </a:p>
          <a:p>
            <a:pPr>
              <a:buFont typeface="Arial" pitchFamily="34" charset="0"/>
              <a:buChar char="•"/>
            </a:pPr>
            <a:r>
              <a:rPr lang="en-US" dirty="0" smtClean="0"/>
              <a:t>Users:</a:t>
            </a:r>
          </a:p>
          <a:p>
            <a:pPr lvl="1">
              <a:buFont typeface="Arial" pitchFamily="34" charset="0"/>
              <a:buChar char="•"/>
            </a:pPr>
            <a:r>
              <a:rPr lang="en-US" dirty="0" smtClean="0"/>
              <a:t> What to expect from the system</a:t>
            </a:r>
          </a:p>
          <a:p>
            <a:pPr marL="0" lvl="1" defTabSz="914400">
              <a:buFont typeface="Arial" pitchFamily="34" charset="0"/>
              <a:buChar char="•"/>
            </a:pPr>
            <a:r>
              <a:rPr lang="en-US" sz="3200" dirty="0"/>
              <a:t>Developers, </a:t>
            </a:r>
            <a:r>
              <a:rPr lang="en-US" sz="3200" dirty="0" smtClean="0"/>
              <a:t>researchers,…:</a:t>
            </a:r>
          </a:p>
          <a:p>
            <a:pPr lvl="1">
              <a:buFont typeface="Arial" pitchFamily="34" charset="0"/>
              <a:buChar char="•"/>
            </a:pPr>
            <a:r>
              <a:rPr lang="en-US" dirty="0" err="1"/>
              <a:t>Canonicum</a:t>
            </a:r>
            <a:r>
              <a:rPr lang="en-US" dirty="0"/>
              <a:t> for evaluation and system testing</a:t>
            </a:r>
          </a:p>
          <a:p>
            <a:pPr lvl="1">
              <a:buFont typeface="Arial" pitchFamily="34" charset="0"/>
              <a:buChar char="•"/>
            </a:pPr>
            <a:endParaRPr lang="en-US" dirty="0" smtClean="0"/>
          </a:p>
          <a:p>
            <a:pPr lvl="1">
              <a:buFont typeface="Arial" pitchFamily="34" charset="0"/>
              <a:buChar char="•"/>
            </a:pPr>
            <a:endParaRPr lang="en-US" dirty="0"/>
          </a:p>
        </p:txBody>
      </p:sp>
      <p:sp>
        <p:nvSpPr>
          <p:cNvPr id="4" name="Footer Placeholder 3"/>
          <p:cNvSpPr>
            <a:spLocks noGrp="1"/>
          </p:cNvSpPr>
          <p:nvPr>
            <p:ph type="ftr" sz="quarter" idx="11"/>
          </p:nvPr>
        </p:nvSpPr>
        <p:spPr/>
        <p:txBody>
          <a:bodyPr/>
          <a:lstStyle/>
          <a:p>
            <a:pPr algn="l"/>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6</a:t>
            </a:fld>
            <a:endParaRPr lang="en-US" dirty="0"/>
          </a:p>
        </p:txBody>
      </p:sp>
      <p:sp>
        <p:nvSpPr>
          <p:cNvPr id="9" name="TextBox 8"/>
          <p:cNvSpPr txBox="1"/>
          <p:nvPr/>
        </p:nvSpPr>
        <p:spPr>
          <a:xfrm>
            <a:off x="6444208" y="1484784"/>
            <a:ext cx="3456384" cy="2031325"/>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252582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a:t>
            </a:r>
            <a:br>
              <a:rPr lang="en-US" dirty="0"/>
            </a:br>
            <a:r>
              <a:rPr lang="en-US" dirty="0"/>
              <a:t>Data Manipulation</a:t>
            </a:r>
            <a:endParaRPr lang="de-DE" dirty="0"/>
          </a:p>
        </p:txBody>
      </p:sp>
      <p:sp>
        <p:nvSpPr>
          <p:cNvPr id="3" name="Content Placeholder 2"/>
          <p:cNvSpPr>
            <a:spLocks noGrp="1"/>
          </p:cNvSpPr>
          <p:nvPr>
            <p:ph idx="1"/>
          </p:nvPr>
        </p:nvSpPr>
        <p:spPr>
          <a:xfrm>
            <a:off x="457200" y="1600201"/>
            <a:ext cx="4834880" cy="4525963"/>
          </a:xfrm>
        </p:spPr>
        <p:txBody>
          <a:bodyPr>
            <a:normAutofit fontScale="92500" lnSpcReduction="10000"/>
          </a:bodyPr>
          <a:lstStyle/>
          <a:p>
            <a:pPr marL="457200" indent="-457200">
              <a:buFont typeface="Arial" panose="020B0604020202020204" pitchFamily="34" charset="0"/>
              <a:buChar char="•"/>
            </a:pPr>
            <a:r>
              <a:rPr lang="en-US" dirty="0" smtClean="0">
                <a:solidFill>
                  <a:schemeClr val="bg1">
                    <a:lumMod val="75000"/>
                  </a:schemeClr>
                </a:solidFill>
              </a:rPr>
              <a:t>Data navigation</a:t>
            </a:r>
          </a:p>
          <a:p>
            <a:pPr marL="815975" lvl="2" indent="-457200">
              <a:buFont typeface="Arial" panose="020B0604020202020204" pitchFamily="34" charset="0"/>
              <a:buChar char="•"/>
            </a:pPr>
            <a:r>
              <a:rPr lang="en-US" dirty="0" smtClean="0">
                <a:solidFill>
                  <a:schemeClr val="bg1">
                    <a:lumMod val="75000"/>
                  </a:schemeClr>
                </a:solidFill>
              </a:rPr>
              <a:t>drill down, expand, filter, …</a:t>
            </a:r>
          </a:p>
          <a:p>
            <a:pPr marL="457200" indent="-457200">
              <a:buFont typeface="Arial" panose="020B0604020202020204" pitchFamily="34" charset="0"/>
              <a:buChar char="•"/>
            </a:pPr>
            <a:r>
              <a:rPr lang="en-US" dirty="0" smtClean="0"/>
              <a:t>Data transformation</a:t>
            </a:r>
          </a:p>
          <a:p>
            <a:pPr marL="815975" lvl="2" indent="-457200">
              <a:buFont typeface="Arial" panose="020B0604020202020204" pitchFamily="34" charset="0"/>
              <a:buChar char="•"/>
            </a:pPr>
            <a:r>
              <a:rPr lang="en-US" dirty="0" smtClean="0"/>
              <a:t>Normalization (e.g. </a:t>
            </a:r>
            <a:r>
              <a:rPr lang="en-US" dirty="0" err="1" smtClean="0"/>
              <a:t>lin</a:t>
            </a:r>
            <a:r>
              <a:rPr lang="en-US" dirty="0" smtClean="0"/>
              <a:t>, log)</a:t>
            </a:r>
          </a:p>
          <a:p>
            <a:pPr marL="815975" lvl="2" indent="-457200">
              <a:buFont typeface="Arial" panose="020B0604020202020204" pitchFamily="34" charset="0"/>
              <a:buChar char="•"/>
            </a:pPr>
            <a:r>
              <a:rPr lang="en-US" dirty="0" smtClean="0"/>
              <a:t>Aggregation </a:t>
            </a:r>
          </a:p>
          <a:p>
            <a:pPr marL="1079500" lvl="3" indent="-457200">
              <a:buFont typeface="Arial" panose="020B0604020202020204" pitchFamily="34" charset="0"/>
              <a:buChar char="•"/>
            </a:pPr>
            <a:r>
              <a:rPr lang="en-US" dirty="0" smtClean="0"/>
              <a:t>Manual </a:t>
            </a:r>
          </a:p>
          <a:p>
            <a:pPr marL="1079500" lvl="3" indent="-457200">
              <a:buFont typeface="Arial" panose="020B0604020202020204" pitchFamily="34" charset="0"/>
              <a:buChar char="•"/>
            </a:pPr>
            <a:r>
              <a:rPr lang="en-US" dirty="0" smtClean="0"/>
              <a:t>According to data attributes</a:t>
            </a:r>
          </a:p>
          <a:p>
            <a:pPr marL="1079500" lvl="3" indent="-457200">
              <a:buFont typeface="Arial" panose="020B0604020202020204" pitchFamily="34" charset="0"/>
              <a:buChar char="•"/>
            </a:pPr>
            <a:r>
              <a:rPr lang="en-US" dirty="0" smtClean="0"/>
              <a:t>According to data structure (e.g. communities)</a:t>
            </a:r>
          </a:p>
          <a:p>
            <a:pPr marL="815975" lvl="2" indent="-457200">
              <a:buFont typeface="Arial" panose="020B0604020202020204" pitchFamily="34" charset="0"/>
              <a:buChar char="•"/>
            </a:pPr>
            <a:r>
              <a:rPr lang="en-US" dirty="0" smtClean="0"/>
              <a:t>Etc.</a:t>
            </a:r>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60</a:t>
            </a:fld>
            <a:endParaRPr lang="en-US" dirty="0"/>
          </a:p>
        </p:txBody>
      </p:sp>
      <p:pic>
        <p:nvPicPr>
          <p:cNvPr id="16" name="Picture 3"/>
          <p:cNvPicPr>
            <a:picLocks noChangeAspect="1" noChangeArrowheads="1"/>
          </p:cNvPicPr>
          <p:nvPr/>
        </p:nvPicPr>
        <p:blipFill>
          <a:blip r:embed="rId3" cstate="print"/>
          <a:srcRect l="19714" t="10709" r="1575" b="2591"/>
          <a:stretch>
            <a:fillRect/>
          </a:stretch>
        </p:blipFill>
        <p:spPr bwMode="auto">
          <a:xfrm>
            <a:off x="5004048" y="1404228"/>
            <a:ext cx="3420622" cy="2891216"/>
          </a:xfrm>
          <a:prstGeom prst="rect">
            <a:avLst/>
          </a:prstGeom>
          <a:noFill/>
          <a:ln w="12700">
            <a:noFill/>
            <a:miter lim="800000"/>
            <a:headEnd type="none" w="sm" len="sm"/>
            <a:tailEnd type="none" w="sm" len="sm"/>
          </a:ln>
        </p:spPr>
      </p:pic>
      <p:pic>
        <p:nvPicPr>
          <p:cNvPr id="17" name="Picture 4"/>
          <p:cNvPicPr>
            <a:picLocks noChangeAspect="1" noChangeArrowheads="1"/>
          </p:cNvPicPr>
          <p:nvPr/>
        </p:nvPicPr>
        <p:blipFill rotWithShape="1">
          <a:blip r:embed="rId4" cstate="print"/>
          <a:srcRect l="27737" t="22176" r="45955" b="9737"/>
          <a:stretch/>
        </p:blipFill>
        <p:spPr bwMode="auto">
          <a:xfrm rot="5400000">
            <a:off x="6066287" y="3878930"/>
            <a:ext cx="1440159" cy="3276606"/>
          </a:xfrm>
          <a:prstGeom prst="rect">
            <a:avLst/>
          </a:prstGeom>
          <a:noFill/>
          <a:ln w="12700">
            <a:noFill/>
            <a:miter lim="800000"/>
            <a:headEnd type="none" w="sm" len="sm"/>
            <a:tailEnd type="none" w="sm" len="sm"/>
          </a:ln>
        </p:spPr>
      </p:pic>
      <p:sp>
        <p:nvSpPr>
          <p:cNvPr id="19" name="Down Arrow 18"/>
          <p:cNvSpPr/>
          <p:nvPr/>
        </p:nvSpPr>
        <p:spPr>
          <a:xfrm>
            <a:off x="6354319" y="4295445"/>
            <a:ext cx="720080" cy="501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8003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a:t>
            </a:r>
            <a:br>
              <a:rPr lang="en-US" dirty="0"/>
            </a:br>
            <a:r>
              <a:rPr lang="en-US" dirty="0"/>
              <a:t>Data Manipulation</a:t>
            </a:r>
            <a:endParaRPr lang="de-DE" dirty="0"/>
          </a:p>
        </p:txBody>
      </p:sp>
      <p:sp>
        <p:nvSpPr>
          <p:cNvPr id="3" name="Content Placeholder 2"/>
          <p:cNvSpPr>
            <a:spLocks noGrp="1"/>
          </p:cNvSpPr>
          <p:nvPr>
            <p:ph idx="1"/>
          </p:nvPr>
        </p:nvSpPr>
        <p:spPr>
          <a:xfrm>
            <a:off x="323528" y="1408625"/>
            <a:ext cx="4834880" cy="4781127"/>
          </a:xfrm>
        </p:spPr>
        <p:txBody>
          <a:bodyPr>
            <a:noAutofit/>
          </a:bodyPr>
          <a:lstStyle/>
          <a:p>
            <a:pPr marL="457200" indent="-457200">
              <a:buFont typeface="Arial" panose="020B0604020202020204" pitchFamily="34" charset="0"/>
              <a:buChar char="•"/>
            </a:pPr>
            <a:r>
              <a:rPr lang="en-US" sz="2400" dirty="0" smtClean="0">
                <a:solidFill>
                  <a:schemeClr val="bg1">
                    <a:lumMod val="75000"/>
                  </a:schemeClr>
                </a:solidFill>
              </a:rPr>
              <a:t>Data navigation</a:t>
            </a:r>
          </a:p>
          <a:p>
            <a:pPr marL="815975" lvl="2" indent="-457200">
              <a:buFont typeface="Arial" panose="020B0604020202020204" pitchFamily="34" charset="0"/>
              <a:buChar char="•"/>
            </a:pPr>
            <a:r>
              <a:rPr lang="en-US" sz="1800" dirty="0" smtClean="0">
                <a:solidFill>
                  <a:schemeClr val="bg1">
                    <a:lumMod val="75000"/>
                  </a:schemeClr>
                </a:solidFill>
              </a:rPr>
              <a:t>drill down, expand, filter, …</a:t>
            </a:r>
          </a:p>
          <a:p>
            <a:pPr marL="457200" indent="-457200">
              <a:buFont typeface="Arial" panose="020B0604020202020204" pitchFamily="34" charset="0"/>
              <a:buChar char="•"/>
            </a:pPr>
            <a:r>
              <a:rPr lang="en-US" sz="2400" dirty="0" smtClean="0">
                <a:solidFill>
                  <a:schemeClr val="bg1">
                    <a:lumMod val="75000"/>
                  </a:schemeClr>
                </a:solidFill>
              </a:rPr>
              <a:t>Data transformation</a:t>
            </a:r>
          </a:p>
          <a:p>
            <a:pPr marL="815975" lvl="2" indent="-457200">
              <a:buFont typeface="Arial" panose="020B0604020202020204" pitchFamily="34" charset="0"/>
              <a:buChar char="•"/>
            </a:pPr>
            <a:r>
              <a:rPr lang="en-US" sz="1800" dirty="0" smtClean="0">
                <a:solidFill>
                  <a:schemeClr val="bg1">
                    <a:lumMod val="75000"/>
                  </a:schemeClr>
                </a:solidFill>
              </a:rPr>
              <a:t>Normalization (</a:t>
            </a:r>
            <a:r>
              <a:rPr lang="en-US" sz="1800" dirty="0" err="1" smtClean="0">
                <a:solidFill>
                  <a:schemeClr val="bg1">
                    <a:lumMod val="75000"/>
                  </a:schemeClr>
                </a:solidFill>
              </a:rPr>
              <a:t>lin</a:t>
            </a:r>
            <a:r>
              <a:rPr lang="en-US" sz="1800" dirty="0" smtClean="0">
                <a:solidFill>
                  <a:schemeClr val="bg1">
                    <a:lumMod val="75000"/>
                  </a:schemeClr>
                </a:solidFill>
              </a:rPr>
              <a:t>, log, </a:t>
            </a:r>
            <a:r>
              <a:rPr lang="en-US" sz="1800" dirty="0" err="1" smtClean="0">
                <a:solidFill>
                  <a:schemeClr val="bg1">
                    <a:lumMod val="75000"/>
                  </a:schemeClr>
                </a:solidFill>
              </a:rPr>
              <a:t>exp</a:t>
            </a:r>
            <a:r>
              <a:rPr lang="en-US" sz="1800" dirty="0" smtClean="0">
                <a:solidFill>
                  <a:schemeClr val="bg1">
                    <a:lumMod val="75000"/>
                  </a:schemeClr>
                </a:solidFill>
              </a:rPr>
              <a:t>,..)</a:t>
            </a:r>
          </a:p>
          <a:p>
            <a:pPr marL="815975" lvl="2" indent="-457200">
              <a:buFont typeface="Arial" panose="020B0604020202020204" pitchFamily="34" charset="0"/>
              <a:buChar char="•"/>
            </a:pPr>
            <a:r>
              <a:rPr lang="en-US" sz="1800" dirty="0" smtClean="0">
                <a:solidFill>
                  <a:schemeClr val="bg1">
                    <a:lumMod val="75000"/>
                  </a:schemeClr>
                </a:solidFill>
              </a:rPr>
              <a:t>Aggregation (manual, according to data,…)</a:t>
            </a:r>
          </a:p>
          <a:p>
            <a:pPr marL="457200" indent="-457200">
              <a:buFont typeface="Arial" panose="020B0604020202020204" pitchFamily="34" charset="0"/>
              <a:buChar char="•"/>
            </a:pPr>
            <a:r>
              <a:rPr lang="en-US" sz="2400" dirty="0" smtClean="0"/>
              <a:t>Data editing</a:t>
            </a:r>
          </a:p>
          <a:p>
            <a:pPr marL="639763" lvl="1" indent="-457200">
              <a:buFont typeface="Arial" panose="020B0604020202020204" pitchFamily="34" charset="0"/>
              <a:buChar char="•"/>
            </a:pPr>
            <a:r>
              <a:rPr lang="en-US" sz="2400" dirty="0" smtClean="0"/>
              <a:t>Change values</a:t>
            </a:r>
          </a:p>
          <a:p>
            <a:pPr marL="639763" lvl="1" indent="-457200">
              <a:buFont typeface="Arial" panose="020B0604020202020204" pitchFamily="34" charset="0"/>
              <a:buChar char="•"/>
            </a:pPr>
            <a:r>
              <a:rPr lang="en-US" sz="2400" dirty="0" smtClean="0"/>
              <a:t>Create data </a:t>
            </a:r>
            <a:endParaRPr lang="en-US" sz="2400" dirty="0"/>
          </a:p>
          <a:p>
            <a:pPr marL="815975" lvl="2" indent="-457200">
              <a:buFont typeface="Arial" panose="020B0604020202020204" pitchFamily="34" charset="0"/>
              <a:buChar char="•"/>
            </a:pPr>
            <a:r>
              <a:rPr lang="en-US" sz="1800" dirty="0" smtClean="0"/>
              <a:t>Individual values</a:t>
            </a:r>
          </a:p>
          <a:p>
            <a:pPr marL="815975" lvl="2" indent="-457200">
              <a:buFont typeface="Arial" panose="020B0604020202020204" pitchFamily="34" charset="0"/>
              <a:buChar char="•"/>
            </a:pPr>
            <a:r>
              <a:rPr lang="en-US" sz="1800" dirty="0" smtClean="0"/>
              <a:t>Whole datasets</a:t>
            </a:r>
            <a:br>
              <a:rPr lang="en-US" sz="1800" dirty="0" smtClean="0"/>
            </a:br>
            <a:endParaRPr lang="de-DE" sz="1800"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61</a:t>
            </a:fld>
            <a:endParaRPr lang="en-US" dirty="0"/>
          </a:p>
        </p:txBody>
      </p:sp>
      <p:pic>
        <p:nvPicPr>
          <p:cNvPr id="10" name="Picture 3"/>
          <p:cNvPicPr>
            <a:picLocks noChangeAspect="1" noChangeArrowheads="1"/>
          </p:cNvPicPr>
          <p:nvPr/>
        </p:nvPicPr>
        <p:blipFill>
          <a:blip r:embed="rId3" cstate="print"/>
          <a:srcRect l="19714" t="10709" r="1575" b="2591"/>
          <a:stretch>
            <a:fillRect/>
          </a:stretch>
        </p:blipFill>
        <p:spPr bwMode="auto">
          <a:xfrm>
            <a:off x="4572000" y="2348880"/>
            <a:ext cx="4430050" cy="3744416"/>
          </a:xfrm>
          <a:prstGeom prst="rect">
            <a:avLst/>
          </a:prstGeom>
          <a:noFill/>
          <a:ln w="12700">
            <a:noFill/>
            <a:miter lim="800000"/>
            <a:headEnd type="none" w="sm" len="sm"/>
            <a:tailEnd type="none" w="sm" len="sm"/>
          </a:ln>
        </p:spPr>
      </p:pic>
      <p:pic>
        <p:nvPicPr>
          <p:cNvPr id="1027" name="Picture 3" descr="C:\Users\Tanicka\AppData\Local\Microsoft\Windows\Temporary Internet Files\Content.IE5\1WAH5Z9M\MC90023745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744" y="1556792"/>
            <a:ext cx="1462699" cy="107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562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a:t>
            </a:r>
            <a:br>
              <a:rPr lang="en-US" dirty="0"/>
            </a:br>
            <a:r>
              <a:rPr lang="en-US" dirty="0" smtClean="0"/>
              <a:t>Data editing</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62</a:t>
            </a:fld>
            <a:endParaRPr lang="en-US" dirty="0"/>
          </a:p>
        </p:txBody>
      </p:sp>
      <p:sp>
        <p:nvSpPr>
          <p:cNvPr id="3" name="Content Placeholder 2"/>
          <p:cNvSpPr>
            <a:spLocks noGrp="1"/>
          </p:cNvSpPr>
          <p:nvPr>
            <p:ph idx="1"/>
          </p:nvPr>
        </p:nvSpPr>
        <p:spPr>
          <a:xfrm>
            <a:off x="457200" y="1600201"/>
            <a:ext cx="8229600" cy="3917031"/>
          </a:xfrm>
        </p:spPr>
        <p:txBody>
          <a:bodyPr/>
          <a:lstStyle/>
          <a:p>
            <a:r>
              <a:rPr lang="en-US" dirty="0" smtClean="0"/>
              <a:t>Video 03: edit</a:t>
            </a:r>
            <a:endParaRPr lang="de-DE" dirty="0"/>
          </a:p>
        </p:txBody>
      </p:sp>
    </p:spTree>
    <p:extLst>
      <p:ext uri="{BB962C8B-B14F-4D97-AF65-F5344CB8AC3E}">
        <p14:creationId xmlns:p14="http://schemas.microsoft.com/office/powerpoint/2010/main" val="25037393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InfoVis</a:t>
            </a:r>
            <a:r>
              <a:rPr lang="en-US" dirty="0"/>
              <a:t> Interaction: </a:t>
            </a:r>
            <a:br>
              <a:rPr lang="en-US" dirty="0"/>
            </a:br>
            <a:r>
              <a:rPr lang="en-US" dirty="0" smtClean="0"/>
              <a:t>Data creation</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63</a:t>
            </a:fld>
            <a:endParaRPr lang="en-US" dirty="0"/>
          </a:p>
        </p:txBody>
      </p:sp>
      <p:sp>
        <p:nvSpPr>
          <p:cNvPr id="9" name="TextBox 8"/>
          <p:cNvSpPr txBox="1"/>
          <p:nvPr/>
        </p:nvSpPr>
        <p:spPr>
          <a:xfrm>
            <a:off x="4716016" y="5733256"/>
            <a:ext cx="3923928" cy="338554"/>
          </a:xfrm>
          <a:prstGeom prst="rect">
            <a:avLst/>
          </a:prstGeom>
          <a:noFill/>
        </p:spPr>
        <p:txBody>
          <a:bodyPr wrap="square" rtlCol="0">
            <a:spAutoFit/>
          </a:bodyPr>
          <a:lstStyle/>
          <a:p>
            <a:r>
              <a:rPr lang="en-US" sz="1600" dirty="0" smtClean="0"/>
              <a:t>[</a:t>
            </a:r>
            <a:r>
              <a:rPr lang="en-US" sz="1600" dirty="0" err="1" smtClean="0"/>
              <a:t>Bremm</a:t>
            </a:r>
            <a:r>
              <a:rPr lang="en-US" sz="1600" dirty="0" smtClean="0"/>
              <a:t> et al 2012]</a:t>
            </a:r>
            <a:endParaRPr lang="de-DE" sz="1600" dirty="0"/>
          </a:p>
        </p:txBody>
      </p:sp>
      <p:sp>
        <p:nvSpPr>
          <p:cNvPr id="3" name="Rectangle 2"/>
          <p:cNvSpPr/>
          <p:nvPr/>
        </p:nvSpPr>
        <p:spPr>
          <a:xfrm>
            <a:off x="0" y="260648"/>
            <a:ext cx="4572000" cy="1261884"/>
          </a:xfrm>
          <a:prstGeom prst="rect">
            <a:avLst/>
          </a:prstGeom>
        </p:spPr>
        <p:txBody>
          <a:bodyPr>
            <a:spAutoFit/>
          </a:bodyPr>
          <a:lstStyle/>
          <a:p>
            <a:pPr algn="ctr">
              <a:buNone/>
            </a:pPr>
            <a:r>
              <a:rPr lang="en-US" sz="4800" b="1" dirty="0">
                <a:latin typeface="Squealer" pitchFamily="2" charset="0"/>
              </a:rPr>
              <a:t>PC/DC</a:t>
            </a:r>
            <a:r>
              <a:rPr lang="en-US" sz="4800" b="1" dirty="0"/>
              <a:t> </a:t>
            </a:r>
            <a:endParaRPr lang="en-US" b="1" dirty="0"/>
          </a:p>
          <a:p>
            <a:pPr algn="ctr">
              <a:buNone/>
            </a:pPr>
            <a:r>
              <a:rPr lang="en-US" sz="2800" b="1" dirty="0">
                <a:latin typeface="Squealer" pitchFamily="2" charset="0"/>
              </a:rPr>
              <a:t>On the Highway to Data</a:t>
            </a:r>
          </a:p>
        </p:txBody>
      </p:sp>
      <p:sp>
        <p:nvSpPr>
          <p:cNvPr id="11" name="TextBox 10"/>
          <p:cNvSpPr txBox="1"/>
          <p:nvPr/>
        </p:nvSpPr>
        <p:spPr>
          <a:xfrm>
            <a:off x="1403648" y="1353255"/>
            <a:ext cx="3923928" cy="338554"/>
          </a:xfrm>
          <a:prstGeom prst="rect">
            <a:avLst/>
          </a:prstGeom>
          <a:noFill/>
        </p:spPr>
        <p:txBody>
          <a:bodyPr wrap="square" rtlCol="0">
            <a:spAutoFit/>
          </a:bodyPr>
          <a:lstStyle/>
          <a:p>
            <a:r>
              <a:rPr lang="en-US" sz="1600" dirty="0" smtClean="0"/>
              <a:t>[</a:t>
            </a:r>
            <a:r>
              <a:rPr lang="en-US" sz="1600" dirty="0" err="1" smtClean="0"/>
              <a:t>Bremm</a:t>
            </a:r>
            <a:r>
              <a:rPr lang="en-US" sz="1600" dirty="0" smtClean="0"/>
              <a:t> et al 2012]</a:t>
            </a:r>
            <a:endParaRPr lang="de-DE" sz="1600" dirty="0"/>
          </a:p>
        </p:txBody>
      </p:sp>
      <p:sp>
        <p:nvSpPr>
          <p:cNvPr id="10" name="Content Placeholder 2"/>
          <p:cNvSpPr>
            <a:spLocks noGrp="1"/>
          </p:cNvSpPr>
          <p:nvPr>
            <p:ph idx="1"/>
          </p:nvPr>
        </p:nvSpPr>
        <p:spPr>
          <a:xfrm>
            <a:off x="457200" y="3717032"/>
            <a:ext cx="8229600" cy="2409132"/>
          </a:xfrm>
        </p:spPr>
        <p:txBody>
          <a:bodyPr/>
          <a:lstStyle/>
          <a:p>
            <a:r>
              <a:rPr lang="en-US" dirty="0" smtClean="0"/>
              <a:t>Video 04: create</a:t>
            </a:r>
            <a:endParaRPr lang="de-DE" dirty="0"/>
          </a:p>
        </p:txBody>
      </p:sp>
    </p:spTree>
    <p:extLst>
      <p:ext uri="{BB962C8B-B14F-4D97-AF65-F5344CB8AC3E}">
        <p14:creationId xmlns:p14="http://schemas.microsoft.com/office/powerpoint/2010/main" val="42929165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a:t>
            </a:r>
            <a:r>
              <a:rPr lang="en-US" dirty="0" err="1"/>
              <a:t>InfoVis</a:t>
            </a:r>
            <a:r>
              <a:rPr lang="en-US" dirty="0"/>
              <a:t> Interaction</a:t>
            </a:r>
          </a:p>
        </p:txBody>
      </p:sp>
      <p:graphicFrame>
        <p:nvGraphicFramePr>
          <p:cNvPr id="11" name="Content Placeholder 10"/>
          <p:cNvGraphicFramePr>
            <a:graphicFrameLocks noGrp="1"/>
          </p:cNvGraphicFramePr>
          <p:nvPr>
            <p:ph idx="1"/>
          </p:nvPr>
        </p:nvGraphicFramePr>
        <p:xfrm>
          <a:off x="1979712" y="4077072"/>
          <a:ext cx="2232248" cy="1483360"/>
        </p:xfrm>
        <a:graphic>
          <a:graphicData uri="http://schemas.openxmlformats.org/drawingml/2006/table">
            <a:tbl>
              <a:tblPr firstRow="1" bandRow="1">
                <a:tableStyleId>{5C22544A-7EE6-4342-B048-85BDC9FD1C3A}</a:tableStyleId>
              </a:tblPr>
              <a:tblGrid>
                <a:gridCol w="1116124"/>
                <a:gridCol w="1116124"/>
              </a:tblGrid>
              <a:tr h="370840">
                <a:tc>
                  <a:txBody>
                    <a:bodyPr/>
                    <a:lstStyle/>
                    <a:p>
                      <a:r>
                        <a:rPr lang="en-US" sz="1600" dirty="0" smtClean="0">
                          <a:solidFill>
                            <a:schemeClr val="tx1"/>
                          </a:solidFill>
                        </a:rPr>
                        <a:t>#Words</a:t>
                      </a:r>
                      <a:endParaRPr lang="en-US" sz="1600" dirty="0">
                        <a:solidFill>
                          <a:schemeClr val="tx1"/>
                        </a:solidFill>
                      </a:endParaRPr>
                    </a:p>
                  </a:txBody>
                  <a:tcPr/>
                </a:tc>
                <a:tc>
                  <a:txBody>
                    <a:bodyPr/>
                    <a:lstStyle/>
                    <a:p>
                      <a:r>
                        <a:rPr lang="en-US" sz="1600" dirty="0" smtClean="0">
                          <a:solidFill>
                            <a:schemeClr val="tx1"/>
                          </a:solidFill>
                        </a:rPr>
                        <a:t>#Sentence</a:t>
                      </a:r>
                      <a:endParaRPr lang="en-US" sz="1600" dirty="0">
                        <a:solidFill>
                          <a:schemeClr val="tx1"/>
                        </a:solidFill>
                      </a:endParaRPr>
                    </a:p>
                  </a:txBody>
                  <a:tcPr/>
                </a:tc>
              </a:tr>
              <a:tr h="370840">
                <a:tc>
                  <a:txBody>
                    <a:bodyPr/>
                    <a:lstStyle/>
                    <a:p>
                      <a:r>
                        <a:rPr lang="en-US" sz="1600" dirty="0" smtClean="0">
                          <a:solidFill>
                            <a:schemeClr val="tx1"/>
                          </a:solidFill>
                        </a:rPr>
                        <a:t>50</a:t>
                      </a:r>
                      <a:endParaRPr lang="en-US" sz="1600" dirty="0">
                        <a:solidFill>
                          <a:schemeClr val="tx1"/>
                        </a:solidFill>
                      </a:endParaRPr>
                    </a:p>
                  </a:txBody>
                  <a:tcPr/>
                </a:tc>
                <a:tc>
                  <a:txBody>
                    <a:bodyPr/>
                    <a:lstStyle/>
                    <a:p>
                      <a:r>
                        <a:rPr lang="en-US" sz="1600" dirty="0" smtClean="0">
                          <a:solidFill>
                            <a:schemeClr val="tx1"/>
                          </a:solidFill>
                        </a:rPr>
                        <a:t>9</a:t>
                      </a:r>
                      <a:endParaRPr lang="en-US" sz="1600" dirty="0">
                        <a:solidFill>
                          <a:schemeClr val="tx1"/>
                        </a:solidFill>
                      </a:endParaRPr>
                    </a:p>
                  </a:txBody>
                  <a:tcPr/>
                </a:tc>
              </a:tr>
              <a:tr h="370840">
                <a:tc>
                  <a:txBody>
                    <a:bodyPr/>
                    <a:lstStyle/>
                    <a:p>
                      <a:r>
                        <a:rPr lang="en-US" sz="1600" dirty="0" smtClean="0">
                          <a:solidFill>
                            <a:schemeClr val="tx1"/>
                          </a:solidFill>
                        </a:rPr>
                        <a:t>100</a:t>
                      </a:r>
                      <a:endParaRPr lang="en-US" sz="1600" dirty="0">
                        <a:solidFill>
                          <a:schemeClr val="tx1"/>
                        </a:solidFill>
                      </a:endParaRPr>
                    </a:p>
                  </a:txBody>
                  <a:tcPr/>
                </a:tc>
                <a:tc>
                  <a:txBody>
                    <a:bodyPr/>
                    <a:lstStyle/>
                    <a:p>
                      <a:r>
                        <a:rPr lang="en-US" sz="1600" dirty="0" smtClean="0">
                          <a:solidFill>
                            <a:schemeClr val="tx1"/>
                          </a:solidFill>
                        </a:rPr>
                        <a:t>20</a:t>
                      </a:r>
                      <a:endParaRPr lang="en-US" sz="1600" dirty="0">
                        <a:solidFill>
                          <a:schemeClr val="tx1"/>
                        </a:solidFill>
                      </a:endParaRPr>
                    </a:p>
                  </a:txBody>
                  <a:tcPr/>
                </a:tc>
              </a:tr>
              <a:tr h="370840">
                <a:tc>
                  <a:txBody>
                    <a:bodyPr/>
                    <a:lstStyle/>
                    <a:p>
                      <a:r>
                        <a:rPr lang="en-US" sz="1600" dirty="0" smtClean="0">
                          <a:solidFill>
                            <a:schemeClr val="tx1"/>
                          </a:solidFill>
                        </a:rPr>
                        <a:t>80</a:t>
                      </a:r>
                      <a:endParaRPr lang="en-US" sz="1600" dirty="0">
                        <a:solidFill>
                          <a:schemeClr val="tx1"/>
                        </a:solidFill>
                      </a:endParaRPr>
                    </a:p>
                  </a:txBody>
                  <a:tcPr/>
                </a:tc>
                <a:tc>
                  <a:txBody>
                    <a:bodyPr/>
                    <a:lstStyle/>
                    <a:p>
                      <a:r>
                        <a:rPr lang="en-US" sz="1600" dirty="0" smtClean="0">
                          <a:solidFill>
                            <a:schemeClr val="tx1"/>
                          </a:solidFill>
                        </a:rPr>
                        <a:t>7</a:t>
                      </a:r>
                      <a:endParaRPr lang="en-US" sz="1600" dirty="0">
                        <a:solidFill>
                          <a:schemeClr val="tx1"/>
                        </a:solidFill>
                      </a:endParaRPr>
                    </a:p>
                  </a:txBody>
                  <a:tcPr/>
                </a:tc>
              </a:tr>
            </a:tbl>
          </a:graphicData>
        </a:graphic>
      </p:graphicFrame>
      <p:pic>
        <p:nvPicPr>
          <p:cNvPr id="5" name="Picture 3" descr="Figure-1-23"/>
          <p:cNvPicPr>
            <a:picLocks noChangeAspect="1" noChangeArrowheads="1"/>
          </p:cNvPicPr>
          <p:nvPr/>
        </p:nvPicPr>
        <p:blipFill>
          <a:blip r:embed="rId2" cstate="print"/>
          <a:srcRect t="11194" b="23879"/>
          <a:stretch>
            <a:fillRect/>
          </a:stretch>
        </p:blipFill>
        <p:spPr bwMode="auto">
          <a:xfrm>
            <a:off x="358775" y="1592263"/>
            <a:ext cx="7739063" cy="2088232"/>
          </a:xfrm>
          <a:prstGeom prst="rect">
            <a:avLst/>
          </a:prstGeom>
          <a:noFill/>
          <a:ln w="9525">
            <a:solidFill>
              <a:schemeClr val="tx1"/>
            </a:solidFill>
            <a:miter lim="800000"/>
            <a:headEnd/>
            <a:tailEnd/>
          </a:ln>
        </p:spPr>
      </p:pic>
      <p:sp>
        <p:nvSpPr>
          <p:cNvPr id="358402" name="Documents"/>
          <p:cNvSpPr>
            <a:spLocks noEditPoints="1" noChangeArrowheads="1"/>
          </p:cNvSpPr>
          <p:nvPr/>
        </p:nvSpPr>
        <p:spPr bwMode="auto">
          <a:xfrm>
            <a:off x="409575" y="4077072"/>
            <a:ext cx="1066081" cy="159372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2">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de-DE" dirty="0" smtClean="0"/>
              <a:t>Text</a:t>
            </a:r>
          </a:p>
          <a:p>
            <a:r>
              <a:rPr lang="de-DE" dirty="0" smtClean="0"/>
              <a:t>Text</a:t>
            </a:r>
          </a:p>
          <a:p>
            <a:r>
              <a:rPr lang="de-DE" dirty="0" smtClean="0"/>
              <a:t>Text</a:t>
            </a:r>
            <a:endParaRPr lang="en-US" dirty="0"/>
          </a:p>
        </p:txBody>
      </p:sp>
      <p:graphicFrame>
        <p:nvGraphicFramePr>
          <p:cNvPr id="13" name="Table 12"/>
          <p:cNvGraphicFramePr>
            <a:graphicFrameLocks noGrp="1"/>
          </p:cNvGraphicFramePr>
          <p:nvPr/>
        </p:nvGraphicFramePr>
        <p:xfrm>
          <a:off x="4355976" y="4293096"/>
          <a:ext cx="1944216" cy="949960"/>
        </p:xfrm>
        <a:graphic>
          <a:graphicData uri="http://schemas.openxmlformats.org/drawingml/2006/table">
            <a:tbl>
              <a:tblPr firstRow="1" bandRow="1">
                <a:tableStyleId>{2D5ABB26-0587-4C30-8999-92F81FD0307C}</a:tableStyleId>
              </a:tblPr>
              <a:tblGrid>
                <a:gridCol w="936104"/>
                <a:gridCol w="100811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#Words</a:t>
                      </a:r>
                      <a:endParaRPr lang="en-US" sz="1600" b="0" dirty="0" smtClean="0">
                        <a:solidFill>
                          <a:schemeClr val="tx1"/>
                        </a:solidFill>
                      </a:endParaRPr>
                    </a:p>
                  </a:txBody>
                  <a:tcPr/>
                </a:tc>
                <a:tc>
                  <a:txBody>
                    <a:bodyPr/>
                    <a:lstStyle/>
                    <a:p>
                      <a:r>
                        <a:rPr lang="en-US" dirty="0" smtClean="0"/>
                        <a:t>Size</a:t>
                      </a:r>
                      <a:endParaRPr lang="en-US" b="0" dirty="0">
                        <a:solidFill>
                          <a:schemeClr val="tx1"/>
                        </a:solidFill>
                      </a:endParaRPr>
                    </a:p>
                  </a:txBody>
                  <a:tcPr/>
                </a:tc>
              </a:tr>
              <a:tr h="370840">
                <a:tc>
                  <a:txBody>
                    <a:bodyPr/>
                    <a:lstStyle/>
                    <a:p>
                      <a:r>
                        <a:rPr lang="en-US" sz="1600" dirty="0" smtClean="0"/>
                        <a:t>#Sentences</a:t>
                      </a:r>
                      <a:endParaRPr lang="en-US" sz="1600" dirty="0">
                        <a:solidFill>
                          <a:schemeClr val="tx1"/>
                        </a:solidFill>
                      </a:endParaRPr>
                    </a:p>
                  </a:txBody>
                  <a:tcPr/>
                </a:tc>
                <a:tc>
                  <a:txBody>
                    <a:bodyPr/>
                    <a:lstStyle/>
                    <a:p>
                      <a:r>
                        <a:rPr lang="en-US" sz="1600" dirty="0" smtClean="0"/>
                        <a:t> Color</a:t>
                      </a:r>
                      <a:endParaRPr lang="en-US" sz="1600" dirty="0">
                        <a:solidFill>
                          <a:schemeClr val="tx1"/>
                        </a:solidFill>
                      </a:endParaRPr>
                    </a:p>
                  </a:txBody>
                  <a:tcPr/>
                </a:tc>
              </a:tr>
            </a:tbl>
          </a:graphicData>
        </a:graphic>
      </p:graphicFrame>
      <p:sp>
        <p:nvSpPr>
          <p:cNvPr id="14" name="Right Arrow 13"/>
          <p:cNvSpPr/>
          <p:nvPr/>
        </p:nvSpPr>
        <p:spPr>
          <a:xfrm>
            <a:off x="5148064" y="4365104"/>
            <a:ext cx="216024" cy="23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148064" y="4725144"/>
            <a:ext cx="216024" cy="23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03" name="Document"/>
          <p:cNvSpPr>
            <a:spLocks noEditPoints="1" noChangeArrowheads="1"/>
          </p:cNvSpPr>
          <p:nvPr/>
        </p:nvSpPr>
        <p:spPr bwMode="auto">
          <a:xfrm>
            <a:off x="6657578" y="4643654"/>
            <a:ext cx="648122" cy="65762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5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7" name="Document"/>
          <p:cNvSpPr>
            <a:spLocks noEditPoints="1" noChangeArrowheads="1"/>
          </p:cNvSpPr>
          <p:nvPr/>
        </p:nvSpPr>
        <p:spPr bwMode="auto">
          <a:xfrm>
            <a:off x="7449716" y="3983464"/>
            <a:ext cx="648122" cy="132037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1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Document"/>
          <p:cNvSpPr>
            <a:spLocks noEditPoints="1" noChangeArrowheads="1"/>
          </p:cNvSpPr>
          <p:nvPr/>
        </p:nvSpPr>
        <p:spPr bwMode="auto">
          <a:xfrm>
            <a:off x="8277250" y="4131214"/>
            <a:ext cx="648122" cy="117262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Oval 15"/>
          <p:cNvSpPr/>
          <p:nvPr/>
        </p:nvSpPr>
        <p:spPr>
          <a:xfrm>
            <a:off x="1186459" y="2420888"/>
            <a:ext cx="1297310"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14650" y="2420888"/>
            <a:ext cx="1297310"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70834" y="2420888"/>
            <a:ext cx="1297310"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6329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Visual data mining interaction</a:t>
            </a:r>
            <a:endParaRPr lang="en-US" dirty="0"/>
          </a:p>
        </p:txBody>
      </p:sp>
      <p:sp>
        <p:nvSpPr>
          <p:cNvPr id="7" name="Text Placeholder 6"/>
          <p:cNvSpPr>
            <a:spLocks noGrp="1"/>
          </p:cNvSpPr>
          <p:nvPr>
            <p:ph type="body" idx="1"/>
          </p:nvPr>
        </p:nvSpPr>
        <p:spPr/>
        <p:txBody>
          <a:bodyPr/>
          <a:lstStyle/>
          <a:p>
            <a:r>
              <a:rPr lang="en-US" dirty="0" smtClean="0"/>
              <a:t>Way 2: Visual data mining</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65</a:t>
            </a:fld>
            <a:endParaRPr lang="en-US" dirty="0"/>
          </a:p>
        </p:txBody>
      </p:sp>
      <p:sp>
        <p:nvSpPr>
          <p:cNvPr id="8" name="Picture Placeholder 7"/>
          <p:cNvSpPr>
            <a:spLocks noGrp="1"/>
          </p:cNvSpPr>
          <p:nvPr>
            <p:ph type="pic" sz="quarter" idx="13"/>
          </p:nvPr>
        </p:nvSpPr>
        <p:spPr/>
      </p:sp>
      <p:grpSp>
        <p:nvGrpSpPr>
          <p:cNvPr id="9" name="Group 8"/>
          <p:cNvGrpSpPr/>
          <p:nvPr/>
        </p:nvGrpSpPr>
        <p:grpSpPr>
          <a:xfrm>
            <a:off x="793989" y="790079"/>
            <a:ext cx="5688165" cy="2674700"/>
            <a:chOff x="557684" y="2132856"/>
            <a:chExt cx="7110660" cy="3748184"/>
          </a:xfrm>
        </p:grpSpPr>
        <p:grpSp>
          <p:nvGrpSpPr>
            <p:cNvPr id="10" name="Group 1"/>
            <p:cNvGrpSpPr>
              <a:grpSpLocks/>
            </p:cNvGrpSpPr>
            <p:nvPr/>
          </p:nvGrpSpPr>
          <p:grpSpPr bwMode="auto">
            <a:xfrm>
              <a:off x="3266334" y="2309198"/>
              <a:ext cx="1423052" cy="612014"/>
              <a:chOff x="2112182" y="65815"/>
              <a:chExt cx="1828805" cy="842913"/>
            </a:xfrm>
          </p:grpSpPr>
          <p:sp>
            <p:nvSpPr>
              <p:cNvPr id="40" name="Rounded Rectangle 46"/>
              <p:cNvSpPr>
                <a:spLocks noChangeArrowheads="1"/>
              </p:cNvSpPr>
              <p:nvPr/>
            </p:nvSpPr>
            <p:spPr bwMode="auto">
              <a:xfrm>
                <a:off x="2112182" y="65815"/>
                <a:ext cx="1828805" cy="842913"/>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sz="2400"/>
              </a:p>
            </p:txBody>
          </p:sp>
          <p:sp>
            <p:nvSpPr>
              <p:cNvPr id="41" name="Rounded Rectangle 4"/>
              <p:cNvSpPr/>
              <p:nvPr/>
            </p:nvSpPr>
            <p:spPr>
              <a:xfrm>
                <a:off x="2153746" y="105818"/>
                <a:ext cx="1745678" cy="762908"/>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400" dirty="0">
                    <a:solidFill>
                      <a:sysClr val="window" lastClr="FFFFFF"/>
                    </a:solidFill>
                    <a:latin typeface="+mj-lt"/>
                    <a:cs typeface="Times New Roman" pitchFamily="18" charset="0"/>
                  </a:rPr>
                  <a:t>Visualization</a:t>
                </a:r>
                <a:endParaRPr lang="en-US" sz="1400" dirty="0">
                  <a:solidFill>
                    <a:sysClr val="window" lastClr="FFFFFF"/>
                  </a:solidFill>
                  <a:latin typeface="+mj-lt"/>
                  <a:cs typeface="Times New Roman" pitchFamily="18" charset="0"/>
                </a:endParaRPr>
              </a:p>
            </p:txBody>
          </p:sp>
        </p:grpSp>
        <p:grpSp>
          <p:nvGrpSpPr>
            <p:cNvPr id="11" name="Group 2"/>
            <p:cNvGrpSpPr>
              <a:grpSpLocks/>
            </p:cNvGrpSpPr>
            <p:nvPr/>
          </p:nvGrpSpPr>
          <p:grpSpPr bwMode="auto">
            <a:xfrm>
              <a:off x="5174518" y="3458538"/>
              <a:ext cx="1485714" cy="572595"/>
              <a:chOff x="3631471" y="1651003"/>
              <a:chExt cx="1909712" cy="792022"/>
            </a:xfrm>
          </p:grpSpPr>
          <p:sp>
            <p:nvSpPr>
              <p:cNvPr id="38" name="Rounded Rectangle 44"/>
              <p:cNvSpPr>
                <a:spLocks noChangeArrowheads="1"/>
              </p:cNvSpPr>
              <p:nvPr/>
            </p:nvSpPr>
            <p:spPr bwMode="auto">
              <a:xfrm>
                <a:off x="3631471" y="1651003"/>
                <a:ext cx="1909712" cy="792022"/>
              </a:xfrm>
              <a:prstGeom prst="roundRect">
                <a:avLst>
                  <a:gd name="adj" fmla="val 16667"/>
                </a:avLst>
              </a:prstGeom>
              <a:solidFill>
                <a:srgbClr val="4F81BD"/>
              </a:solidFill>
              <a:ln w="25400" algn="ctr">
                <a:solidFill>
                  <a:srgbClr val="FFFFFF"/>
                </a:solidFill>
                <a:round/>
                <a:headEnd/>
                <a:tailEnd/>
              </a:ln>
            </p:spPr>
            <p:txBody>
              <a:bodyPr/>
              <a:lstStyle/>
              <a:p>
                <a:endParaRPr lang="de-DE" sz="2400"/>
              </a:p>
            </p:txBody>
          </p:sp>
          <p:sp>
            <p:nvSpPr>
              <p:cNvPr id="39" name="Rounded Rectangle 6"/>
              <p:cNvSpPr/>
              <p:nvPr/>
            </p:nvSpPr>
            <p:spPr>
              <a:xfrm>
                <a:off x="3670444" y="1688309"/>
                <a:ext cx="1831766"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400">
                    <a:solidFill>
                      <a:sysClr val="window" lastClr="FFFFFF"/>
                    </a:solidFill>
                    <a:latin typeface="+mj-lt"/>
                    <a:cs typeface="Times New Roman" pitchFamily="18" charset="0"/>
                  </a:rPr>
                  <a:t>Knowledge</a:t>
                </a:r>
                <a:endParaRPr lang="en-US" sz="1400">
                  <a:solidFill>
                    <a:sysClr val="window" lastClr="FFFFFF"/>
                  </a:solidFill>
                  <a:latin typeface="+mj-lt"/>
                  <a:cs typeface="Times New Roman" pitchFamily="18" charset="0"/>
                </a:endParaRPr>
              </a:p>
            </p:txBody>
          </p:sp>
        </p:grpSp>
        <p:grpSp>
          <p:nvGrpSpPr>
            <p:cNvPr id="12" name="Group 3"/>
            <p:cNvGrpSpPr>
              <a:grpSpLocks/>
            </p:cNvGrpSpPr>
            <p:nvPr/>
          </p:nvGrpSpPr>
          <p:grpSpPr bwMode="auto">
            <a:xfrm>
              <a:off x="3207714" y="4616177"/>
              <a:ext cx="1540292" cy="566372"/>
              <a:chOff x="2035981" y="3215329"/>
              <a:chExt cx="1981208" cy="782854"/>
            </a:xfrm>
          </p:grpSpPr>
          <p:sp>
            <p:nvSpPr>
              <p:cNvPr id="36" name="Rounded Rectangle 42"/>
              <p:cNvSpPr>
                <a:spLocks noChangeArrowheads="1"/>
              </p:cNvSpPr>
              <p:nvPr/>
            </p:nvSpPr>
            <p:spPr bwMode="auto">
              <a:xfrm>
                <a:off x="2035981" y="3215329"/>
                <a:ext cx="1981208" cy="782854"/>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sz="2400"/>
              </a:p>
            </p:txBody>
          </p:sp>
          <p:sp>
            <p:nvSpPr>
              <p:cNvPr id="37" name="Rounded Rectangle 8"/>
              <p:cNvSpPr/>
              <p:nvPr/>
            </p:nvSpPr>
            <p:spPr>
              <a:xfrm>
                <a:off x="2074982" y="3252609"/>
                <a:ext cx="1903208" cy="708295"/>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400" dirty="0">
                    <a:solidFill>
                      <a:sysClr val="window" lastClr="FFFFFF"/>
                    </a:solidFill>
                    <a:latin typeface="+mj-lt"/>
                    <a:cs typeface="Times New Roman" pitchFamily="18" charset="0"/>
                  </a:rPr>
                  <a:t>Models</a:t>
                </a:r>
                <a:endParaRPr lang="en-US" sz="1400" dirty="0">
                  <a:solidFill>
                    <a:sysClr val="window" lastClr="FFFFFF"/>
                  </a:solidFill>
                  <a:latin typeface="+mj-lt"/>
                  <a:cs typeface="Times New Roman" pitchFamily="18" charset="0"/>
                </a:endParaRPr>
              </a:p>
            </p:txBody>
          </p:sp>
        </p:grpSp>
        <p:grpSp>
          <p:nvGrpSpPr>
            <p:cNvPr id="13" name="Group 4"/>
            <p:cNvGrpSpPr>
              <a:grpSpLocks/>
            </p:cNvGrpSpPr>
            <p:nvPr/>
          </p:nvGrpSpPr>
          <p:grpSpPr bwMode="auto">
            <a:xfrm>
              <a:off x="1386450" y="3458538"/>
              <a:ext cx="1419009" cy="572595"/>
              <a:chOff x="554815" y="1651003"/>
              <a:chExt cx="1824055" cy="792022"/>
            </a:xfrm>
          </p:grpSpPr>
          <p:sp>
            <p:nvSpPr>
              <p:cNvPr id="34" name="Rounded Rectangle 5"/>
              <p:cNvSpPr>
                <a:spLocks noChangeArrowheads="1"/>
              </p:cNvSpPr>
              <p:nvPr/>
            </p:nvSpPr>
            <p:spPr bwMode="auto">
              <a:xfrm>
                <a:off x="554815" y="1651003"/>
                <a:ext cx="1824055" cy="792022"/>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sz="2400"/>
              </a:p>
            </p:txBody>
          </p:sp>
          <p:sp>
            <p:nvSpPr>
              <p:cNvPr id="35" name="Rounded Rectangle 10"/>
              <p:cNvSpPr/>
              <p:nvPr/>
            </p:nvSpPr>
            <p:spPr>
              <a:xfrm>
                <a:off x="593790" y="1688309"/>
                <a:ext cx="1746104"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400" dirty="0">
                    <a:solidFill>
                      <a:sysClr val="window" lastClr="FFFFFF"/>
                    </a:solidFill>
                    <a:latin typeface="+mj-lt"/>
                    <a:cs typeface="Times New Roman" pitchFamily="18" charset="0"/>
                  </a:rPr>
                  <a:t>Data</a:t>
                </a:r>
                <a:endParaRPr lang="en-US" sz="1400" dirty="0">
                  <a:solidFill>
                    <a:sysClr val="window" lastClr="FFFFFF"/>
                  </a:solidFill>
                  <a:latin typeface="+mj-lt"/>
                  <a:cs typeface="Times New Roman" pitchFamily="18" charset="0"/>
                </a:endParaRPr>
              </a:p>
            </p:txBody>
          </p:sp>
        </p:grpSp>
        <p:cxnSp>
          <p:nvCxnSpPr>
            <p:cNvPr id="14" name="Straight Arrow Connector 21"/>
            <p:cNvCxnSpPr>
              <a:cxnSpLocks noChangeShapeType="1"/>
            </p:cNvCxnSpPr>
            <p:nvPr/>
          </p:nvCxnSpPr>
          <p:spPr bwMode="auto">
            <a:xfrm>
              <a:off x="557684" y="3734464"/>
              <a:ext cx="828766" cy="10372"/>
            </a:xfrm>
            <a:prstGeom prst="straightConnector1">
              <a:avLst/>
            </a:prstGeom>
            <a:noFill/>
            <a:ln w="50800" algn="ctr">
              <a:solidFill>
                <a:srgbClr val="17375E"/>
              </a:solidFill>
              <a:round/>
              <a:headEnd/>
              <a:tailEnd type="arrow" w="med" len="sm"/>
            </a:ln>
          </p:spPr>
        </p:cxnSp>
        <p:cxnSp>
          <p:nvCxnSpPr>
            <p:cNvPr id="15" name="Straight Arrow Connector 22"/>
            <p:cNvCxnSpPr>
              <a:cxnSpLocks noChangeShapeType="1"/>
              <a:endCxn id="41" idx="1"/>
            </p:cNvCxnSpPr>
            <p:nvPr/>
          </p:nvCxnSpPr>
          <p:spPr bwMode="auto">
            <a:xfrm rot="5400000" flipH="1" flipV="1">
              <a:off x="2276167" y="2436029"/>
              <a:ext cx="842296" cy="1202722"/>
            </a:xfrm>
            <a:prstGeom prst="straightConnector1">
              <a:avLst/>
            </a:prstGeom>
            <a:noFill/>
            <a:ln w="50800" algn="ctr">
              <a:solidFill>
                <a:schemeClr val="accent3">
                  <a:lumMod val="75000"/>
                </a:schemeClr>
              </a:solidFill>
              <a:round/>
              <a:headEnd/>
              <a:tailEnd type="arrow" w="med" len="sm"/>
            </a:ln>
          </p:spPr>
        </p:cxnSp>
        <p:cxnSp>
          <p:nvCxnSpPr>
            <p:cNvPr id="16" name="Straight Arrow Connector 23"/>
            <p:cNvCxnSpPr>
              <a:cxnSpLocks noChangeShapeType="1"/>
              <a:stCxn id="35" idx="2"/>
              <a:endCxn id="37" idx="1"/>
            </p:cNvCxnSpPr>
            <p:nvPr/>
          </p:nvCxnSpPr>
          <p:spPr bwMode="auto">
            <a:xfrm rot="16200000" flipH="1">
              <a:off x="2217865" y="3882253"/>
              <a:ext cx="896236" cy="1140059"/>
            </a:xfrm>
            <a:prstGeom prst="straightConnector1">
              <a:avLst/>
            </a:prstGeom>
            <a:noFill/>
            <a:ln w="50800" algn="ctr">
              <a:solidFill>
                <a:srgbClr val="17375E"/>
              </a:solidFill>
              <a:round/>
              <a:headEnd/>
              <a:tailEnd type="arrow" w="med" len="sm"/>
            </a:ln>
          </p:spPr>
        </p:cxnSp>
        <p:cxnSp>
          <p:nvCxnSpPr>
            <p:cNvPr id="17" name="Straight Arrow Connector 24"/>
            <p:cNvCxnSpPr>
              <a:cxnSpLocks noChangeShapeType="1"/>
              <a:endCxn id="38" idx="0"/>
            </p:cNvCxnSpPr>
            <p:nvPr/>
          </p:nvCxnSpPr>
          <p:spPr bwMode="auto">
            <a:xfrm>
              <a:off x="4644916" y="2630765"/>
              <a:ext cx="1273470" cy="827773"/>
            </a:xfrm>
            <a:prstGeom prst="straightConnector1">
              <a:avLst/>
            </a:prstGeom>
            <a:noFill/>
            <a:ln w="50800" algn="ctr">
              <a:solidFill>
                <a:schemeClr val="accent3">
                  <a:lumMod val="75000"/>
                </a:schemeClr>
              </a:solidFill>
              <a:round/>
              <a:headEnd/>
              <a:tailEnd type="arrow" w="med" len="sm"/>
            </a:ln>
          </p:spPr>
        </p:cxnSp>
        <p:cxnSp>
          <p:nvCxnSpPr>
            <p:cNvPr id="18" name="Straight Arrow Connector 25"/>
            <p:cNvCxnSpPr>
              <a:cxnSpLocks noChangeShapeType="1"/>
              <a:stCxn id="36" idx="3"/>
              <a:endCxn id="39" idx="2"/>
            </p:cNvCxnSpPr>
            <p:nvPr/>
          </p:nvCxnSpPr>
          <p:spPr bwMode="auto">
            <a:xfrm flipV="1">
              <a:off x="4748006" y="4004164"/>
              <a:ext cx="1170380" cy="896236"/>
            </a:xfrm>
            <a:prstGeom prst="straightConnector1">
              <a:avLst/>
            </a:prstGeom>
            <a:noFill/>
            <a:ln w="50800" algn="ctr">
              <a:solidFill>
                <a:srgbClr val="17375E"/>
              </a:solidFill>
              <a:round/>
              <a:headEnd/>
              <a:tailEnd type="arrow" w="med" len="sm"/>
            </a:ln>
          </p:spPr>
        </p:cxnSp>
        <p:cxnSp>
          <p:nvCxnSpPr>
            <p:cNvPr id="19" name="Straight Arrow Connector 26"/>
            <p:cNvCxnSpPr>
              <a:cxnSpLocks noChangeShapeType="1"/>
            </p:cNvCxnSpPr>
            <p:nvPr/>
          </p:nvCxnSpPr>
          <p:spPr bwMode="auto">
            <a:xfrm>
              <a:off x="4025756" y="2992788"/>
              <a:ext cx="5971" cy="1753054"/>
            </a:xfrm>
            <a:prstGeom prst="straightConnector1">
              <a:avLst/>
            </a:prstGeom>
            <a:noFill/>
            <a:ln w="50800" algn="ctr">
              <a:solidFill>
                <a:schemeClr val="accent6">
                  <a:lumMod val="75000"/>
                </a:schemeClr>
              </a:solidFill>
              <a:round/>
              <a:headEnd/>
              <a:tailEnd type="arrow" w="med" len="sm"/>
            </a:ln>
          </p:spPr>
        </p:cxnSp>
        <p:cxnSp>
          <p:nvCxnSpPr>
            <p:cNvPr id="20" name="Straight Arrow Connector 27"/>
            <p:cNvCxnSpPr>
              <a:cxnSpLocks noChangeShapeType="1"/>
            </p:cNvCxnSpPr>
            <p:nvPr/>
          </p:nvCxnSpPr>
          <p:spPr bwMode="auto">
            <a:xfrm rot="5400000" flipH="1" flipV="1">
              <a:off x="3160717" y="3713930"/>
              <a:ext cx="1724010" cy="2022"/>
            </a:xfrm>
            <a:prstGeom prst="straightConnector1">
              <a:avLst/>
            </a:prstGeom>
            <a:noFill/>
            <a:ln w="50800" algn="ctr">
              <a:solidFill>
                <a:schemeClr val="accent6">
                  <a:lumMod val="75000"/>
                </a:schemeClr>
              </a:solidFill>
              <a:round/>
              <a:headEnd/>
              <a:tailEnd type="arrow" w="med" len="sm"/>
            </a:ln>
          </p:spPr>
        </p:cxnSp>
        <p:cxnSp>
          <p:nvCxnSpPr>
            <p:cNvPr id="21" name="Shape 28"/>
            <p:cNvCxnSpPr>
              <a:cxnSpLocks noChangeShapeType="1"/>
            </p:cNvCxnSpPr>
            <p:nvPr/>
          </p:nvCxnSpPr>
          <p:spPr bwMode="auto">
            <a:xfrm flipH="1" flipV="1">
              <a:off x="2573000" y="3502106"/>
              <a:ext cx="232459" cy="286298"/>
            </a:xfrm>
            <a:prstGeom prst="curvedConnector4">
              <a:avLst>
                <a:gd name="adj1" fmla="val -96171"/>
                <a:gd name="adj2" fmla="val 164347"/>
              </a:avLst>
            </a:prstGeom>
            <a:noFill/>
            <a:ln w="38100" algn="ctr">
              <a:solidFill>
                <a:srgbClr val="17375E"/>
              </a:solidFill>
              <a:round/>
              <a:headEnd/>
              <a:tailEnd type="triangle" w="med" len="med"/>
            </a:ln>
          </p:spPr>
        </p:cxnSp>
        <p:cxnSp>
          <p:nvCxnSpPr>
            <p:cNvPr id="22" name="Shape 29"/>
            <p:cNvCxnSpPr>
              <a:cxnSpLocks noChangeShapeType="1"/>
            </p:cNvCxnSpPr>
            <p:nvPr/>
          </p:nvCxnSpPr>
          <p:spPr bwMode="auto">
            <a:xfrm flipH="1" flipV="1">
              <a:off x="4469055" y="2298826"/>
              <a:ext cx="232459" cy="286298"/>
            </a:xfrm>
            <a:prstGeom prst="curvedConnector4">
              <a:avLst>
                <a:gd name="adj1" fmla="val -96171"/>
                <a:gd name="adj2" fmla="val 164347"/>
              </a:avLst>
            </a:prstGeom>
            <a:noFill/>
            <a:ln w="38100" algn="ctr">
              <a:solidFill>
                <a:schemeClr val="accent3">
                  <a:lumMod val="75000"/>
                </a:schemeClr>
              </a:solidFill>
              <a:round/>
              <a:headEnd/>
              <a:tailEnd type="triangle" w="med" len="med"/>
            </a:ln>
          </p:spPr>
        </p:cxnSp>
        <p:cxnSp>
          <p:nvCxnSpPr>
            <p:cNvPr id="23" name="Shape 30"/>
            <p:cNvCxnSpPr>
              <a:cxnSpLocks noChangeShapeType="1"/>
            </p:cNvCxnSpPr>
            <p:nvPr/>
          </p:nvCxnSpPr>
          <p:spPr bwMode="auto">
            <a:xfrm rot="5400000" flipH="1" flipV="1">
              <a:off x="4454132" y="4902398"/>
              <a:ext cx="217836" cy="309272"/>
            </a:xfrm>
            <a:prstGeom prst="curvedConnector4">
              <a:avLst>
                <a:gd name="adj1" fmla="val -96171"/>
                <a:gd name="adj2" fmla="val 164347"/>
              </a:avLst>
            </a:prstGeom>
            <a:noFill/>
            <a:ln w="38100" algn="ctr">
              <a:solidFill>
                <a:schemeClr val="accent6">
                  <a:lumMod val="75000"/>
                </a:schemeClr>
              </a:solidFill>
              <a:round/>
              <a:headEnd/>
              <a:tailEnd type="triangle" w="med" len="med"/>
            </a:ln>
          </p:spPr>
        </p:cxnSp>
        <p:sp>
          <p:nvSpPr>
            <p:cNvPr id="24" name="TextBox 23"/>
            <p:cNvSpPr txBox="1"/>
            <p:nvPr/>
          </p:nvSpPr>
          <p:spPr>
            <a:xfrm>
              <a:off x="4942058" y="2132856"/>
              <a:ext cx="1303791" cy="603822"/>
            </a:xfrm>
            <a:prstGeom prst="rect">
              <a:avLst/>
            </a:prstGeom>
            <a:noFill/>
          </p:spPr>
          <p:txBody>
            <a:bodyPr>
              <a:spAutoFit/>
            </a:bodyPr>
            <a:lstStyle/>
            <a:p>
              <a:pPr fontAlgn="auto">
                <a:spcBef>
                  <a:spcPts val="0"/>
                </a:spcBef>
                <a:spcAft>
                  <a:spcPts val="0"/>
                </a:spcAft>
                <a:defRPr/>
              </a:pPr>
              <a:r>
                <a:rPr lang="en-GB" sz="1100" kern="0" dirty="0" smtClean="0">
                  <a:solidFill>
                    <a:sysClr val="windowText" lastClr="000000"/>
                  </a:solidFill>
                  <a:latin typeface="+mj-lt"/>
                  <a:cs typeface="Times New Roman" pitchFamily="18" charset="0"/>
                </a:rPr>
                <a:t>View manipulation</a:t>
              </a:r>
              <a:endParaRPr lang="en-US" sz="1100" kern="0" dirty="0">
                <a:solidFill>
                  <a:sysClr val="windowText" lastClr="000000"/>
                </a:solidFill>
                <a:latin typeface="+mj-lt"/>
                <a:cs typeface="Times New Roman" pitchFamily="18" charset="0"/>
              </a:endParaRPr>
            </a:p>
          </p:txBody>
        </p:sp>
        <p:sp>
          <p:nvSpPr>
            <p:cNvPr id="25" name="TextBox 24"/>
            <p:cNvSpPr txBox="1"/>
            <p:nvPr/>
          </p:nvSpPr>
          <p:spPr>
            <a:xfrm>
              <a:off x="4094088" y="3769524"/>
              <a:ext cx="1125908" cy="603822"/>
            </a:xfrm>
            <a:prstGeom prst="rect">
              <a:avLst/>
            </a:prstGeom>
            <a:noFill/>
          </p:spPr>
          <p:txBody>
            <a:bodyPr>
              <a:spAutoFit/>
            </a:bodyPr>
            <a:lstStyle/>
            <a:p>
              <a:pPr fontAlgn="auto">
                <a:spcBef>
                  <a:spcPts val="0"/>
                </a:spcBef>
                <a:spcAft>
                  <a:spcPts val="0"/>
                </a:spcAft>
                <a:defRPr/>
              </a:pPr>
              <a:r>
                <a:rPr lang="en-GB" sz="1100" kern="0" dirty="0">
                  <a:solidFill>
                    <a:sysClr val="windowText" lastClr="000000"/>
                  </a:solidFill>
                  <a:latin typeface="+mj-lt"/>
                  <a:cs typeface="Times New Roman" pitchFamily="18" charset="0"/>
                </a:rPr>
                <a:t>Model visualization</a:t>
              </a:r>
              <a:endParaRPr lang="en-US" sz="1100" kern="0" dirty="0">
                <a:solidFill>
                  <a:sysClr val="windowText" lastClr="000000"/>
                </a:solidFill>
                <a:latin typeface="+mj-lt"/>
                <a:cs typeface="Times New Roman" pitchFamily="18" charset="0"/>
              </a:endParaRPr>
            </a:p>
          </p:txBody>
        </p:sp>
        <p:sp>
          <p:nvSpPr>
            <p:cNvPr id="26" name="TextBox 25"/>
            <p:cNvSpPr txBox="1"/>
            <p:nvPr/>
          </p:nvSpPr>
          <p:spPr>
            <a:xfrm>
              <a:off x="3200940" y="3781510"/>
              <a:ext cx="830787" cy="603822"/>
            </a:xfrm>
            <a:prstGeom prst="rect">
              <a:avLst/>
            </a:prstGeom>
            <a:noFill/>
            <a:ln w="50800" algn="ctr">
              <a:noFill/>
              <a:round/>
              <a:headEnd/>
              <a:tailEnd type="arrow" w="med" len="sm"/>
            </a:ln>
          </p:spPr>
          <p:txBody>
            <a:bodyPr>
              <a:spAutoFit/>
            </a:bodyPr>
            <a:lstStyle/>
            <a:p>
              <a:pPr fontAlgn="auto">
                <a:spcBef>
                  <a:spcPts val="0"/>
                </a:spcBef>
                <a:spcAft>
                  <a:spcPts val="0"/>
                </a:spcAft>
                <a:defRPr/>
              </a:pPr>
              <a:r>
                <a:rPr lang="en-GB" sz="1100" kern="0" dirty="0">
                  <a:solidFill>
                    <a:sysClr val="windowText" lastClr="000000"/>
                  </a:solidFill>
                  <a:latin typeface="+mj-lt"/>
                  <a:cs typeface="Times New Roman" pitchFamily="18" charset="0"/>
                </a:rPr>
                <a:t>Model building</a:t>
              </a:r>
              <a:endParaRPr lang="en-US" sz="1100" kern="0" dirty="0">
                <a:solidFill>
                  <a:sysClr val="windowText" lastClr="000000"/>
                </a:solidFill>
                <a:latin typeface="+mj-lt"/>
                <a:cs typeface="Times New Roman" pitchFamily="18" charset="0"/>
              </a:endParaRPr>
            </a:p>
          </p:txBody>
        </p:sp>
        <p:sp>
          <p:nvSpPr>
            <p:cNvPr id="27" name="TextBox 26"/>
            <p:cNvSpPr txBox="1"/>
            <p:nvPr/>
          </p:nvSpPr>
          <p:spPr>
            <a:xfrm>
              <a:off x="2516401" y="3031166"/>
              <a:ext cx="1497844" cy="366606"/>
            </a:xfrm>
            <a:prstGeom prst="rect">
              <a:avLst/>
            </a:prstGeom>
            <a:noFill/>
          </p:spPr>
          <p:txBody>
            <a:bodyPr>
              <a:spAutoFit/>
            </a:bodyPr>
            <a:lstStyle/>
            <a:p>
              <a:pPr fontAlgn="auto">
                <a:spcBef>
                  <a:spcPts val="0"/>
                </a:spcBef>
                <a:spcAft>
                  <a:spcPts val="0"/>
                </a:spcAft>
                <a:defRPr/>
              </a:pPr>
              <a:r>
                <a:rPr lang="en-GB" sz="1100" kern="0" dirty="0">
                  <a:solidFill>
                    <a:sysClr val="windowText" lastClr="000000"/>
                  </a:solidFill>
                  <a:latin typeface="+mj-lt"/>
                  <a:cs typeface="Times New Roman" pitchFamily="18" charset="0"/>
                </a:rPr>
                <a:t>Transformation</a:t>
              </a:r>
              <a:endParaRPr lang="en-US" sz="1100" kern="0" dirty="0">
                <a:solidFill>
                  <a:sysClr val="windowText" lastClr="000000"/>
                </a:solidFill>
                <a:latin typeface="+mj-lt"/>
                <a:cs typeface="Times New Roman" pitchFamily="18" charset="0"/>
              </a:endParaRPr>
            </a:p>
          </p:txBody>
        </p:sp>
        <p:sp>
          <p:nvSpPr>
            <p:cNvPr id="28" name="TextBox 27"/>
            <p:cNvSpPr txBox="1"/>
            <p:nvPr/>
          </p:nvSpPr>
          <p:spPr>
            <a:xfrm>
              <a:off x="1978713" y="2740718"/>
              <a:ext cx="1125911" cy="366606"/>
            </a:xfrm>
            <a:prstGeom prst="rect">
              <a:avLst/>
            </a:prstGeom>
            <a:noFill/>
          </p:spPr>
          <p:txBody>
            <a:bodyPr>
              <a:spAutoFit/>
            </a:bodyPr>
            <a:lstStyle/>
            <a:p>
              <a:pPr fontAlgn="auto">
                <a:spcBef>
                  <a:spcPts val="0"/>
                </a:spcBef>
                <a:spcAft>
                  <a:spcPts val="0"/>
                </a:spcAft>
                <a:defRPr/>
              </a:pPr>
              <a:r>
                <a:rPr lang="en-GB" sz="1100" kern="0" dirty="0">
                  <a:solidFill>
                    <a:sysClr val="windowText" lastClr="000000"/>
                  </a:solidFill>
                  <a:latin typeface="+mj-lt"/>
                  <a:cs typeface="Times New Roman" pitchFamily="18" charset="0"/>
                </a:rPr>
                <a:t>Mapping</a:t>
              </a:r>
              <a:endParaRPr lang="en-US" sz="1100" kern="0" dirty="0">
                <a:solidFill>
                  <a:sysClr val="windowText" lastClr="000000"/>
                </a:solidFill>
                <a:latin typeface="+mj-lt"/>
                <a:cs typeface="Times New Roman" pitchFamily="18" charset="0"/>
              </a:endParaRPr>
            </a:p>
          </p:txBody>
        </p:sp>
        <p:sp>
          <p:nvSpPr>
            <p:cNvPr id="29" name="TextBox 28"/>
            <p:cNvSpPr txBox="1"/>
            <p:nvPr/>
          </p:nvSpPr>
          <p:spPr>
            <a:xfrm>
              <a:off x="4883439" y="4948118"/>
              <a:ext cx="1125908" cy="603822"/>
            </a:xfrm>
            <a:prstGeom prst="rect">
              <a:avLst/>
            </a:prstGeom>
            <a:noFill/>
          </p:spPr>
          <p:txBody>
            <a:bodyPr>
              <a:spAutoFit/>
            </a:bodyPr>
            <a:lstStyle/>
            <a:p>
              <a:pPr fontAlgn="auto">
                <a:spcBef>
                  <a:spcPts val="0"/>
                </a:spcBef>
                <a:spcAft>
                  <a:spcPts val="0"/>
                </a:spcAft>
                <a:defRPr/>
              </a:pPr>
              <a:r>
                <a:rPr lang="en-GB" sz="1100" kern="0" dirty="0">
                  <a:solidFill>
                    <a:sysClr val="windowText" lastClr="000000"/>
                  </a:solidFill>
                  <a:latin typeface="+mj-lt"/>
                  <a:cs typeface="Times New Roman" pitchFamily="18" charset="0"/>
                </a:rPr>
                <a:t>Parameter refinement</a:t>
              </a:r>
              <a:endParaRPr lang="en-US" sz="1100" kern="0" dirty="0">
                <a:solidFill>
                  <a:sysClr val="windowText" lastClr="000000"/>
                </a:solidFill>
                <a:latin typeface="+mj-lt"/>
                <a:cs typeface="Times New Roman" pitchFamily="18" charset="0"/>
              </a:endParaRPr>
            </a:p>
          </p:txBody>
        </p:sp>
        <p:cxnSp>
          <p:nvCxnSpPr>
            <p:cNvPr id="30" name="Shape 37"/>
            <p:cNvCxnSpPr>
              <a:cxnSpLocks noChangeShapeType="1"/>
            </p:cNvCxnSpPr>
            <p:nvPr/>
          </p:nvCxnSpPr>
          <p:spPr bwMode="auto">
            <a:xfrm rot="5400000" flipH="1">
              <a:off x="3401337" y="1396155"/>
              <a:ext cx="269701" cy="4946318"/>
            </a:xfrm>
            <a:prstGeom prst="bentConnector4">
              <a:avLst>
                <a:gd name="adj1" fmla="val -679333"/>
                <a:gd name="adj2" fmla="val 100097"/>
              </a:avLst>
            </a:prstGeom>
            <a:noFill/>
            <a:ln w="50800" algn="ctr">
              <a:solidFill>
                <a:srgbClr val="17375E"/>
              </a:solidFill>
              <a:round/>
              <a:headEnd/>
              <a:tailEnd type="arrow" w="med" len="sm"/>
            </a:ln>
          </p:spPr>
        </p:cxnSp>
        <p:sp>
          <p:nvSpPr>
            <p:cNvPr id="31" name="TextBox 30"/>
            <p:cNvSpPr txBox="1"/>
            <p:nvPr/>
          </p:nvSpPr>
          <p:spPr>
            <a:xfrm>
              <a:off x="2217237" y="5406608"/>
              <a:ext cx="3553587" cy="474432"/>
            </a:xfrm>
            <a:prstGeom prst="rect">
              <a:avLst/>
            </a:prstGeom>
            <a:noFill/>
          </p:spPr>
          <p:txBody>
            <a:bodyPr>
              <a:spAutoFit/>
            </a:bodyPr>
            <a:lstStyle/>
            <a:p>
              <a:pPr algn="ctr" fontAlgn="auto">
                <a:spcBef>
                  <a:spcPts val="0"/>
                </a:spcBef>
                <a:spcAft>
                  <a:spcPts val="0"/>
                </a:spcAft>
                <a:defRPr/>
              </a:pPr>
              <a:r>
                <a:rPr lang="en-GB" sz="1600" kern="0" dirty="0">
                  <a:solidFill>
                    <a:sysClr val="windowText" lastClr="000000"/>
                  </a:solidFill>
                  <a:latin typeface="+mj-lt"/>
                  <a:cs typeface="Times New Roman" pitchFamily="18" charset="0"/>
                </a:rPr>
                <a:t>Information mining</a:t>
              </a:r>
              <a:endParaRPr lang="en-US" sz="1600" kern="0" dirty="0">
                <a:solidFill>
                  <a:sysClr val="windowText" lastClr="000000"/>
                </a:solidFill>
                <a:latin typeface="+mj-lt"/>
                <a:cs typeface="Times New Roman" pitchFamily="18" charset="0"/>
              </a:endParaRPr>
            </a:p>
          </p:txBody>
        </p:sp>
        <p:sp>
          <p:nvSpPr>
            <p:cNvPr id="32" name="Rectangle 31"/>
            <p:cNvSpPr/>
            <p:nvPr/>
          </p:nvSpPr>
          <p:spPr>
            <a:xfrm>
              <a:off x="6660232" y="3061410"/>
              <a:ext cx="1008112" cy="1164516"/>
            </a:xfrm>
            <a:prstGeom prst="rect">
              <a:avLst/>
            </a:prstGeom>
          </p:spPr>
          <p:txBody>
            <a:bodyPr wrap="square">
              <a:spAutoFit/>
            </a:bodyPr>
            <a:lstStyle/>
            <a:p>
              <a:r>
                <a:rPr lang="en-US" sz="4800" dirty="0" smtClean="0">
                  <a:solidFill>
                    <a:schemeClr val="accent1">
                      <a:lumMod val="75000"/>
                    </a:schemeClr>
                  </a:solidFill>
                  <a:sym typeface="Webdings" panose="05030102010509060703" pitchFamily="18" charset="2"/>
                </a:rPr>
                <a:t></a:t>
              </a:r>
              <a:endParaRPr lang="en-US" sz="4800" dirty="0">
                <a:solidFill>
                  <a:schemeClr val="accent1">
                    <a:lumMod val="75000"/>
                  </a:schemeClr>
                </a:solidFill>
              </a:endParaRPr>
            </a:p>
          </p:txBody>
        </p:sp>
        <p:sp>
          <p:nvSpPr>
            <p:cNvPr id="33" name="Rounded Rectangle 32"/>
            <p:cNvSpPr/>
            <p:nvPr/>
          </p:nvSpPr>
          <p:spPr>
            <a:xfrm>
              <a:off x="3200940" y="2268224"/>
              <a:ext cx="1547066" cy="693962"/>
            </a:xfrm>
            <a:prstGeom prst="roundRect">
              <a:avLst/>
            </a:prstGeom>
            <a:noFill/>
            <a:ln w="57150">
              <a:solidFill>
                <a:srgbClr val="00A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 Interaction Systematization</a:t>
            </a:r>
            <a:endParaRPr lang="de-DE" dirty="0"/>
          </a:p>
        </p:txBody>
      </p:sp>
      <p:sp>
        <p:nvSpPr>
          <p:cNvPr id="4" name="Footer Placeholder 3"/>
          <p:cNvSpPr>
            <a:spLocks noGrp="1"/>
          </p:cNvSpPr>
          <p:nvPr>
            <p:ph type="ftr" sz="quarter" idx="11"/>
          </p:nvPr>
        </p:nvSpPr>
        <p:spPr/>
        <p:txBody>
          <a:bodyPr/>
          <a:lstStyle/>
          <a:p>
            <a:r>
              <a:rPr lang="en-US" dirty="0"/>
              <a:t>Vis Tutorial: Opening the Black Box of Interaction in Visualization – H.-J. Schulz, T. v. </a:t>
            </a:r>
            <a:r>
              <a:rPr lang="en-US" dirty="0" err="1"/>
              <a:t>Landesberger</a:t>
            </a:r>
            <a:r>
              <a:rPr lang="en-US" dirty="0"/>
              <a:t>, D. </a:t>
            </a:r>
            <a:r>
              <a:rPr lang="en-US" dirty="0" err="1"/>
              <a:t>Baur</a:t>
            </a:r>
            <a:endParaRPr lang="en-US" dirty="0"/>
          </a:p>
        </p:txBody>
      </p:sp>
      <p:sp>
        <p:nvSpPr>
          <p:cNvPr id="5" name="Slide Number Placeholder 4"/>
          <p:cNvSpPr>
            <a:spLocks noGrp="1"/>
          </p:cNvSpPr>
          <p:nvPr>
            <p:ph type="sldNum" sz="quarter" idx="12"/>
          </p:nvPr>
        </p:nvSpPr>
        <p:spPr/>
        <p:txBody>
          <a:bodyPr/>
          <a:lstStyle/>
          <a:p>
            <a:fld id="{30742C3F-4840-460C-ADF2-7005A7FA8881}" type="slidenum">
              <a:rPr lang="en-US" smtClean="0"/>
              <a:pPr/>
              <a:t>66</a:t>
            </a:fld>
            <a:endParaRPr lang="en-US" dirty="0"/>
          </a:p>
        </p:txBody>
      </p:sp>
      <p:sp>
        <p:nvSpPr>
          <p:cNvPr id="24" name="Oval 23"/>
          <p:cNvSpPr/>
          <p:nvPr/>
        </p:nvSpPr>
        <p:spPr>
          <a:xfrm rot="21007602">
            <a:off x="313369" y="1638465"/>
            <a:ext cx="7348355" cy="23528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Box 28"/>
          <p:cNvSpPr txBox="1"/>
          <p:nvPr/>
        </p:nvSpPr>
        <p:spPr>
          <a:xfrm>
            <a:off x="3636416" y="1608414"/>
            <a:ext cx="4287833" cy="461665"/>
          </a:xfrm>
          <a:prstGeom prst="rect">
            <a:avLst/>
          </a:prstGeom>
          <a:noFill/>
        </p:spPr>
        <p:txBody>
          <a:bodyPr wrap="square" rtlCol="0">
            <a:spAutoFit/>
          </a:bodyPr>
          <a:lstStyle/>
          <a:p>
            <a:pPr algn="ctr"/>
            <a:r>
              <a:rPr lang="en-US" sz="2400" b="1" dirty="0" smtClean="0">
                <a:solidFill>
                  <a:srgbClr val="00A650"/>
                </a:solidFill>
              </a:rPr>
              <a:t>2. Visual Data Mining</a:t>
            </a:r>
            <a:endParaRPr lang="de-DE" sz="2400" b="1" dirty="0">
              <a:solidFill>
                <a:srgbClr val="00A650"/>
              </a:solidFill>
            </a:endParaRPr>
          </a:p>
        </p:txBody>
      </p:sp>
      <p:sp>
        <p:nvSpPr>
          <p:cNvPr id="8" name="TextBox 7"/>
          <p:cNvSpPr txBox="1"/>
          <p:nvPr/>
        </p:nvSpPr>
        <p:spPr>
          <a:xfrm>
            <a:off x="5237611" y="2198509"/>
            <a:ext cx="3438845" cy="369332"/>
          </a:xfrm>
          <a:prstGeom prst="rect">
            <a:avLst/>
          </a:prstGeom>
          <a:noFill/>
        </p:spPr>
        <p:txBody>
          <a:bodyPr wrap="square" rtlCol="0">
            <a:spAutoFit/>
          </a:bodyPr>
          <a:lstStyle/>
          <a:p>
            <a:r>
              <a:rPr lang="en-US" b="1" dirty="0" smtClean="0"/>
              <a:t>[</a:t>
            </a:r>
            <a:r>
              <a:rPr lang="en-US" b="1" dirty="0" err="1" smtClean="0"/>
              <a:t>Bertini</a:t>
            </a:r>
            <a:r>
              <a:rPr lang="en-US" b="1" dirty="0" smtClean="0"/>
              <a:t> &amp; </a:t>
            </a:r>
            <a:r>
              <a:rPr lang="en-US" b="1" dirty="0" err="1" smtClean="0"/>
              <a:t>Lalanne</a:t>
            </a:r>
            <a:r>
              <a:rPr lang="en-US" b="1" dirty="0" smtClean="0"/>
              <a:t> 09]</a:t>
            </a:r>
            <a:endParaRPr lang="de-DE" b="1" dirty="0"/>
          </a:p>
        </p:txBody>
      </p:sp>
      <p:sp>
        <p:nvSpPr>
          <p:cNvPr id="32" name="TextBox 31"/>
          <p:cNvSpPr txBox="1"/>
          <p:nvPr/>
        </p:nvSpPr>
        <p:spPr>
          <a:xfrm>
            <a:off x="5616045" y="2589491"/>
            <a:ext cx="1419804" cy="523220"/>
          </a:xfrm>
          <a:prstGeom prst="rect">
            <a:avLst/>
          </a:prstGeom>
          <a:noFill/>
        </p:spPr>
        <p:txBody>
          <a:bodyPr wrap="square" rtlCol="0">
            <a:spAutoFit/>
          </a:bodyPr>
          <a:lstStyle/>
          <a:p>
            <a:pPr algn="ctr"/>
            <a:r>
              <a:rPr lang="en-US" sz="2800" dirty="0" smtClean="0">
                <a:solidFill>
                  <a:schemeClr val="bg1">
                    <a:lumMod val="65000"/>
                  </a:schemeClr>
                </a:solidFill>
              </a:rPr>
              <a:t>[…]</a:t>
            </a:r>
            <a:endParaRPr lang="de-DE" sz="2800" dirty="0">
              <a:solidFill>
                <a:schemeClr val="bg1">
                  <a:lumMod val="65000"/>
                </a:schemeClr>
              </a:solidFill>
            </a:endParaRPr>
          </a:p>
        </p:txBody>
      </p:sp>
      <p:sp>
        <p:nvSpPr>
          <p:cNvPr id="3" name="Oval 2"/>
          <p:cNvSpPr/>
          <p:nvPr/>
        </p:nvSpPr>
        <p:spPr>
          <a:xfrm>
            <a:off x="427382" y="2189042"/>
            <a:ext cx="4680520" cy="31121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75000"/>
                </a:schemeClr>
              </a:solidFill>
            </a:endParaRPr>
          </a:p>
        </p:txBody>
      </p:sp>
      <p:sp>
        <p:nvSpPr>
          <p:cNvPr id="14" name="TextBox 13"/>
          <p:cNvSpPr txBox="1"/>
          <p:nvPr/>
        </p:nvSpPr>
        <p:spPr>
          <a:xfrm>
            <a:off x="899592" y="2679303"/>
            <a:ext cx="3816424" cy="461665"/>
          </a:xfrm>
          <a:prstGeom prst="rect">
            <a:avLst/>
          </a:prstGeom>
          <a:noFill/>
        </p:spPr>
        <p:txBody>
          <a:bodyPr wrap="square" rtlCol="0">
            <a:spAutoFit/>
          </a:bodyPr>
          <a:lstStyle/>
          <a:p>
            <a:pPr algn="ctr"/>
            <a:r>
              <a:rPr lang="en-US" sz="2400" b="1" dirty="0" smtClean="0">
                <a:solidFill>
                  <a:schemeClr val="bg1">
                    <a:lumMod val="75000"/>
                  </a:schemeClr>
                </a:solidFill>
              </a:rPr>
              <a:t>1</a:t>
            </a:r>
            <a:r>
              <a:rPr lang="en-US" sz="2400" b="1" dirty="0" smtClean="0">
                <a:solidFill>
                  <a:schemeClr val="bg1">
                    <a:lumMod val="65000"/>
                  </a:schemeClr>
                </a:solidFill>
              </a:rPr>
              <a:t>.</a:t>
            </a:r>
            <a:r>
              <a:rPr lang="en-US" sz="2400" b="1" dirty="0" smtClean="0"/>
              <a:t> Information Visualization</a:t>
            </a:r>
            <a:endParaRPr lang="de-DE" sz="2400" b="1" dirty="0"/>
          </a:p>
        </p:txBody>
      </p:sp>
    </p:spTree>
    <p:extLst>
      <p:ext uri="{BB962C8B-B14F-4D97-AF65-F5344CB8AC3E}">
        <p14:creationId xmlns:p14="http://schemas.microsoft.com/office/powerpoint/2010/main" val="317803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p:bldP spid="8" grpId="0"/>
      <p:bldP spid="3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Visual Data Mining</a:t>
            </a:r>
            <a:endParaRPr lang="de-DE" dirty="0"/>
          </a:p>
        </p:txBody>
      </p:sp>
      <p:sp>
        <p:nvSpPr>
          <p:cNvPr id="8" name="Content Placeholder 7"/>
          <p:cNvSpPr>
            <a:spLocks noGrp="1"/>
          </p:cNvSpPr>
          <p:nvPr>
            <p:ph idx="1"/>
          </p:nvPr>
        </p:nvSpPr>
        <p:spPr>
          <a:xfrm>
            <a:off x="457200" y="1600201"/>
            <a:ext cx="8219256" cy="4525963"/>
          </a:xfrm>
        </p:spPr>
        <p:txBody>
          <a:bodyPr>
            <a:noAutofit/>
          </a:bodyPr>
          <a:lstStyle/>
          <a:p>
            <a:pPr marL="639763" lvl="1" indent="-457200" defTabSz="914400">
              <a:buFont typeface="Arial" pitchFamily="34" charset="0"/>
              <a:buChar char="•"/>
            </a:pPr>
            <a:r>
              <a:rPr lang="en-GB" sz="3200" dirty="0"/>
              <a:t>Computationally enhanced Visualization (V++) </a:t>
            </a:r>
            <a:endParaRPr lang="en-GB" sz="3200" dirty="0" smtClean="0"/>
          </a:p>
          <a:p>
            <a:pPr marL="639763" lvl="1" indent="-457200" defTabSz="914400">
              <a:buFont typeface="Arial" pitchFamily="34" charset="0"/>
              <a:buChar char="•"/>
            </a:pPr>
            <a:endParaRPr lang="en-GB" sz="3200" dirty="0" smtClean="0"/>
          </a:p>
          <a:p>
            <a:pPr marL="639763" lvl="1" indent="-457200" defTabSz="914400">
              <a:buFont typeface="Arial" pitchFamily="34" charset="0"/>
              <a:buChar char="•"/>
            </a:pPr>
            <a:r>
              <a:rPr lang="en-GB" sz="3200" dirty="0" smtClean="0"/>
              <a:t>Visually </a:t>
            </a:r>
            <a:r>
              <a:rPr lang="en-GB" sz="3200" dirty="0"/>
              <a:t>enhanced Mining (M</a:t>
            </a:r>
            <a:r>
              <a:rPr lang="en-GB" sz="3200" dirty="0" smtClean="0"/>
              <a:t>++)</a:t>
            </a:r>
          </a:p>
          <a:p>
            <a:pPr marL="639763" lvl="1" indent="-457200" defTabSz="914400">
              <a:buFont typeface="Arial" pitchFamily="34" charset="0"/>
              <a:buChar char="•"/>
            </a:pPr>
            <a:endParaRPr lang="en-GB" dirty="0" smtClean="0"/>
          </a:p>
          <a:p>
            <a:pPr marL="639763" lvl="1" indent="-457200" defTabSz="914400">
              <a:buFont typeface="Arial" pitchFamily="34" charset="0"/>
              <a:buChar char="•"/>
            </a:pPr>
            <a:r>
              <a:rPr lang="en-GB" sz="3200" dirty="0"/>
              <a:t>Integrated Visualization and Mining (VM)</a:t>
            </a:r>
            <a:endParaRPr lang="de-DE" sz="3200" dirty="0"/>
          </a:p>
        </p:txBody>
      </p:sp>
      <p:sp>
        <p:nvSpPr>
          <p:cNvPr id="4" name="Footer Placeholder 3"/>
          <p:cNvSpPr>
            <a:spLocks noGrp="1"/>
          </p:cNvSpPr>
          <p:nvPr>
            <p:ph type="ftr" sz="quarter" idx="11"/>
          </p:nvPr>
        </p:nvSpPr>
        <p:spPr/>
        <p:txBody>
          <a:bodyPr/>
          <a:lstStyle/>
          <a:p>
            <a:pPr algn="l"/>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67</a:t>
            </a:fld>
            <a:endParaRPr lang="en-US" dirty="0"/>
          </a:p>
        </p:txBody>
      </p:sp>
      <p:sp>
        <p:nvSpPr>
          <p:cNvPr id="9" name="TextBox 8"/>
          <p:cNvSpPr txBox="1"/>
          <p:nvPr/>
        </p:nvSpPr>
        <p:spPr>
          <a:xfrm>
            <a:off x="6804248" y="5517232"/>
            <a:ext cx="2339752" cy="369332"/>
          </a:xfrm>
          <a:prstGeom prst="rect">
            <a:avLst/>
          </a:prstGeom>
          <a:noFill/>
        </p:spPr>
        <p:txBody>
          <a:bodyPr wrap="square" rtlCol="0">
            <a:spAutoFit/>
          </a:bodyPr>
          <a:lstStyle/>
          <a:p>
            <a:r>
              <a:rPr lang="en-US" dirty="0" smtClean="0"/>
              <a:t>[</a:t>
            </a:r>
            <a:r>
              <a:rPr lang="en-US" dirty="0" err="1" smtClean="0"/>
              <a:t>Bertini</a:t>
            </a:r>
            <a:r>
              <a:rPr lang="en-US" dirty="0" smtClean="0"/>
              <a:t> &amp; Lalanne09]</a:t>
            </a:r>
            <a:endParaRPr lang="de-DE" dirty="0"/>
          </a:p>
        </p:txBody>
      </p:sp>
    </p:spTree>
    <p:extLst>
      <p:ext uri="{BB962C8B-B14F-4D97-AF65-F5344CB8AC3E}">
        <p14:creationId xmlns:p14="http://schemas.microsoft.com/office/powerpoint/2010/main" val="22114042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Data </a:t>
            </a:r>
            <a:r>
              <a:rPr lang="en-US" dirty="0" smtClean="0"/>
              <a:t>Mining Interaction</a:t>
            </a:r>
            <a:endParaRPr lang="de-DE" dirty="0"/>
          </a:p>
        </p:txBody>
      </p:sp>
      <p:sp>
        <p:nvSpPr>
          <p:cNvPr id="3" name="Content Placeholder 2"/>
          <p:cNvSpPr>
            <a:spLocks noGrp="1"/>
          </p:cNvSpPr>
          <p:nvPr>
            <p:ph idx="1"/>
          </p:nvPr>
        </p:nvSpPr>
        <p:spPr>
          <a:xfrm>
            <a:off x="457200" y="1600201"/>
            <a:ext cx="8686800" cy="4525963"/>
          </a:xfrm>
        </p:spPr>
        <p:txBody>
          <a:bodyPr>
            <a:normAutofit/>
          </a:bodyPr>
          <a:lstStyle/>
          <a:p>
            <a:pPr marL="457200" indent="-457200">
              <a:buFont typeface="Arial" panose="020B0604020202020204" pitchFamily="34" charset="0"/>
              <a:buChar char="•"/>
            </a:pPr>
            <a:r>
              <a:rPr lang="en-US" dirty="0"/>
              <a:t>Manipulating and tuning</a:t>
            </a:r>
            <a:r>
              <a:rPr lang="en-US" dirty="0" smtClean="0"/>
              <a: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 </a:t>
            </a:r>
            <a:r>
              <a:rPr lang="en-US" dirty="0"/>
              <a:t>Changing the </a:t>
            </a:r>
            <a:r>
              <a:rPr lang="en-US" dirty="0" smtClean="0"/>
              <a:t>scheme:</a:t>
            </a:r>
          </a:p>
          <a:p>
            <a:pPr marL="639763" lvl="1" indent="-457200">
              <a:buFont typeface="Arial" panose="020B0604020202020204" pitchFamily="34" charset="0"/>
              <a:buChar char="•"/>
            </a:pP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68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47005920"/>
              </p:ext>
            </p:extLst>
          </p:nvPr>
        </p:nvGraphicFramePr>
        <p:xfrm>
          <a:off x="611560" y="2204864"/>
          <a:ext cx="7776864" cy="1188720"/>
        </p:xfrm>
        <a:graphic>
          <a:graphicData uri="http://schemas.openxmlformats.org/drawingml/2006/table">
            <a:tbl>
              <a:tblPr firstRow="1" bandRow="1">
                <a:tableStyleId>{2D5ABB26-0587-4C30-8999-92F81FD0307C}</a:tableStyleId>
              </a:tblPr>
              <a:tblGrid>
                <a:gridCol w="3888432"/>
                <a:gridCol w="3888432"/>
              </a:tblGrid>
              <a:tr h="1008112">
                <a:tc>
                  <a:txBody>
                    <a:bodyPr/>
                    <a:lstStyle/>
                    <a:p>
                      <a:pPr algn="ctr"/>
                      <a:r>
                        <a:rPr lang="en-US" sz="2400" b="1" dirty="0" smtClean="0"/>
                        <a:t>Vis: </a:t>
                      </a:r>
                    </a:p>
                    <a:p>
                      <a:pPr algn="ctr"/>
                      <a:r>
                        <a:rPr lang="en-US" sz="2400" dirty="0" smtClean="0"/>
                        <a:t>changing representation parameters </a:t>
                      </a:r>
                      <a:endParaRPr lang="de-DE" sz="24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smtClean="0"/>
                        <a:t>DM: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dirty="0" smtClean="0"/>
                        <a:t>changing model parameters</a:t>
                      </a:r>
                    </a:p>
                    <a:p>
                      <a:pPr algn="ctr"/>
                      <a:endParaRPr lang="de-DE" sz="2400" dirty="0"/>
                    </a:p>
                  </a:txBody>
                  <a:tcPr/>
                </a:tc>
              </a:tr>
            </a:tbl>
          </a:graphicData>
        </a:graphic>
      </p:graphicFrame>
      <p:sp>
        <p:nvSpPr>
          <p:cNvPr id="8" name="TextBox 7"/>
          <p:cNvSpPr txBox="1"/>
          <p:nvPr/>
        </p:nvSpPr>
        <p:spPr>
          <a:xfrm>
            <a:off x="6660232" y="5886564"/>
            <a:ext cx="2339752" cy="369332"/>
          </a:xfrm>
          <a:prstGeom prst="rect">
            <a:avLst/>
          </a:prstGeom>
          <a:noFill/>
        </p:spPr>
        <p:txBody>
          <a:bodyPr wrap="square" rtlCol="0">
            <a:spAutoFit/>
          </a:bodyPr>
          <a:lstStyle/>
          <a:p>
            <a:r>
              <a:rPr lang="en-US" dirty="0" smtClean="0"/>
              <a:t>[</a:t>
            </a:r>
            <a:r>
              <a:rPr lang="en-US" dirty="0" err="1" smtClean="0"/>
              <a:t>Bertini</a:t>
            </a:r>
            <a:r>
              <a:rPr lang="en-US" dirty="0" smtClean="0"/>
              <a:t> &amp; Lalanne09]</a:t>
            </a:r>
            <a:endParaRPr lang="de-DE" dirty="0"/>
          </a:p>
        </p:txBody>
      </p:sp>
      <p:graphicFrame>
        <p:nvGraphicFramePr>
          <p:cNvPr id="9" name="Table 8"/>
          <p:cNvGraphicFramePr>
            <a:graphicFrameLocks noGrp="1"/>
          </p:cNvGraphicFramePr>
          <p:nvPr>
            <p:extLst>
              <p:ext uri="{D42A27DB-BD31-4B8C-83A1-F6EECF244321}">
                <p14:modId xmlns:p14="http://schemas.microsoft.com/office/powerpoint/2010/main" val="692419952"/>
              </p:ext>
            </p:extLst>
          </p:nvPr>
        </p:nvGraphicFramePr>
        <p:xfrm>
          <a:off x="683568" y="4365104"/>
          <a:ext cx="7776864" cy="1188720"/>
        </p:xfrm>
        <a:graphic>
          <a:graphicData uri="http://schemas.openxmlformats.org/drawingml/2006/table">
            <a:tbl>
              <a:tblPr firstRow="1" bandRow="1">
                <a:tableStyleId>{2D5ABB26-0587-4C30-8999-92F81FD0307C}</a:tableStyleId>
              </a:tblPr>
              <a:tblGrid>
                <a:gridCol w="3888432"/>
                <a:gridCol w="3888432"/>
              </a:tblGrid>
              <a:tr h="1008112">
                <a:tc>
                  <a:txBody>
                    <a:bodyPr/>
                    <a:lstStyle/>
                    <a:p>
                      <a:pPr algn="ctr"/>
                      <a:r>
                        <a:rPr lang="en-US" sz="2400" b="1" dirty="0" smtClean="0"/>
                        <a:t>Vis: </a:t>
                      </a:r>
                    </a:p>
                    <a:p>
                      <a:pPr algn="ctr"/>
                      <a:r>
                        <a:rPr lang="en-US" sz="2400" b="0" i="0" u="none" strike="noStrike" kern="1200" baseline="0" dirty="0" smtClean="0">
                          <a:solidFill>
                            <a:schemeClr val="tx1"/>
                          </a:solidFill>
                          <a:latin typeface="+mn-lt"/>
                          <a:ea typeface="+mn-ea"/>
                          <a:cs typeface="+mn-cs"/>
                        </a:rPr>
                        <a:t>changing the visual mapping or visual representation </a:t>
                      </a:r>
                      <a:endParaRPr lang="de-DE" sz="24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smtClean="0"/>
                        <a:t>DM: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tx1"/>
                          </a:solidFill>
                          <a:latin typeface="+mn-lt"/>
                          <a:ea typeface="+mn-ea"/>
                          <a:cs typeface="+mn-cs"/>
                        </a:rPr>
                        <a:t>changing the data model </a:t>
                      </a:r>
                      <a:endParaRPr lang="de-DE" sz="2400" dirty="0"/>
                    </a:p>
                  </a:txBody>
                  <a:tcPr/>
                </a:tc>
              </a:tr>
            </a:tbl>
          </a:graphicData>
        </a:graphic>
      </p:graphicFrame>
    </p:spTree>
    <p:extLst>
      <p:ext uri="{BB962C8B-B14F-4D97-AF65-F5344CB8AC3E}">
        <p14:creationId xmlns:p14="http://schemas.microsoft.com/office/powerpoint/2010/main" val="10838382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5"/>
          <p:cNvPicPr>
            <a:picLocks noChangeAspect="1" noChangeArrowheads="1"/>
          </p:cNvPicPr>
          <p:nvPr/>
        </p:nvPicPr>
        <p:blipFill rotWithShape="1">
          <a:blip r:embed="rId3" cstate="print"/>
          <a:srcRect l="22370" t="9126" r="38945" b="7295"/>
          <a:stretch/>
        </p:blipFill>
        <p:spPr bwMode="auto">
          <a:xfrm>
            <a:off x="7373034" y="4092153"/>
            <a:ext cx="1625601" cy="2273480"/>
          </a:xfrm>
          <a:prstGeom prst="rect">
            <a:avLst/>
          </a:prstGeom>
          <a:noFill/>
          <a:ln w="12700">
            <a:noFill/>
            <a:miter lim="800000"/>
            <a:headEnd type="none" w="sm" len="sm"/>
            <a:tailEnd type="none" w="sm" len="sm"/>
          </a:ln>
        </p:spPr>
      </p:pic>
      <p:sp>
        <p:nvSpPr>
          <p:cNvPr id="2" name="Title 1"/>
          <p:cNvSpPr>
            <a:spLocks noGrp="1"/>
          </p:cNvSpPr>
          <p:nvPr>
            <p:ph type="title"/>
          </p:nvPr>
        </p:nvSpPr>
        <p:spPr/>
        <p:txBody>
          <a:bodyPr/>
          <a:lstStyle/>
          <a:p>
            <a:r>
              <a:rPr lang="en-US" dirty="0"/>
              <a:t>Visual Data </a:t>
            </a:r>
            <a:r>
              <a:rPr lang="en-US" dirty="0" smtClean="0"/>
              <a:t>Mining Interaction</a:t>
            </a:r>
            <a:endParaRPr lang="de-DE" dirty="0"/>
          </a:p>
        </p:txBody>
      </p:sp>
      <p:sp>
        <p:nvSpPr>
          <p:cNvPr id="3" name="Content Placeholder 2"/>
          <p:cNvSpPr>
            <a:spLocks noGrp="1"/>
          </p:cNvSpPr>
          <p:nvPr>
            <p:ph idx="1"/>
          </p:nvPr>
        </p:nvSpPr>
        <p:spPr>
          <a:xfrm>
            <a:off x="457200" y="1407591"/>
            <a:ext cx="8686800" cy="4525963"/>
          </a:xfrm>
        </p:spPr>
        <p:txBody>
          <a:bodyPr>
            <a:normAutofit/>
          </a:bodyPr>
          <a:lstStyle/>
          <a:p>
            <a:pPr marL="457200" indent="-457200">
              <a:buFont typeface="Arial" panose="020B0604020202020204" pitchFamily="34" charset="0"/>
              <a:buChar char="•"/>
            </a:pPr>
            <a:r>
              <a:rPr lang="en-US" dirty="0"/>
              <a:t>Manipulating and tuning</a:t>
            </a:r>
            <a:r>
              <a:rPr lang="en-US" dirty="0" smtClean="0"/>
              <a: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r>
              <a:rPr lang="en-US" dirty="0" smtClean="0"/>
              <a:t> </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69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06153094"/>
              </p:ext>
            </p:extLst>
          </p:nvPr>
        </p:nvGraphicFramePr>
        <p:xfrm>
          <a:off x="683568" y="1916832"/>
          <a:ext cx="7776864" cy="1188720"/>
        </p:xfrm>
        <a:graphic>
          <a:graphicData uri="http://schemas.openxmlformats.org/drawingml/2006/table">
            <a:tbl>
              <a:tblPr firstRow="1" bandRow="1">
                <a:tableStyleId>{2D5ABB26-0587-4C30-8999-92F81FD0307C}</a:tableStyleId>
              </a:tblPr>
              <a:tblGrid>
                <a:gridCol w="3888432"/>
                <a:gridCol w="3888432"/>
              </a:tblGrid>
              <a:tr h="1008112">
                <a:tc>
                  <a:txBody>
                    <a:bodyPr/>
                    <a:lstStyle/>
                    <a:p>
                      <a:pPr algn="ctr"/>
                      <a:r>
                        <a:rPr lang="en-US" sz="2400" b="1" dirty="0" smtClean="0"/>
                        <a:t>Vis: </a:t>
                      </a:r>
                    </a:p>
                    <a:p>
                      <a:pPr algn="ctr"/>
                      <a:r>
                        <a:rPr lang="en-US" sz="2400" dirty="0" smtClean="0"/>
                        <a:t>changing representation parameters </a:t>
                      </a:r>
                      <a:endParaRPr lang="de-DE" sz="24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smtClean="0"/>
                        <a:t>DM: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dirty="0" smtClean="0"/>
                        <a:t>changing model parameters</a:t>
                      </a:r>
                    </a:p>
                    <a:p>
                      <a:pPr algn="ctr"/>
                      <a:endParaRPr lang="de-DE" sz="2400" dirty="0"/>
                    </a:p>
                  </a:txBody>
                  <a:tcPr/>
                </a:tc>
              </a:tr>
            </a:tbl>
          </a:graphicData>
        </a:graphic>
      </p:graphicFrame>
      <p:sp>
        <p:nvSpPr>
          <p:cNvPr id="10" name="TextBox 9"/>
          <p:cNvSpPr txBox="1"/>
          <p:nvPr/>
        </p:nvSpPr>
        <p:spPr>
          <a:xfrm>
            <a:off x="569309" y="3162741"/>
            <a:ext cx="3672408" cy="646331"/>
          </a:xfrm>
          <a:prstGeom prst="rect">
            <a:avLst/>
          </a:prstGeom>
          <a:noFill/>
        </p:spPr>
        <p:txBody>
          <a:bodyPr wrap="square" rtlCol="0">
            <a:spAutoFit/>
          </a:bodyPr>
          <a:lstStyle/>
          <a:p>
            <a:r>
              <a:rPr lang="en-US" dirty="0" smtClean="0"/>
              <a:t>For example: changing color scheme</a:t>
            </a:r>
          </a:p>
          <a:p>
            <a:endParaRPr lang="de-DE" dirty="0"/>
          </a:p>
        </p:txBody>
      </p:sp>
      <p:grpSp>
        <p:nvGrpSpPr>
          <p:cNvPr id="13" name="Group 12"/>
          <p:cNvGrpSpPr/>
          <p:nvPr/>
        </p:nvGrpSpPr>
        <p:grpSpPr>
          <a:xfrm>
            <a:off x="8043300" y="3519952"/>
            <a:ext cx="652948" cy="508464"/>
            <a:chOff x="-1388061" y="3997238"/>
            <a:chExt cx="652948" cy="508464"/>
          </a:xfrm>
        </p:grpSpPr>
        <p:sp>
          <p:nvSpPr>
            <p:cNvPr id="14" name="Oval 10"/>
            <p:cNvSpPr>
              <a:spLocks noChangeArrowheads="1"/>
            </p:cNvSpPr>
            <p:nvPr/>
          </p:nvSpPr>
          <p:spPr bwMode="auto">
            <a:xfrm>
              <a:off x="-1161362" y="3997238"/>
              <a:ext cx="142536" cy="141160"/>
            </a:xfrm>
            <a:prstGeom prst="ellipse">
              <a:avLst/>
            </a:prstGeom>
            <a:solidFill>
              <a:schemeClr val="accent1"/>
            </a:solidFill>
            <a:ln w="9525">
              <a:noFill/>
              <a:round/>
              <a:headEnd/>
              <a:tailEnd/>
            </a:ln>
          </p:spPr>
          <p:txBody>
            <a:bodyPr wrap="none" anchor="ctr"/>
            <a:lstStyle/>
            <a:p>
              <a:pPr algn="ctr"/>
              <a:endParaRPr lang="en-US" sz="1000" dirty="0"/>
            </a:p>
          </p:txBody>
        </p:sp>
        <p:sp>
          <p:nvSpPr>
            <p:cNvPr id="15" name="Oval 11"/>
            <p:cNvSpPr>
              <a:spLocks noChangeArrowheads="1"/>
            </p:cNvSpPr>
            <p:nvPr/>
          </p:nvSpPr>
          <p:spPr bwMode="auto">
            <a:xfrm>
              <a:off x="-1388061" y="4364542"/>
              <a:ext cx="142535" cy="141160"/>
            </a:xfrm>
            <a:prstGeom prst="ellipse">
              <a:avLst/>
            </a:prstGeom>
            <a:solidFill>
              <a:schemeClr val="accent1"/>
            </a:solidFill>
            <a:ln w="9525">
              <a:noFill/>
              <a:round/>
              <a:headEnd/>
              <a:tailEnd/>
            </a:ln>
          </p:spPr>
          <p:txBody>
            <a:bodyPr wrap="none" anchor="ctr"/>
            <a:lstStyle/>
            <a:p>
              <a:endParaRPr lang="en-US" sz="1000" dirty="0"/>
            </a:p>
          </p:txBody>
        </p:sp>
        <p:sp>
          <p:nvSpPr>
            <p:cNvPr id="16" name="Oval 12"/>
            <p:cNvSpPr>
              <a:spLocks noChangeArrowheads="1"/>
            </p:cNvSpPr>
            <p:nvPr/>
          </p:nvSpPr>
          <p:spPr bwMode="auto">
            <a:xfrm>
              <a:off x="-877648" y="4364542"/>
              <a:ext cx="142535" cy="141160"/>
            </a:xfrm>
            <a:prstGeom prst="ellipse">
              <a:avLst/>
            </a:prstGeom>
            <a:solidFill>
              <a:schemeClr val="accent1"/>
            </a:solidFill>
            <a:ln w="9525">
              <a:noFill/>
              <a:round/>
              <a:headEnd/>
              <a:tailEnd/>
            </a:ln>
          </p:spPr>
          <p:txBody>
            <a:bodyPr wrap="none" anchor="ctr"/>
            <a:lstStyle/>
            <a:p>
              <a:endParaRPr lang="en-US" sz="1000" dirty="0"/>
            </a:p>
          </p:txBody>
        </p:sp>
        <p:cxnSp>
          <p:nvCxnSpPr>
            <p:cNvPr id="17" name="AutoShape 13"/>
            <p:cNvCxnSpPr>
              <a:cxnSpLocks noChangeShapeType="1"/>
              <a:stCxn id="15" idx="0"/>
              <a:endCxn id="14" idx="3"/>
            </p:cNvCxnSpPr>
            <p:nvPr/>
          </p:nvCxnSpPr>
          <p:spPr bwMode="auto">
            <a:xfrm rot="5400000" flipH="1" flipV="1">
              <a:off x="-1351713" y="4152473"/>
              <a:ext cx="246310" cy="177830"/>
            </a:xfrm>
            <a:prstGeom prst="straightConnector1">
              <a:avLst/>
            </a:prstGeom>
            <a:noFill/>
            <a:ln w="28575">
              <a:solidFill>
                <a:schemeClr val="accent2"/>
              </a:solidFill>
              <a:round/>
              <a:headEnd/>
              <a:tailEnd type="triangle" w="lg" len="lg"/>
            </a:ln>
          </p:spPr>
        </p:cxnSp>
        <p:cxnSp>
          <p:nvCxnSpPr>
            <p:cNvPr id="18" name="AutoShape 14"/>
            <p:cNvCxnSpPr>
              <a:cxnSpLocks noChangeShapeType="1"/>
              <a:stCxn id="14" idx="5"/>
              <a:endCxn id="16" idx="0"/>
            </p:cNvCxnSpPr>
            <p:nvPr/>
          </p:nvCxnSpPr>
          <p:spPr bwMode="auto">
            <a:xfrm>
              <a:off x="-1039189" y="4118232"/>
              <a:ext cx="233487" cy="246310"/>
            </a:xfrm>
            <a:prstGeom prst="straightConnector1">
              <a:avLst/>
            </a:prstGeom>
            <a:noFill/>
            <a:ln w="28575">
              <a:solidFill>
                <a:schemeClr val="accent2"/>
              </a:solidFill>
              <a:round/>
              <a:headEnd/>
              <a:tailEnd type="triangle" w="lg" len="lg"/>
            </a:ln>
          </p:spPr>
        </p:cxnSp>
        <p:cxnSp>
          <p:nvCxnSpPr>
            <p:cNvPr id="19" name="AutoShape 15"/>
            <p:cNvCxnSpPr>
              <a:cxnSpLocks noChangeShapeType="1"/>
              <a:stCxn id="16" idx="2"/>
              <a:endCxn id="15" idx="6"/>
            </p:cNvCxnSpPr>
            <p:nvPr/>
          </p:nvCxnSpPr>
          <p:spPr bwMode="auto">
            <a:xfrm rot="10800000">
              <a:off x="-1245526" y="4435122"/>
              <a:ext cx="367878" cy="1441"/>
            </a:xfrm>
            <a:prstGeom prst="straightConnector1">
              <a:avLst/>
            </a:prstGeom>
            <a:noFill/>
            <a:ln w="28575">
              <a:solidFill>
                <a:schemeClr val="accent2"/>
              </a:solidFill>
              <a:round/>
              <a:headEnd/>
              <a:tailEnd type="triangle" w="lg" len="lg"/>
            </a:ln>
          </p:spPr>
        </p:cxnSp>
      </p:grpSp>
      <p:sp>
        <p:nvSpPr>
          <p:cNvPr id="25" name="Rectangle 24"/>
          <p:cNvSpPr/>
          <p:nvPr/>
        </p:nvSpPr>
        <p:spPr>
          <a:xfrm>
            <a:off x="4552697" y="3162741"/>
            <a:ext cx="4572000" cy="369332"/>
          </a:xfrm>
          <a:prstGeom prst="rect">
            <a:avLst/>
          </a:prstGeom>
        </p:spPr>
        <p:txBody>
          <a:bodyPr>
            <a:spAutoFit/>
          </a:bodyPr>
          <a:lstStyle/>
          <a:p>
            <a:pPr lvl="1"/>
            <a:r>
              <a:rPr lang="en-GB" dirty="0" smtClean="0"/>
              <a:t>For example which motif is searched</a:t>
            </a:r>
          </a:p>
        </p:txBody>
      </p:sp>
      <p:grpSp>
        <p:nvGrpSpPr>
          <p:cNvPr id="26" name="Group 25"/>
          <p:cNvGrpSpPr/>
          <p:nvPr/>
        </p:nvGrpSpPr>
        <p:grpSpPr>
          <a:xfrm rot="16200000">
            <a:off x="6190380" y="3368669"/>
            <a:ext cx="631230" cy="751893"/>
            <a:chOff x="-143251" y="4930621"/>
            <a:chExt cx="631230" cy="751893"/>
          </a:xfrm>
        </p:grpSpPr>
        <p:sp>
          <p:nvSpPr>
            <p:cNvPr id="27" name="Oval 10"/>
            <p:cNvSpPr>
              <a:spLocks noChangeArrowheads="1"/>
            </p:cNvSpPr>
            <p:nvPr/>
          </p:nvSpPr>
          <p:spPr bwMode="auto">
            <a:xfrm>
              <a:off x="345443" y="5541354"/>
              <a:ext cx="142536" cy="141160"/>
            </a:xfrm>
            <a:prstGeom prst="ellipse">
              <a:avLst/>
            </a:prstGeom>
            <a:solidFill>
              <a:schemeClr val="accent1"/>
            </a:solidFill>
            <a:ln w="9525">
              <a:noFill/>
              <a:round/>
              <a:headEnd/>
              <a:tailEnd/>
            </a:ln>
          </p:spPr>
          <p:txBody>
            <a:bodyPr wrap="none" anchor="ctr"/>
            <a:lstStyle/>
            <a:p>
              <a:pPr algn="ctr"/>
              <a:endParaRPr lang="en-US" sz="1000" dirty="0"/>
            </a:p>
          </p:txBody>
        </p:sp>
        <p:sp>
          <p:nvSpPr>
            <p:cNvPr id="28" name="Oval 11"/>
            <p:cNvSpPr>
              <a:spLocks noChangeArrowheads="1"/>
            </p:cNvSpPr>
            <p:nvPr/>
          </p:nvSpPr>
          <p:spPr bwMode="auto">
            <a:xfrm>
              <a:off x="-143251" y="4930621"/>
              <a:ext cx="142536" cy="141160"/>
            </a:xfrm>
            <a:prstGeom prst="ellipse">
              <a:avLst/>
            </a:prstGeom>
            <a:solidFill>
              <a:schemeClr val="accent1"/>
            </a:solidFill>
            <a:ln w="9525">
              <a:noFill/>
              <a:round/>
              <a:headEnd/>
              <a:tailEnd/>
            </a:ln>
          </p:spPr>
          <p:txBody>
            <a:bodyPr wrap="none" anchor="ctr"/>
            <a:lstStyle/>
            <a:p>
              <a:endParaRPr lang="en-US" sz="1000" dirty="0"/>
            </a:p>
          </p:txBody>
        </p:sp>
        <p:sp>
          <p:nvSpPr>
            <p:cNvPr id="29" name="Oval 12"/>
            <p:cNvSpPr>
              <a:spLocks noChangeArrowheads="1"/>
            </p:cNvSpPr>
            <p:nvPr/>
          </p:nvSpPr>
          <p:spPr bwMode="auto">
            <a:xfrm>
              <a:off x="326438" y="4930621"/>
              <a:ext cx="141178" cy="141160"/>
            </a:xfrm>
            <a:prstGeom prst="ellipse">
              <a:avLst/>
            </a:prstGeom>
            <a:solidFill>
              <a:schemeClr val="accent1"/>
            </a:solidFill>
            <a:ln w="9525">
              <a:noFill/>
              <a:round/>
              <a:headEnd/>
              <a:tailEnd/>
            </a:ln>
          </p:spPr>
          <p:txBody>
            <a:bodyPr wrap="none" anchor="ctr"/>
            <a:lstStyle/>
            <a:p>
              <a:endParaRPr lang="en-US" sz="1000" dirty="0"/>
            </a:p>
          </p:txBody>
        </p:sp>
        <p:cxnSp>
          <p:nvCxnSpPr>
            <p:cNvPr id="30" name="AutoShape 14"/>
            <p:cNvCxnSpPr>
              <a:cxnSpLocks noChangeShapeType="1"/>
              <a:stCxn id="32" idx="5"/>
              <a:endCxn id="27" idx="1"/>
            </p:cNvCxnSpPr>
            <p:nvPr/>
          </p:nvCxnSpPr>
          <p:spPr bwMode="auto">
            <a:xfrm rot="16200000" flipH="1">
              <a:off x="187990" y="5383703"/>
              <a:ext cx="211739" cy="143893"/>
            </a:xfrm>
            <a:prstGeom prst="straightConnector1">
              <a:avLst/>
            </a:prstGeom>
            <a:noFill/>
            <a:ln w="28575">
              <a:solidFill>
                <a:schemeClr val="accent2"/>
              </a:solidFill>
              <a:round/>
              <a:headEnd/>
              <a:tailEnd type="triangle" w="lg" len="lg"/>
            </a:ln>
          </p:spPr>
        </p:cxnSp>
        <p:cxnSp>
          <p:nvCxnSpPr>
            <p:cNvPr id="31" name="AutoShape 15"/>
            <p:cNvCxnSpPr>
              <a:cxnSpLocks noChangeShapeType="1"/>
              <a:stCxn id="32" idx="1"/>
              <a:endCxn id="28" idx="5"/>
            </p:cNvCxnSpPr>
            <p:nvPr/>
          </p:nvCxnSpPr>
          <p:spPr bwMode="auto">
            <a:xfrm rot="16200000" flipV="1">
              <a:off x="-49155" y="5078336"/>
              <a:ext cx="197336" cy="143893"/>
            </a:xfrm>
            <a:prstGeom prst="straightConnector1">
              <a:avLst/>
            </a:prstGeom>
            <a:noFill/>
            <a:ln w="28575">
              <a:solidFill>
                <a:schemeClr val="accent2"/>
              </a:solidFill>
              <a:round/>
              <a:headEnd/>
              <a:tailEnd type="triangle" w="lg" len="lg"/>
            </a:ln>
          </p:spPr>
        </p:cxnSp>
        <p:sp>
          <p:nvSpPr>
            <p:cNvPr id="32" name="Oval 12"/>
            <p:cNvSpPr>
              <a:spLocks noChangeArrowheads="1"/>
            </p:cNvSpPr>
            <p:nvPr/>
          </p:nvSpPr>
          <p:spPr bwMode="auto">
            <a:xfrm>
              <a:off x="99739" y="5228786"/>
              <a:ext cx="142535" cy="141160"/>
            </a:xfrm>
            <a:prstGeom prst="ellipse">
              <a:avLst/>
            </a:prstGeom>
            <a:solidFill>
              <a:schemeClr val="accent1"/>
            </a:solidFill>
            <a:ln w="9525">
              <a:noFill/>
              <a:round/>
              <a:headEnd/>
              <a:tailEnd/>
            </a:ln>
          </p:spPr>
          <p:txBody>
            <a:bodyPr wrap="none" anchor="ctr"/>
            <a:lstStyle/>
            <a:p>
              <a:endParaRPr lang="en-US" sz="1000" dirty="0"/>
            </a:p>
          </p:txBody>
        </p:sp>
        <p:cxnSp>
          <p:nvCxnSpPr>
            <p:cNvPr id="33" name="AutoShape 14"/>
            <p:cNvCxnSpPr>
              <a:cxnSpLocks noChangeShapeType="1"/>
              <a:stCxn id="32" idx="7"/>
              <a:endCxn id="29" idx="3"/>
            </p:cNvCxnSpPr>
            <p:nvPr/>
          </p:nvCxnSpPr>
          <p:spPr bwMode="auto">
            <a:xfrm rot="5400000" flipH="1" flipV="1">
              <a:off x="185689" y="5087839"/>
              <a:ext cx="197336" cy="124888"/>
            </a:xfrm>
            <a:prstGeom prst="straightConnector1">
              <a:avLst/>
            </a:prstGeom>
            <a:noFill/>
            <a:ln w="28575">
              <a:solidFill>
                <a:schemeClr val="accent2"/>
              </a:solidFill>
              <a:round/>
              <a:headEnd/>
              <a:tailEnd type="triangle" w="lg" len="lg"/>
            </a:ln>
          </p:spPr>
        </p:cxnSp>
        <p:sp>
          <p:nvSpPr>
            <p:cNvPr id="34" name="Oval 11"/>
            <p:cNvSpPr>
              <a:spLocks noChangeArrowheads="1"/>
            </p:cNvSpPr>
            <p:nvPr/>
          </p:nvSpPr>
          <p:spPr bwMode="auto">
            <a:xfrm>
              <a:off x="-143251" y="5541354"/>
              <a:ext cx="142536" cy="141160"/>
            </a:xfrm>
            <a:prstGeom prst="ellipse">
              <a:avLst/>
            </a:prstGeom>
            <a:solidFill>
              <a:schemeClr val="accent1"/>
            </a:solidFill>
            <a:ln w="9525">
              <a:noFill/>
              <a:round/>
              <a:headEnd/>
              <a:tailEnd/>
            </a:ln>
          </p:spPr>
          <p:txBody>
            <a:bodyPr wrap="none" anchor="ctr"/>
            <a:lstStyle/>
            <a:p>
              <a:endParaRPr lang="en-US" sz="1000" dirty="0"/>
            </a:p>
          </p:txBody>
        </p:sp>
        <p:cxnSp>
          <p:nvCxnSpPr>
            <p:cNvPr id="35" name="AutoShape 15"/>
            <p:cNvCxnSpPr>
              <a:cxnSpLocks noChangeShapeType="1"/>
              <a:stCxn id="32" idx="3"/>
              <a:endCxn id="34" idx="7"/>
            </p:cNvCxnSpPr>
            <p:nvPr/>
          </p:nvCxnSpPr>
          <p:spPr bwMode="auto">
            <a:xfrm rot="5400000">
              <a:off x="-56357" y="5383703"/>
              <a:ext cx="211739" cy="143893"/>
            </a:xfrm>
            <a:prstGeom prst="straightConnector1">
              <a:avLst/>
            </a:prstGeom>
            <a:noFill/>
            <a:ln w="28575">
              <a:solidFill>
                <a:schemeClr val="accent2"/>
              </a:solidFill>
              <a:round/>
              <a:headEnd/>
              <a:tailEnd type="triangle" w="lg" len="lg"/>
            </a:ln>
          </p:spPr>
        </p:cxnSp>
      </p:grpSp>
      <p:pic>
        <p:nvPicPr>
          <p:cNvPr id="36" name="Picture 5"/>
          <p:cNvPicPr>
            <a:picLocks noChangeAspect="1" noChangeArrowheads="1"/>
          </p:cNvPicPr>
          <p:nvPr/>
        </p:nvPicPr>
        <p:blipFill rotWithShape="1">
          <a:blip r:embed="rId4" cstate="print"/>
          <a:srcRect l="25806" t="12135" r="32609" b="2051"/>
          <a:stretch/>
        </p:blipFill>
        <p:spPr bwMode="auto">
          <a:xfrm>
            <a:off x="5266448" y="4092153"/>
            <a:ext cx="1727201" cy="2305992"/>
          </a:xfrm>
          <a:prstGeom prst="rect">
            <a:avLst/>
          </a:prstGeom>
          <a:noFill/>
          <a:ln w="12700">
            <a:noFill/>
            <a:miter lim="800000"/>
            <a:headEnd type="none" w="sm" len="sm"/>
            <a:tailEnd type="none" w="sm" len="sm"/>
          </a:ln>
        </p:spPr>
      </p:pic>
      <p:pic>
        <p:nvPicPr>
          <p:cNvPr id="37" name="Picture 4"/>
          <p:cNvPicPr>
            <a:picLocks noChangeAspect="1" noChangeArrowheads="1"/>
          </p:cNvPicPr>
          <p:nvPr/>
        </p:nvPicPr>
        <p:blipFill>
          <a:blip r:embed="rId5" cstate="print"/>
          <a:srcRect l="22098" t="11102" r="20740"/>
          <a:stretch>
            <a:fillRect/>
          </a:stretch>
        </p:blipFill>
        <p:spPr bwMode="auto">
          <a:xfrm>
            <a:off x="179512" y="3924631"/>
            <a:ext cx="2400917" cy="2416645"/>
          </a:xfrm>
          <a:prstGeom prst="rect">
            <a:avLst/>
          </a:prstGeom>
          <a:noFill/>
          <a:ln w="12700">
            <a:noFill/>
            <a:miter lim="800000"/>
            <a:headEnd type="none" w="sm" len="sm"/>
            <a:tailEnd type="none" w="sm" len="sm"/>
          </a:ln>
        </p:spPr>
      </p:pic>
      <p:pic>
        <p:nvPicPr>
          <p:cNvPr id="38" name="Picture 4"/>
          <p:cNvPicPr>
            <a:picLocks noChangeAspect="1" noChangeArrowheads="1"/>
          </p:cNvPicPr>
          <p:nvPr/>
        </p:nvPicPr>
        <p:blipFill>
          <a:blip r:embed="rId5" cstate="print">
            <a:duotone>
              <a:schemeClr val="accent6">
                <a:shade val="45000"/>
                <a:satMod val="135000"/>
              </a:schemeClr>
              <a:prstClr val="white"/>
            </a:duotone>
          </a:blip>
          <a:srcRect l="22098" t="11102" r="20740"/>
          <a:stretch>
            <a:fillRect/>
          </a:stretch>
        </p:blipFill>
        <p:spPr bwMode="auto">
          <a:xfrm>
            <a:off x="2586415" y="3964683"/>
            <a:ext cx="2400917" cy="2416645"/>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7122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i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7</a:t>
            </a:fld>
            <a:endParaRPr lang="en-US" dirty="0"/>
          </a:p>
        </p:txBody>
      </p:sp>
      <p:pic>
        <p:nvPicPr>
          <p:cNvPr id="2050" name="Picture 2" descr="U:\osobne\foto\umzug GRIS\Tatiana_zieht_um_III.jpeg"/>
          <p:cNvPicPr>
            <a:picLocks noChangeAspect="1" noChangeArrowheads="1"/>
          </p:cNvPicPr>
          <p:nvPr/>
        </p:nvPicPr>
        <p:blipFill rotWithShape="1">
          <a:blip r:embed="rId2"/>
          <a:srcRect b="12106"/>
          <a:stretch/>
        </p:blipFill>
        <p:spPr bwMode="auto">
          <a:xfrm>
            <a:off x="1777685" y="2132856"/>
            <a:ext cx="5876661" cy="3873929"/>
          </a:xfrm>
          <a:prstGeom prst="rect">
            <a:avLst/>
          </a:prstGeom>
          <a:noFill/>
        </p:spPr>
      </p:pic>
      <p:sp>
        <p:nvSpPr>
          <p:cNvPr id="6" name="TextBox 5"/>
          <p:cNvSpPr txBox="1"/>
          <p:nvPr/>
        </p:nvSpPr>
        <p:spPr>
          <a:xfrm>
            <a:off x="323528" y="1100716"/>
            <a:ext cx="5472608" cy="523220"/>
          </a:xfrm>
          <a:prstGeom prst="rect">
            <a:avLst/>
          </a:prstGeom>
          <a:noFill/>
        </p:spPr>
        <p:txBody>
          <a:bodyPr wrap="square" rtlCol="0">
            <a:spAutoFit/>
          </a:bodyPr>
          <a:lstStyle/>
          <a:p>
            <a:pPr algn="ctr"/>
            <a:r>
              <a:rPr lang="en-US" sz="2800" dirty="0" smtClean="0"/>
              <a:t>Make it easier for you…</a:t>
            </a:r>
            <a:endParaRPr lang="de-DE" sz="2800" dirty="0"/>
          </a:p>
        </p:txBody>
      </p:sp>
      <p:sp>
        <p:nvSpPr>
          <p:cNvPr id="8" name="TextBox 7"/>
          <p:cNvSpPr txBox="1"/>
          <p:nvPr/>
        </p:nvSpPr>
        <p:spPr>
          <a:xfrm>
            <a:off x="3024952" y="1651367"/>
            <a:ext cx="5472608" cy="523220"/>
          </a:xfrm>
          <a:prstGeom prst="rect">
            <a:avLst/>
          </a:prstGeom>
          <a:noFill/>
        </p:spPr>
        <p:txBody>
          <a:bodyPr wrap="square" rtlCol="0">
            <a:spAutoFit/>
          </a:bodyPr>
          <a:lstStyle/>
          <a:p>
            <a:pPr algn="ctr"/>
            <a:r>
              <a:rPr lang="en-US" sz="2800" dirty="0" smtClean="0"/>
              <a:t>Systematization of perspectives …</a:t>
            </a:r>
            <a:endParaRPr lang="de-DE" sz="2800" dirty="0"/>
          </a:p>
        </p:txBody>
      </p:sp>
    </p:spTree>
    <p:extLst>
      <p:ext uri="{BB962C8B-B14F-4D97-AF65-F5344CB8AC3E}">
        <p14:creationId xmlns:p14="http://schemas.microsoft.com/office/powerpoint/2010/main" val="42894654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Data </a:t>
            </a:r>
            <a:r>
              <a:rPr lang="en-US" dirty="0" smtClean="0"/>
              <a:t>Mining Interaction</a:t>
            </a:r>
            <a:endParaRPr lang="de-DE" dirty="0"/>
          </a:p>
        </p:txBody>
      </p:sp>
      <p:sp>
        <p:nvSpPr>
          <p:cNvPr id="3" name="Content Placeholder 2"/>
          <p:cNvSpPr>
            <a:spLocks noGrp="1"/>
          </p:cNvSpPr>
          <p:nvPr>
            <p:ph idx="1"/>
          </p:nvPr>
        </p:nvSpPr>
        <p:spPr>
          <a:xfrm>
            <a:off x="457200" y="1407591"/>
            <a:ext cx="8686800" cy="4525963"/>
          </a:xfrm>
        </p:spPr>
        <p:txBody>
          <a:bodyPr>
            <a:normAutofit/>
          </a:bodyPr>
          <a:lstStyle/>
          <a:p>
            <a:pPr marL="457200" indent="-457200">
              <a:buFont typeface="Arial" panose="020B0604020202020204" pitchFamily="34" charset="0"/>
              <a:buChar char="•"/>
            </a:pPr>
            <a:r>
              <a:rPr lang="en-US" dirty="0"/>
              <a:t>Changing the scheme :</a:t>
            </a: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r>
              <a:rPr lang="en-US" dirty="0" smtClean="0"/>
              <a:t> </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70</a:t>
            </a:fld>
            <a:endParaRPr lang="en-US" dirty="0"/>
          </a:p>
        </p:txBody>
      </p:sp>
      <p:sp>
        <p:nvSpPr>
          <p:cNvPr id="10" name="TextBox 9"/>
          <p:cNvSpPr txBox="1"/>
          <p:nvPr/>
        </p:nvSpPr>
        <p:spPr>
          <a:xfrm>
            <a:off x="569309" y="3162741"/>
            <a:ext cx="3672408" cy="923330"/>
          </a:xfrm>
          <a:prstGeom prst="rect">
            <a:avLst/>
          </a:prstGeom>
          <a:noFill/>
        </p:spPr>
        <p:txBody>
          <a:bodyPr wrap="square" rtlCol="0">
            <a:spAutoFit/>
          </a:bodyPr>
          <a:lstStyle/>
          <a:p>
            <a:r>
              <a:rPr lang="en-US" dirty="0" smtClean="0"/>
              <a:t>For example: changing node-link diagram to adjacency matrix</a:t>
            </a:r>
          </a:p>
          <a:p>
            <a:endParaRPr lang="de-DE" dirty="0"/>
          </a:p>
        </p:txBody>
      </p:sp>
      <p:sp>
        <p:nvSpPr>
          <p:cNvPr id="25" name="Rectangle 24"/>
          <p:cNvSpPr/>
          <p:nvPr/>
        </p:nvSpPr>
        <p:spPr>
          <a:xfrm>
            <a:off x="4552697" y="3162741"/>
            <a:ext cx="4572000" cy="369332"/>
          </a:xfrm>
          <a:prstGeom prst="rect">
            <a:avLst/>
          </a:prstGeom>
        </p:spPr>
        <p:txBody>
          <a:bodyPr>
            <a:spAutoFit/>
          </a:bodyPr>
          <a:lstStyle/>
          <a:p>
            <a:pPr lvl="1"/>
            <a:r>
              <a:rPr lang="en-GB" dirty="0" smtClean="0"/>
              <a:t>For example motif search vs clustering</a:t>
            </a:r>
          </a:p>
        </p:txBody>
      </p:sp>
      <p:grpSp>
        <p:nvGrpSpPr>
          <p:cNvPr id="26" name="Group 25"/>
          <p:cNvGrpSpPr/>
          <p:nvPr/>
        </p:nvGrpSpPr>
        <p:grpSpPr>
          <a:xfrm rot="16200000">
            <a:off x="5729106" y="3412667"/>
            <a:ext cx="631230" cy="751893"/>
            <a:chOff x="-143251" y="4930621"/>
            <a:chExt cx="631230" cy="751893"/>
          </a:xfrm>
        </p:grpSpPr>
        <p:sp>
          <p:nvSpPr>
            <p:cNvPr id="27" name="Oval 10"/>
            <p:cNvSpPr>
              <a:spLocks noChangeArrowheads="1"/>
            </p:cNvSpPr>
            <p:nvPr/>
          </p:nvSpPr>
          <p:spPr bwMode="auto">
            <a:xfrm>
              <a:off x="345443" y="5541354"/>
              <a:ext cx="142536" cy="141160"/>
            </a:xfrm>
            <a:prstGeom prst="ellipse">
              <a:avLst/>
            </a:prstGeom>
            <a:solidFill>
              <a:schemeClr val="accent1"/>
            </a:solidFill>
            <a:ln w="9525">
              <a:noFill/>
              <a:round/>
              <a:headEnd/>
              <a:tailEnd/>
            </a:ln>
          </p:spPr>
          <p:txBody>
            <a:bodyPr wrap="none" anchor="ctr"/>
            <a:lstStyle/>
            <a:p>
              <a:pPr algn="ctr"/>
              <a:endParaRPr lang="en-US" sz="1000" dirty="0"/>
            </a:p>
          </p:txBody>
        </p:sp>
        <p:sp>
          <p:nvSpPr>
            <p:cNvPr id="28" name="Oval 11"/>
            <p:cNvSpPr>
              <a:spLocks noChangeArrowheads="1"/>
            </p:cNvSpPr>
            <p:nvPr/>
          </p:nvSpPr>
          <p:spPr bwMode="auto">
            <a:xfrm>
              <a:off x="-143251" y="4930621"/>
              <a:ext cx="142536" cy="141160"/>
            </a:xfrm>
            <a:prstGeom prst="ellipse">
              <a:avLst/>
            </a:prstGeom>
            <a:solidFill>
              <a:schemeClr val="accent1"/>
            </a:solidFill>
            <a:ln w="9525">
              <a:noFill/>
              <a:round/>
              <a:headEnd/>
              <a:tailEnd/>
            </a:ln>
          </p:spPr>
          <p:txBody>
            <a:bodyPr wrap="none" anchor="ctr"/>
            <a:lstStyle/>
            <a:p>
              <a:endParaRPr lang="en-US" sz="1000" dirty="0"/>
            </a:p>
          </p:txBody>
        </p:sp>
        <p:sp>
          <p:nvSpPr>
            <p:cNvPr id="29" name="Oval 12"/>
            <p:cNvSpPr>
              <a:spLocks noChangeArrowheads="1"/>
            </p:cNvSpPr>
            <p:nvPr/>
          </p:nvSpPr>
          <p:spPr bwMode="auto">
            <a:xfrm>
              <a:off x="326438" y="4930621"/>
              <a:ext cx="141178" cy="141160"/>
            </a:xfrm>
            <a:prstGeom prst="ellipse">
              <a:avLst/>
            </a:prstGeom>
            <a:solidFill>
              <a:schemeClr val="accent1"/>
            </a:solidFill>
            <a:ln w="9525">
              <a:noFill/>
              <a:round/>
              <a:headEnd/>
              <a:tailEnd/>
            </a:ln>
          </p:spPr>
          <p:txBody>
            <a:bodyPr wrap="none" anchor="ctr"/>
            <a:lstStyle/>
            <a:p>
              <a:endParaRPr lang="en-US" sz="1000" dirty="0"/>
            </a:p>
          </p:txBody>
        </p:sp>
        <p:cxnSp>
          <p:nvCxnSpPr>
            <p:cNvPr id="30" name="AutoShape 14"/>
            <p:cNvCxnSpPr>
              <a:cxnSpLocks noChangeShapeType="1"/>
              <a:stCxn id="32" idx="5"/>
              <a:endCxn id="27" idx="1"/>
            </p:cNvCxnSpPr>
            <p:nvPr/>
          </p:nvCxnSpPr>
          <p:spPr bwMode="auto">
            <a:xfrm rot="16200000" flipH="1">
              <a:off x="187990" y="5383703"/>
              <a:ext cx="211739" cy="143893"/>
            </a:xfrm>
            <a:prstGeom prst="straightConnector1">
              <a:avLst/>
            </a:prstGeom>
            <a:noFill/>
            <a:ln w="28575">
              <a:solidFill>
                <a:schemeClr val="accent2"/>
              </a:solidFill>
              <a:round/>
              <a:headEnd/>
              <a:tailEnd type="triangle" w="lg" len="lg"/>
            </a:ln>
          </p:spPr>
        </p:cxnSp>
        <p:cxnSp>
          <p:nvCxnSpPr>
            <p:cNvPr id="31" name="AutoShape 15"/>
            <p:cNvCxnSpPr>
              <a:cxnSpLocks noChangeShapeType="1"/>
              <a:stCxn id="32" idx="1"/>
              <a:endCxn id="28" idx="5"/>
            </p:cNvCxnSpPr>
            <p:nvPr/>
          </p:nvCxnSpPr>
          <p:spPr bwMode="auto">
            <a:xfrm rot="16200000" flipV="1">
              <a:off x="-49155" y="5078336"/>
              <a:ext cx="197336" cy="143893"/>
            </a:xfrm>
            <a:prstGeom prst="straightConnector1">
              <a:avLst/>
            </a:prstGeom>
            <a:noFill/>
            <a:ln w="28575">
              <a:solidFill>
                <a:schemeClr val="accent2"/>
              </a:solidFill>
              <a:round/>
              <a:headEnd/>
              <a:tailEnd type="triangle" w="lg" len="lg"/>
            </a:ln>
          </p:spPr>
        </p:cxnSp>
        <p:sp>
          <p:nvSpPr>
            <p:cNvPr id="32" name="Oval 12"/>
            <p:cNvSpPr>
              <a:spLocks noChangeArrowheads="1"/>
            </p:cNvSpPr>
            <p:nvPr/>
          </p:nvSpPr>
          <p:spPr bwMode="auto">
            <a:xfrm>
              <a:off x="99739" y="5228786"/>
              <a:ext cx="142535" cy="141160"/>
            </a:xfrm>
            <a:prstGeom prst="ellipse">
              <a:avLst/>
            </a:prstGeom>
            <a:solidFill>
              <a:schemeClr val="accent1"/>
            </a:solidFill>
            <a:ln w="9525">
              <a:noFill/>
              <a:round/>
              <a:headEnd/>
              <a:tailEnd/>
            </a:ln>
          </p:spPr>
          <p:txBody>
            <a:bodyPr wrap="none" anchor="ctr"/>
            <a:lstStyle/>
            <a:p>
              <a:endParaRPr lang="en-US" sz="1000" dirty="0"/>
            </a:p>
          </p:txBody>
        </p:sp>
        <p:cxnSp>
          <p:nvCxnSpPr>
            <p:cNvPr id="33" name="AutoShape 14"/>
            <p:cNvCxnSpPr>
              <a:cxnSpLocks noChangeShapeType="1"/>
              <a:stCxn id="32" idx="7"/>
              <a:endCxn id="29" idx="3"/>
            </p:cNvCxnSpPr>
            <p:nvPr/>
          </p:nvCxnSpPr>
          <p:spPr bwMode="auto">
            <a:xfrm rot="5400000" flipH="1" flipV="1">
              <a:off x="185689" y="5087839"/>
              <a:ext cx="197336" cy="124888"/>
            </a:xfrm>
            <a:prstGeom prst="straightConnector1">
              <a:avLst/>
            </a:prstGeom>
            <a:noFill/>
            <a:ln w="28575">
              <a:solidFill>
                <a:schemeClr val="accent2"/>
              </a:solidFill>
              <a:round/>
              <a:headEnd/>
              <a:tailEnd type="triangle" w="lg" len="lg"/>
            </a:ln>
          </p:spPr>
        </p:cxnSp>
        <p:sp>
          <p:nvSpPr>
            <p:cNvPr id="34" name="Oval 11"/>
            <p:cNvSpPr>
              <a:spLocks noChangeArrowheads="1"/>
            </p:cNvSpPr>
            <p:nvPr/>
          </p:nvSpPr>
          <p:spPr bwMode="auto">
            <a:xfrm>
              <a:off x="-143251" y="5541354"/>
              <a:ext cx="142536" cy="141160"/>
            </a:xfrm>
            <a:prstGeom prst="ellipse">
              <a:avLst/>
            </a:prstGeom>
            <a:solidFill>
              <a:schemeClr val="accent1"/>
            </a:solidFill>
            <a:ln w="9525">
              <a:noFill/>
              <a:round/>
              <a:headEnd/>
              <a:tailEnd/>
            </a:ln>
          </p:spPr>
          <p:txBody>
            <a:bodyPr wrap="none" anchor="ctr"/>
            <a:lstStyle/>
            <a:p>
              <a:endParaRPr lang="en-US" sz="1000" dirty="0"/>
            </a:p>
          </p:txBody>
        </p:sp>
        <p:cxnSp>
          <p:nvCxnSpPr>
            <p:cNvPr id="35" name="AutoShape 15"/>
            <p:cNvCxnSpPr>
              <a:cxnSpLocks noChangeShapeType="1"/>
              <a:stCxn id="32" idx="3"/>
              <a:endCxn id="34" idx="7"/>
            </p:cNvCxnSpPr>
            <p:nvPr/>
          </p:nvCxnSpPr>
          <p:spPr bwMode="auto">
            <a:xfrm rot="5400000">
              <a:off x="-56357" y="5383703"/>
              <a:ext cx="211739" cy="143893"/>
            </a:xfrm>
            <a:prstGeom prst="straightConnector1">
              <a:avLst/>
            </a:prstGeom>
            <a:noFill/>
            <a:ln w="28575">
              <a:solidFill>
                <a:schemeClr val="accent2"/>
              </a:solidFill>
              <a:round/>
              <a:headEnd/>
              <a:tailEnd type="triangle" w="lg" len="lg"/>
            </a:ln>
          </p:spPr>
        </p:cxnSp>
      </p:grpSp>
      <p:pic>
        <p:nvPicPr>
          <p:cNvPr id="36" name="Picture 5"/>
          <p:cNvPicPr>
            <a:picLocks noChangeAspect="1" noChangeArrowheads="1"/>
          </p:cNvPicPr>
          <p:nvPr/>
        </p:nvPicPr>
        <p:blipFill rotWithShape="1">
          <a:blip r:embed="rId3" cstate="print"/>
          <a:srcRect l="25806" t="12135" r="32609" b="2051"/>
          <a:stretch/>
        </p:blipFill>
        <p:spPr bwMode="auto">
          <a:xfrm>
            <a:off x="5123504" y="4088438"/>
            <a:ext cx="1727201" cy="2305992"/>
          </a:xfrm>
          <a:prstGeom prst="rect">
            <a:avLst/>
          </a:prstGeom>
          <a:noFill/>
          <a:ln w="12700">
            <a:noFill/>
            <a:miter lim="800000"/>
            <a:headEnd type="none" w="sm" len="sm"/>
            <a:tailEnd type="none" w="sm" len="sm"/>
          </a:ln>
        </p:spPr>
      </p:pic>
      <p:pic>
        <p:nvPicPr>
          <p:cNvPr id="37" name="Picture 4"/>
          <p:cNvPicPr>
            <a:picLocks noChangeAspect="1" noChangeArrowheads="1"/>
          </p:cNvPicPr>
          <p:nvPr/>
        </p:nvPicPr>
        <p:blipFill>
          <a:blip r:embed="rId4" cstate="print"/>
          <a:srcRect l="22098" t="11102" r="20740"/>
          <a:stretch>
            <a:fillRect/>
          </a:stretch>
        </p:blipFill>
        <p:spPr bwMode="auto">
          <a:xfrm>
            <a:off x="200527" y="3817241"/>
            <a:ext cx="2400917" cy="2416645"/>
          </a:xfrm>
          <a:prstGeom prst="rect">
            <a:avLst/>
          </a:prstGeom>
          <a:noFill/>
          <a:ln w="12700">
            <a:noFill/>
            <a:miter lim="800000"/>
            <a:headEnd type="none" w="sm" len="sm"/>
            <a:tailEnd type="none" w="sm" len="sm"/>
          </a:ln>
        </p:spPr>
      </p:pic>
      <p:graphicFrame>
        <p:nvGraphicFramePr>
          <p:cNvPr id="40" name="Table 39"/>
          <p:cNvGraphicFramePr>
            <a:graphicFrameLocks noGrp="1"/>
          </p:cNvGraphicFramePr>
          <p:nvPr>
            <p:extLst>
              <p:ext uri="{D42A27DB-BD31-4B8C-83A1-F6EECF244321}">
                <p14:modId xmlns:p14="http://schemas.microsoft.com/office/powerpoint/2010/main" val="1460558011"/>
              </p:ext>
            </p:extLst>
          </p:nvPr>
        </p:nvGraphicFramePr>
        <p:xfrm>
          <a:off x="776849" y="1974021"/>
          <a:ext cx="7776864" cy="1188720"/>
        </p:xfrm>
        <a:graphic>
          <a:graphicData uri="http://schemas.openxmlformats.org/drawingml/2006/table">
            <a:tbl>
              <a:tblPr firstRow="1" bandRow="1">
                <a:tableStyleId>{2D5ABB26-0587-4C30-8999-92F81FD0307C}</a:tableStyleId>
              </a:tblPr>
              <a:tblGrid>
                <a:gridCol w="3888432"/>
                <a:gridCol w="3888432"/>
              </a:tblGrid>
              <a:tr h="1008112">
                <a:tc>
                  <a:txBody>
                    <a:bodyPr/>
                    <a:lstStyle/>
                    <a:p>
                      <a:pPr algn="ctr"/>
                      <a:r>
                        <a:rPr lang="en-US" sz="2400" b="1" dirty="0" smtClean="0"/>
                        <a:t>Vis: </a:t>
                      </a:r>
                    </a:p>
                    <a:p>
                      <a:pPr algn="ctr"/>
                      <a:r>
                        <a:rPr lang="en-US" sz="2400" b="0" i="0" u="none" strike="noStrike" kern="1200" baseline="0" dirty="0" smtClean="0">
                          <a:solidFill>
                            <a:schemeClr val="tx1"/>
                          </a:solidFill>
                          <a:latin typeface="+mn-lt"/>
                          <a:ea typeface="+mn-ea"/>
                          <a:cs typeface="+mn-cs"/>
                        </a:rPr>
                        <a:t>changing the visual mapping or visual representation </a:t>
                      </a:r>
                      <a:endParaRPr lang="de-DE" sz="2400" dirty="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smtClean="0"/>
                        <a:t>DM: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tx1"/>
                          </a:solidFill>
                          <a:latin typeface="+mn-lt"/>
                          <a:ea typeface="+mn-ea"/>
                          <a:cs typeface="+mn-cs"/>
                        </a:rPr>
                        <a:t>changing the data model </a:t>
                      </a:r>
                      <a:endParaRPr lang="de-DE" sz="2400" dirty="0"/>
                    </a:p>
                  </a:txBody>
                  <a:tcPr/>
                </a:tc>
              </a:tr>
            </a:tbl>
          </a:graphicData>
        </a:graphic>
      </p:graphicFrame>
      <p:pic>
        <p:nvPicPr>
          <p:cNvPr id="1026" name="Picture 2" descr="C:\My papers\vast2012network\basimon\Visuelle Analyse von Ausfall-Effekten in Graphen final\img\anwendung_1.PNG"/>
          <p:cNvPicPr>
            <a:picLocks noChangeAspect="1" noChangeArrowheads="1"/>
          </p:cNvPicPr>
          <p:nvPr/>
        </p:nvPicPr>
        <p:blipFill rotWithShape="1">
          <a:blip r:embed="rId5">
            <a:extLst>
              <a:ext uri="{28A0092B-C50C-407E-A947-70E740481C1C}">
                <a14:useLocalDpi xmlns:a14="http://schemas.microsoft.com/office/drawing/2010/main" val="0"/>
              </a:ext>
            </a:extLst>
          </a:blip>
          <a:srcRect l="2513" t="18870" r="58220" b="32309"/>
          <a:stretch/>
        </p:blipFill>
        <p:spPr bwMode="auto">
          <a:xfrm>
            <a:off x="2699792" y="4092153"/>
            <a:ext cx="1988234" cy="165953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p:cNvPicPr>
            <a:picLocks noChangeAspect="1" noChangeArrowheads="1"/>
          </p:cNvPicPr>
          <p:nvPr/>
        </p:nvPicPr>
        <p:blipFill rotWithShape="1">
          <a:blip r:embed="rId4" cstate="print"/>
          <a:srcRect l="22099" t="11102" r="26376"/>
          <a:stretch/>
        </p:blipFill>
        <p:spPr bwMode="auto">
          <a:xfrm>
            <a:off x="6960544" y="3983412"/>
            <a:ext cx="2164153" cy="2416645"/>
          </a:xfrm>
          <a:prstGeom prst="rect">
            <a:avLst/>
          </a:prstGeom>
          <a:noFill/>
          <a:ln w="12700">
            <a:noFill/>
            <a:miter lim="800000"/>
            <a:headEnd type="none" w="sm" len="sm"/>
            <a:tailEnd type="none" w="sm" len="sm"/>
          </a:ln>
        </p:spPr>
      </p:pic>
      <p:sp>
        <p:nvSpPr>
          <p:cNvPr id="6" name="Oval 5"/>
          <p:cNvSpPr/>
          <p:nvPr/>
        </p:nvSpPr>
        <p:spPr>
          <a:xfrm>
            <a:off x="7072977" y="5430890"/>
            <a:ext cx="2051720" cy="882825"/>
          </a:xfrm>
          <a:prstGeom prst="ellipse">
            <a:avLst/>
          </a:prstGeom>
          <a:solidFill>
            <a:srgbClr val="00A95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Oval 41"/>
          <p:cNvSpPr/>
          <p:nvPr/>
        </p:nvSpPr>
        <p:spPr>
          <a:xfrm>
            <a:off x="7524328" y="3961692"/>
            <a:ext cx="1627289" cy="882825"/>
          </a:xfrm>
          <a:prstGeom prst="ellipse">
            <a:avLst/>
          </a:prstGeom>
          <a:solidFill>
            <a:srgbClr val="FF9933">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42"/>
          <p:cNvSpPr/>
          <p:nvPr/>
        </p:nvSpPr>
        <p:spPr>
          <a:xfrm rot="5400000">
            <a:off x="6464677" y="4480506"/>
            <a:ext cx="1477134" cy="882825"/>
          </a:xfrm>
          <a:prstGeom prst="ellipse">
            <a:avLst/>
          </a:prstGeom>
          <a:solidFill>
            <a:srgbClr val="3399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Oval 43"/>
          <p:cNvSpPr/>
          <p:nvPr/>
        </p:nvSpPr>
        <p:spPr>
          <a:xfrm rot="5400000">
            <a:off x="8477286" y="4865955"/>
            <a:ext cx="738568" cy="610096"/>
          </a:xfrm>
          <a:prstGeom prst="ellipse">
            <a:avLst/>
          </a:prstGeom>
          <a:solidFill>
            <a:srgbClr val="FF66CC">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28718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Visual Data Mining </a:t>
            </a:r>
            <a:r>
              <a:rPr lang="en-US" dirty="0" smtClean="0"/>
              <a:t>Interaction:</a:t>
            </a:r>
            <a:br>
              <a:rPr lang="en-US" dirty="0" smtClean="0"/>
            </a:br>
            <a:r>
              <a:rPr lang="en-US" dirty="0" smtClean="0"/>
              <a:t>Motif search and Visualization</a:t>
            </a:r>
            <a:endParaRPr lang="de-DE" dirty="0"/>
          </a:p>
        </p:txBody>
      </p:sp>
      <p:sp>
        <p:nvSpPr>
          <p:cNvPr id="4" name="Footer Placeholder 3"/>
          <p:cNvSpPr>
            <a:spLocks noGrp="1"/>
          </p:cNvSpPr>
          <p:nvPr>
            <p:ph type="ftr" sz="quarter" idx="11"/>
          </p:nvPr>
        </p:nvSpPr>
        <p:spPr/>
        <p:txBody>
          <a:bodyPr/>
          <a:lstStyle/>
          <a:p>
            <a:pPr algn="l"/>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71</a:t>
            </a:fld>
            <a:endParaRPr lang="en-US" dirty="0"/>
          </a:p>
        </p:txBody>
      </p:sp>
      <p:sp>
        <p:nvSpPr>
          <p:cNvPr id="10" name="TextBox 9"/>
          <p:cNvSpPr txBox="1"/>
          <p:nvPr/>
        </p:nvSpPr>
        <p:spPr>
          <a:xfrm>
            <a:off x="6012160" y="6117855"/>
            <a:ext cx="2808312"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09]</a:t>
            </a:r>
            <a:endParaRPr lang="de-DE" dirty="0"/>
          </a:p>
        </p:txBody>
      </p:sp>
      <p:sp>
        <p:nvSpPr>
          <p:cNvPr id="2" name="Content Placeholder 1"/>
          <p:cNvSpPr>
            <a:spLocks noGrp="1"/>
          </p:cNvSpPr>
          <p:nvPr>
            <p:ph idx="1"/>
          </p:nvPr>
        </p:nvSpPr>
        <p:spPr>
          <a:xfrm>
            <a:off x="457200" y="3356992"/>
            <a:ext cx="8229600" cy="2769172"/>
          </a:xfrm>
        </p:spPr>
        <p:txBody>
          <a:bodyPr/>
          <a:lstStyle/>
          <a:p>
            <a:r>
              <a:rPr lang="en-US" dirty="0" smtClean="0"/>
              <a:t>Video 05: data mining</a:t>
            </a:r>
            <a:endParaRPr lang="de-DE" dirty="0"/>
          </a:p>
        </p:txBody>
      </p:sp>
    </p:spTree>
    <p:extLst>
      <p:ext uri="{BB962C8B-B14F-4D97-AF65-F5344CB8AC3E}">
        <p14:creationId xmlns:p14="http://schemas.microsoft.com/office/powerpoint/2010/main" val="34472100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err="1" smtClean="0"/>
              <a:t>Sensemaking</a:t>
            </a:r>
            <a:r>
              <a:rPr lang="en-US" dirty="0" smtClean="0"/>
              <a:t>, provenance, reasoning</a:t>
            </a:r>
            <a:endParaRPr lang="de-DE" dirty="0"/>
          </a:p>
        </p:txBody>
      </p:sp>
      <p:sp>
        <p:nvSpPr>
          <p:cNvPr id="7" name="Text Placeholder 6"/>
          <p:cNvSpPr>
            <a:spLocks noGrp="1"/>
          </p:cNvSpPr>
          <p:nvPr>
            <p:ph type="body" idx="1"/>
          </p:nvPr>
        </p:nvSpPr>
        <p:spPr/>
        <p:txBody>
          <a:bodyPr/>
          <a:lstStyle/>
          <a:p>
            <a:r>
              <a:rPr lang="en-US" dirty="0" smtClean="0"/>
              <a:t>Way 3: Feedback loop</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72</a:t>
            </a:fld>
            <a:endParaRPr lang="en-US" dirty="0"/>
          </a:p>
        </p:txBody>
      </p:sp>
      <p:sp>
        <p:nvSpPr>
          <p:cNvPr id="8" name="Picture Placeholder 7"/>
          <p:cNvSpPr>
            <a:spLocks noGrp="1"/>
          </p:cNvSpPr>
          <p:nvPr>
            <p:ph type="pic" sz="quarter" idx="13"/>
          </p:nvPr>
        </p:nvSpPr>
        <p:spPr/>
      </p:sp>
      <p:grpSp>
        <p:nvGrpSpPr>
          <p:cNvPr id="10" name="Group 1"/>
          <p:cNvGrpSpPr>
            <a:grpSpLocks/>
          </p:cNvGrpSpPr>
          <p:nvPr/>
        </p:nvGrpSpPr>
        <p:grpSpPr bwMode="auto">
          <a:xfrm>
            <a:off x="2681887" y="1018060"/>
            <a:ext cx="1163356" cy="406139"/>
            <a:chOff x="2112182" y="65815"/>
            <a:chExt cx="1828805" cy="842913"/>
          </a:xfrm>
        </p:grpSpPr>
        <p:sp>
          <p:nvSpPr>
            <p:cNvPr id="41" name="Rounded Rectangle 46"/>
            <p:cNvSpPr>
              <a:spLocks noChangeArrowheads="1"/>
            </p:cNvSpPr>
            <p:nvPr/>
          </p:nvSpPr>
          <p:spPr bwMode="auto">
            <a:xfrm>
              <a:off x="2112182" y="65815"/>
              <a:ext cx="1828805" cy="842913"/>
            </a:xfrm>
            <a:prstGeom prst="roundRect">
              <a:avLst>
                <a:gd name="adj" fmla="val 16667"/>
              </a:avLst>
            </a:prstGeom>
            <a:solidFill>
              <a:schemeClr val="accent6">
                <a:lumMod val="75000"/>
              </a:schemeClr>
            </a:solidFill>
            <a:ln w="25400" algn="ctr">
              <a:solidFill>
                <a:srgbClr val="FFFFFF"/>
              </a:solidFill>
              <a:round/>
              <a:headEnd/>
              <a:tailEnd/>
            </a:ln>
          </p:spPr>
          <p:txBody>
            <a:bodyPr/>
            <a:lstStyle/>
            <a:p>
              <a:endParaRPr lang="de-DE"/>
            </a:p>
          </p:txBody>
        </p:sp>
        <p:sp>
          <p:nvSpPr>
            <p:cNvPr id="42" name="Rounded Rectangle 4"/>
            <p:cNvSpPr/>
            <p:nvPr/>
          </p:nvSpPr>
          <p:spPr>
            <a:xfrm>
              <a:off x="2153746" y="105818"/>
              <a:ext cx="1745678" cy="762908"/>
            </a:xfrm>
            <a:prstGeom prst="rect">
              <a:avLst/>
            </a:prstGeom>
            <a:solidFill>
              <a:schemeClr val="tx2">
                <a:lumMod val="60000"/>
                <a:lumOff val="40000"/>
              </a:schemeClr>
            </a:solidFill>
            <a:ln>
              <a:noFill/>
            </a:ln>
            <a:effectLst/>
          </p:spPr>
          <p:txBody>
            <a:bodyPr lIns="87630" tIns="87630" rIns="87630" bIns="87630" spcCol="1270" anchor="ctr"/>
            <a:lstStyle/>
            <a:p>
              <a:pPr algn="ctr" defTabSz="1022350" fontAlgn="auto">
                <a:lnSpc>
                  <a:spcPct val="90000"/>
                </a:lnSpc>
                <a:spcAft>
                  <a:spcPct val="35000"/>
                </a:spcAft>
                <a:defRPr/>
              </a:pPr>
              <a:r>
                <a:rPr lang="en-GB" sz="1100" dirty="0">
                  <a:solidFill>
                    <a:sysClr val="window" lastClr="FFFFFF"/>
                  </a:solidFill>
                  <a:latin typeface="+mj-lt"/>
                  <a:cs typeface="Times New Roman" pitchFamily="18" charset="0"/>
                </a:rPr>
                <a:t>Visualization</a:t>
              </a:r>
              <a:endParaRPr lang="en-US" sz="1100" dirty="0">
                <a:solidFill>
                  <a:sysClr val="window" lastClr="FFFFFF"/>
                </a:solidFill>
                <a:latin typeface="+mj-lt"/>
                <a:cs typeface="Times New Roman" pitchFamily="18" charset="0"/>
              </a:endParaRPr>
            </a:p>
          </p:txBody>
        </p:sp>
      </p:grpSp>
      <p:grpSp>
        <p:nvGrpSpPr>
          <p:cNvPr id="11" name="Group 2"/>
          <p:cNvGrpSpPr>
            <a:grpSpLocks/>
          </p:cNvGrpSpPr>
          <p:nvPr/>
        </p:nvGrpSpPr>
        <p:grpSpPr bwMode="auto">
          <a:xfrm>
            <a:off x="4241842" y="1780775"/>
            <a:ext cx="1214583" cy="379980"/>
            <a:chOff x="3631471" y="1651003"/>
            <a:chExt cx="1909712" cy="792022"/>
          </a:xfrm>
        </p:grpSpPr>
        <p:sp>
          <p:nvSpPr>
            <p:cNvPr id="39" name="Rounded Rectangle 44"/>
            <p:cNvSpPr>
              <a:spLocks noChangeArrowheads="1"/>
            </p:cNvSpPr>
            <p:nvPr/>
          </p:nvSpPr>
          <p:spPr bwMode="auto">
            <a:xfrm>
              <a:off x="3631471" y="1651003"/>
              <a:ext cx="1909712" cy="792022"/>
            </a:xfrm>
            <a:prstGeom prst="roundRect">
              <a:avLst>
                <a:gd name="adj" fmla="val 16667"/>
              </a:avLst>
            </a:prstGeom>
            <a:solidFill>
              <a:srgbClr val="4F81BD"/>
            </a:solidFill>
            <a:ln w="25400" algn="ctr">
              <a:solidFill>
                <a:srgbClr val="FFFFFF"/>
              </a:solidFill>
              <a:round/>
              <a:headEnd/>
              <a:tailEnd/>
            </a:ln>
          </p:spPr>
          <p:txBody>
            <a:bodyPr/>
            <a:lstStyle/>
            <a:p>
              <a:endParaRPr lang="de-DE"/>
            </a:p>
          </p:txBody>
        </p:sp>
        <p:sp>
          <p:nvSpPr>
            <p:cNvPr id="40" name="Rounded Rectangle 6"/>
            <p:cNvSpPr/>
            <p:nvPr/>
          </p:nvSpPr>
          <p:spPr>
            <a:xfrm>
              <a:off x="3670444" y="1688309"/>
              <a:ext cx="1831766"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100" dirty="0">
                  <a:solidFill>
                    <a:sysClr val="window" lastClr="FFFFFF"/>
                  </a:solidFill>
                  <a:latin typeface="+mj-lt"/>
                  <a:cs typeface="Times New Roman" pitchFamily="18" charset="0"/>
                </a:rPr>
                <a:t>Knowledge</a:t>
              </a:r>
              <a:endParaRPr lang="en-US" sz="1100" dirty="0">
                <a:solidFill>
                  <a:sysClr val="window" lastClr="FFFFFF"/>
                </a:solidFill>
                <a:latin typeface="+mj-lt"/>
                <a:cs typeface="Times New Roman" pitchFamily="18" charset="0"/>
              </a:endParaRPr>
            </a:p>
          </p:txBody>
        </p:sp>
      </p:grpSp>
      <p:sp>
        <p:nvSpPr>
          <p:cNvPr id="38" name="Rounded Rectangle 8"/>
          <p:cNvSpPr/>
          <p:nvPr/>
        </p:nvSpPr>
        <p:spPr bwMode="auto">
          <a:xfrm>
            <a:off x="2616911" y="2599247"/>
            <a:ext cx="1209626" cy="340055"/>
          </a:xfrm>
          <a:prstGeom prst="rect">
            <a:avLst/>
          </a:prstGeom>
          <a:solidFill>
            <a:schemeClr val="tx2">
              <a:lumMod val="60000"/>
              <a:lumOff val="40000"/>
            </a:schemeClr>
          </a:solidFill>
          <a:ln>
            <a:noFill/>
          </a:ln>
          <a:effectLst/>
        </p:spPr>
        <p:txBody>
          <a:bodyPr lIns="87630" tIns="87630" rIns="87630" bIns="87630" spcCol="1270" anchor="ctr"/>
          <a:lstStyle/>
          <a:p>
            <a:pPr algn="ctr" defTabSz="1022350" fontAlgn="auto">
              <a:lnSpc>
                <a:spcPct val="90000"/>
              </a:lnSpc>
              <a:spcAft>
                <a:spcPct val="35000"/>
              </a:spcAft>
              <a:defRPr/>
            </a:pPr>
            <a:r>
              <a:rPr lang="en-GB" sz="1100" dirty="0">
                <a:solidFill>
                  <a:sysClr val="window" lastClr="FFFFFF"/>
                </a:solidFill>
                <a:latin typeface="+mj-lt"/>
                <a:cs typeface="Times New Roman" pitchFamily="18" charset="0"/>
              </a:rPr>
              <a:t>Models</a:t>
            </a:r>
            <a:endParaRPr lang="en-US" sz="1100" dirty="0">
              <a:solidFill>
                <a:sysClr val="window" lastClr="FFFFFF"/>
              </a:solidFill>
              <a:latin typeface="+mj-lt"/>
              <a:cs typeface="Times New Roman" pitchFamily="18" charset="0"/>
            </a:endParaRPr>
          </a:p>
        </p:txBody>
      </p:sp>
      <p:grpSp>
        <p:nvGrpSpPr>
          <p:cNvPr id="13" name="Group 4"/>
          <p:cNvGrpSpPr>
            <a:grpSpLocks/>
          </p:cNvGrpSpPr>
          <p:nvPr/>
        </p:nvGrpSpPr>
        <p:grpSpPr bwMode="auto">
          <a:xfrm>
            <a:off x="1145067" y="1780775"/>
            <a:ext cx="1160051" cy="379980"/>
            <a:chOff x="554815" y="1651003"/>
            <a:chExt cx="1824055" cy="792022"/>
          </a:xfrm>
        </p:grpSpPr>
        <p:sp>
          <p:nvSpPr>
            <p:cNvPr id="35" name="Rounded Rectangle 5"/>
            <p:cNvSpPr>
              <a:spLocks noChangeArrowheads="1"/>
            </p:cNvSpPr>
            <p:nvPr/>
          </p:nvSpPr>
          <p:spPr bwMode="auto">
            <a:xfrm>
              <a:off x="554815" y="1651003"/>
              <a:ext cx="1824055" cy="792022"/>
            </a:xfrm>
            <a:prstGeom prst="roundRect">
              <a:avLst>
                <a:gd name="adj" fmla="val 16667"/>
              </a:avLst>
            </a:prstGeom>
            <a:solidFill>
              <a:schemeClr val="tx2">
                <a:lumMod val="60000"/>
                <a:lumOff val="40000"/>
              </a:schemeClr>
            </a:solidFill>
            <a:ln w="25400" algn="ctr">
              <a:solidFill>
                <a:srgbClr val="FFFFFF"/>
              </a:solidFill>
              <a:round/>
              <a:headEnd/>
              <a:tailEnd/>
            </a:ln>
          </p:spPr>
          <p:txBody>
            <a:bodyPr/>
            <a:lstStyle/>
            <a:p>
              <a:endParaRPr lang="de-DE"/>
            </a:p>
          </p:txBody>
        </p:sp>
        <p:sp>
          <p:nvSpPr>
            <p:cNvPr id="36" name="Rounded Rectangle 10"/>
            <p:cNvSpPr/>
            <p:nvPr/>
          </p:nvSpPr>
          <p:spPr>
            <a:xfrm>
              <a:off x="593790" y="1688309"/>
              <a:ext cx="1746104" cy="717411"/>
            </a:xfrm>
            <a:prstGeom prst="rect">
              <a:avLst/>
            </a:prstGeom>
            <a:noFill/>
            <a:ln>
              <a:noFill/>
            </a:ln>
            <a:effectLst/>
          </p:spPr>
          <p:txBody>
            <a:bodyPr lIns="87630" tIns="87630" rIns="87630" bIns="87630" spcCol="1270" anchor="ctr"/>
            <a:lstStyle/>
            <a:p>
              <a:pPr algn="ctr" defTabSz="1022350" fontAlgn="auto">
                <a:lnSpc>
                  <a:spcPct val="90000"/>
                </a:lnSpc>
                <a:spcAft>
                  <a:spcPct val="35000"/>
                </a:spcAft>
                <a:defRPr/>
              </a:pPr>
              <a:r>
                <a:rPr lang="en-GB" sz="1100" dirty="0">
                  <a:solidFill>
                    <a:sysClr val="window" lastClr="FFFFFF"/>
                  </a:solidFill>
                  <a:latin typeface="+mj-lt"/>
                  <a:cs typeface="Times New Roman" pitchFamily="18" charset="0"/>
                </a:rPr>
                <a:t>Data</a:t>
              </a:r>
              <a:endParaRPr lang="en-US" sz="1100" dirty="0">
                <a:solidFill>
                  <a:sysClr val="window" lastClr="FFFFFF"/>
                </a:solidFill>
                <a:latin typeface="+mj-lt"/>
                <a:cs typeface="Times New Roman" pitchFamily="18" charset="0"/>
              </a:endParaRPr>
            </a:p>
          </p:txBody>
        </p:sp>
      </p:grpSp>
      <p:cxnSp>
        <p:nvCxnSpPr>
          <p:cNvPr id="14" name="Straight Arrow Connector 21"/>
          <p:cNvCxnSpPr>
            <a:cxnSpLocks noChangeShapeType="1"/>
          </p:cNvCxnSpPr>
          <p:nvPr/>
        </p:nvCxnSpPr>
        <p:spPr bwMode="auto">
          <a:xfrm>
            <a:off x="467544" y="1963883"/>
            <a:ext cx="677523" cy="6883"/>
          </a:xfrm>
          <a:prstGeom prst="straightConnector1">
            <a:avLst/>
          </a:prstGeom>
          <a:noFill/>
          <a:ln w="50800" algn="ctr">
            <a:solidFill>
              <a:srgbClr val="17375E"/>
            </a:solidFill>
            <a:round/>
            <a:headEnd/>
            <a:tailEnd type="arrow" w="med" len="sm"/>
          </a:ln>
        </p:spPr>
      </p:cxnSp>
      <p:cxnSp>
        <p:nvCxnSpPr>
          <p:cNvPr id="15" name="Straight Arrow Connector 22"/>
          <p:cNvCxnSpPr>
            <a:cxnSpLocks noChangeShapeType="1"/>
            <a:endCxn id="42" idx="1"/>
          </p:cNvCxnSpPr>
          <p:nvPr/>
        </p:nvCxnSpPr>
        <p:spPr bwMode="auto">
          <a:xfrm rot="5400000" flipH="1" flipV="1">
            <a:off x="1937231" y="1009679"/>
            <a:ext cx="558957" cy="983235"/>
          </a:xfrm>
          <a:prstGeom prst="straightConnector1">
            <a:avLst/>
          </a:prstGeom>
          <a:noFill/>
          <a:ln w="50800" algn="ctr">
            <a:solidFill>
              <a:schemeClr val="tx1"/>
            </a:solidFill>
            <a:round/>
            <a:headEnd/>
            <a:tailEnd type="arrow" w="med" len="sm"/>
          </a:ln>
        </p:spPr>
      </p:cxnSp>
      <p:cxnSp>
        <p:nvCxnSpPr>
          <p:cNvPr id="16" name="Straight Arrow Connector 23"/>
          <p:cNvCxnSpPr>
            <a:cxnSpLocks noChangeShapeType="1"/>
            <a:stCxn id="36" idx="2"/>
            <a:endCxn id="38" idx="1"/>
          </p:cNvCxnSpPr>
          <p:nvPr/>
        </p:nvCxnSpPr>
        <p:spPr bwMode="auto">
          <a:xfrm>
            <a:off x="1725092" y="2142858"/>
            <a:ext cx="891819" cy="626417"/>
          </a:xfrm>
          <a:prstGeom prst="straightConnector1">
            <a:avLst/>
          </a:prstGeom>
          <a:noFill/>
          <a:ln w="50800" algn="ctr">
            <a:solidFill>
              <a:srgbClr val="17375E"/>
            </a:solidFill>
            <a:round/>
            <a:headEnd/>
            <a:tailEnd type="arrow" w="med" len="sm"/>
          </a:ln>
        </p:spPr>
      </p:cxnSp>
      <p:cxnSp>
        <p:nvCxnSpPr>
          <p:cNvPr id="17" name="Straight Arrow Connector 24"/>
          <p:cNvCxnSpPr>
            <a:cxnSpLocks noChangeShapeType="1"/>
            <a:endCxn id="39" idx="0"/>
          </p:cNvCxnSpPr>
          <p:nvPr/>
        </p:nvCxnSpPr>
        <p:spPr bwMode="auto">
          <a:xfrm>
            <a:off x="3808888" y="1231456"/>
            <a:ext cx="1041072" cy="549319"/>
          </a:xfrm>
          <a:prstGeom prst="straightConnector1">
            <a:avLst/>
          </a:prstGeom>
          <a:noFill/>
          <a:ln w="50800" algn="ctr">
            <a:solidFill>
              <a:schemeClr val="tx1"/>
            </a:solidFill>
            <a:round/>
            <a:headEnd/>
            <a:tailEnd type="arrow" w="med" len="sm"/>
          </a:ln>
        </p:spPr>
      </p:cxnSp>
      <p:cxnSp>
        <p:nvCxnSpPr>
          <p:cNvPr id="18" name="Straight Arrow Connector 25"/>
          <p:cNvCxnSpPr>
            <a:cxnSpLocks noChangeShapeType="1"/>
            <a:endCxn id="40" idx="2"/>
          </p:cNvCxnSpPr>
          <p:nvPr/>
        </p:nvCxnSpPr>
        <p:spPr bwMode="auto">
          <a:xfrm flipV="1">
            <a:off x="3893165" y="2142859"/>
            <a:ext cx="956795" cy="594752"/>
          </a:xfrm>
          <a:prstGeom prst="straightConnector1">
            <a:avLst/>
          </a:prstGeom>
          <a:noFill/>
          <a:ln w="50800" algn="ctr">
            <a:solidFill>
              <a:srgbClr val="17375E"/>
            </a:solidFill>
            <a:round/>
            <a:headEnd/>
            <a:tailEnd type="arrow" w="med" len="sm"/>
          </a:ln>
        </p:spPr>
      </p:cxnSp>
      <p:cxnSp>
        <p:nvCxnSpPr>
          <p:cNvPr id="19" name="Straight Arrow Connector 26"/>
          <p:cNvCxnSpPr>
            <a:cxnSpLocks noChangeShapeType="1"/>
          </p:cNvCxnSpPr>
          <p:nvPr/>
        </p:nvCxnSpPr>
        <p:spPr bwMode="auto">
          <a:xfrm>
            <a:off x="3302720" y="1471698"/>
            <a:ext cx="4881" cy="1163346"/>
          </a:xfrm>
          <a:prstGeom prst="straightConnector1">
            <a:avLst/>
          </a:prstGeom>
          <a:noFill/>
          <a:ln w="50800" algn="ctr">
            <a:solidFill>
              <a:schemeClr val="tx1"/>
            </a:solidFill>
            <a:round/>
            <a:headEnd/>
            <a:tailEnd type="arrow" w="med" len="sm"/>
          </a:ln>
        </p:spPr>
      </p:cxnSp>
      <p:cxnSp>
        <p:nvCxnSpPr>
          <p:cNvPr id="20" name="Straight Arrow Connector 27"/>
          <p:cNvCxnSpPr>
            <a:cxnSpLocks noChangeShapeType="1"/>
          </p:cNvCxnSpPr>
          <p:nvPr/>
        </p:nvCxnSpPr>
        <p:spPr bwMode="auto">
          <a:xfrm rot="5400000" flipH="1" flipV="1">
            <a:off x="2728204" y="1950101"/>
            <a:ext cx="1144072" cy="1653"/>
          </a:xfrm>
          <a:prstGeom prst="straightConnector1">
            <a:avLst/>
          </a:prstGeom>
          <a:noFill/>
          <a:ln w="50800" algn="ctr">
            <a:solidFill>
              <a:schemeClr val="tx1"/>
            </a:solidFill>
            <a:round/>
            <a:headEnd/>
            <a:tailEnd type="arrow" w="med" len="sm"/>
          </a:ln>
        </p:spPr>
      </p:cxnSp>
      <p:cxnSp>
        <p:nvCxnSpPr>
          <p:cNvPr id="21" name="Shape 28"/>
          <p:cNvCxnSpPr>
            <a:cxnSpLocks noChangeShapeType="1"/>
          </p:cNvCxnSpPr>
          <p:nvPr/>
        </p:nvCxnSpPr>
        <p:spPr bwMode="auto">
          <a:xfrm flipH="1" flipV="1">
            <a:off x="2115081" y="1809687"/>
            <a:ext cx="190037" cy="189991"/>
          </a:xfrm>
          <a:prstGeom prst="curvedConnector4">
            <a:avLst>
              <a:gd name="adj1" fmla="val -96171"/>
              <a:gd name="adj2" fmla="val 164347"/>
            </a:avLst>
          </a:prstGeom>
          <a:noFill/>
          <a:ln w="38100" algn="ctr">
            <a:solidFill>
              <a:srgbClr val="17375E"/>
            </a:solidFill>
            <a:round/>
            <a:headEnd/>
            <a:tailEnd type="triangle" w="med" len="med"/>
          </a:ln>
        </p:spPr>
      </p:cxnSp>
      <p:cxnSp>
        <p:nvCxnSpPr>
          <p:cNvPr id="22" name="Shape 29"/>
          <p:cNvCxnSpPr>
            <a:cxnSpLocks noChangeShapeType="1"/>
          </p:cNvCxnSpPr>
          <p:nvPr/>
        </p:nvCxnSpPr>
        <p:spPr bwMode="auto">
          <a:xfrm flipH="1" flipV="1">
            <a:off x="3665120" y="1011178"/>
            <a:ext cx="190037" cy="189991"/>
          </a:xfrm>
          <a:prstGeom prst="curvedConnector4">
            <a:avLst>
              <a:gd name="adj1" fmla="val -96171"/>
              <a:gd name="adj2" fmla="val 164347"/>
            </a:avLst>
          </a:prstGeom>
          <a:noFill/>
          <a:ln w="38100" algn="ctr">
            <a:solidFill>
              <a:schemeClr val="tx1"/>
            </a:solidFill>
            <a:round/>
            <a:headEnd/>
            <a:tailEnd type="triangle" w="med" len="med"/>
          </a:ln>
        </p:spPr>
      </p:cxnSp>
      <p:cxnSp>
        <p:nvCxnSpPr>
          <p:cNvPr id="23" name="Shape 30"/>
          <p:cNvCxnSpPr>
            <a:cxnSpLocks noChangeShapeType="1"/>
          </p:cNvCxnSpPr>
          <p:nvPr/>
        </p:nvCxnSpPr>
        <p:spPr bwMode="auto">
          <a:xfrm rot="5400000" flipH="1" flipV="1">
            <a:off x="3669683" y="2715139"/>
            <a:ext cx="144558" cy="252832"/>
          </a:xfrm>
          <a:prstGeom prst="curvedConnector4">
            <a:avLst>
              <a:gd name="adj1" fmla="val -96171"/>
              <a:gd name="adj2" fmla="val 164347"/>
            </a:avLst>
          </a:prstGeom>
          <a:noFill/>
          <a:ln w="38100" algn="ctr">
            <a:solidFill>
              <a:schemeClr val="tx1"/>
            </a:solidFill>
            <a:round/>
            <a:headEnd/>
            <a:tailEnd type="triangle" w="med" len="med"/>
          </a:ln>
        </p:spPr>
      </p:cxnSp>
      <p:sp>
        <p:nvSpPr>
          <p:cNvPr id="24" name="TextBox 23"/>
          <p:cNvSpPr txBox="1"/>
          <p:nvPr/>
        </p:nvSpPr>
        <p:spPr>
          <a:xfrm>
            <a:off x="4051804" y="901038"/>
            <a:ext cx="1065859" cy="400110"/>
          </a:xfrm>
          <a:prstGeom prst="rect">
            <a:avLst/>
          </a:prstGeom>
          <a:noFill/>
        </p:spPr>
        <p:txBody>
          <a:bodyPr>
            <a:spAutoFit/>
          </a:bodyPr>
          <a:lstStyle/>
          <a:p>
            <a:pPr fontAlgn="auto">
              <a:spcBef>
                <a:spcPts val="0"/>
              </a:spcBef>
              <a:spcAft>
                <a:spcPts val="0"/>
              </a:spcAft>
              <a:defRPr/>
            </a:pPr>
            <a:r>
              <a:rPr lang="en-GB" sz="1000" kern="0" dirty="0" smtClean="0">
                <a:solidFill>
                  <a:sysClr val="windowText" lastClr="000000"/>
                </a:solidFill>
                <a:latin typeface="+mj-lt"/>
                <a:cs typeface="Times New Roman" pitchFamily="18" charset="0"/>
              </a:rPr>
              <a:t>View manipulation</a:t>
            </a:r>
            <a:endParaRPr lang="en-US" sz="1000" kern="0" dirty="0">
              <a:solidFill>
                <a:sysClr val="windowText" lastClr="000000"/>
              </a:solidFill>
              <a:latin typeface="+mj-lt"/>
              <a:cs typeface="Times New Roman" pitchFamily="18" charset="0"/>
            </a:endParaRPr>
          </a:p>
        </p:txBody>
      </p:sp>
      <p:sp>
        <p:nvSpPr>
          <p:cNvPr id="25" name="TextBox 24"/>
          <p:cNvSpPr txBox="1"/>
          <p:nvPr/>
        </p:nvSpPr>
        <p:spPr>
          <a:xfrm>
            <a:off x="3358583" y="1987149"/>
            <a:ext cx="920439" cy="400110"/>
          </a:xfrm>
          <a:prstGeom prst="rect">
            <a:avLst/>
          </a:prstGeom>
          <a:noFill/>
        </p:spPr>
        <p:txBody>
          <a:bodyPr>
            <a:spAutoFit/>
          </a:bodyPr>
          <a:lstStyle/>
          <a:p>
            <a:pPr fontAlgn="auto">
              <a:spcBef>
                <a:spcPts val="0"/>
              </a:spcBef>
              <a:spcAft>
                <a:spcPts val="0"/>
              </a:spcAft>
              <a:defRPr/>
            </a:pPr>
            <a:r>
              <a:rPr lang="en-GB" sz="1000" kern="0" dirty="0">
                <a:solidFill>
                  <a:sysClr val="windowText" lastClr="000000"/>
                </a:solidFill>
                <a:latin typeface="+mj-lt"/>
                <a:cs typeface="Times New Roman" pitchFamily="18" charset="0"/>
              </a:rPr>
              <a:t>Model visualization</a:t>
            </a:r>
            <a:endParaRPr lang="en-US" sz="1000" kern="0" dirty="0">
              <a:solidFill>
                <a:sysClr val="windowText" lastClr="000000"/>
              </a:solidFill>
              <a:latin typeface="+mj-lt"/>
              <a:cs typeface="Times New Roman" pitchFamily="18" charset="0"/>
            </a:endParaRPr>
          </a:p>
        </p:txBody>
      </p:sp>
      <p:sp>
        <p:nvSpPr>
          <p:cNvPr id="26" name="TextBox 25"/>
          <p:cNvSpPr txBox="1"/>
          <p:nvPr/>
        </p:nvSpPr>
        <p:spPr>
          <a:xfrm>
            <a:off x="2628426" y="1995104"/>
            <a:ext cx="679175" cy="400110"/>
          </a:xfrm>
          <a:prstGeom prst="rect">
            <a:avLst/>
          </a:prstGeom>
          <a:noFill/>
          <a:ln w="50800" algn="ctr">
            <a:noFill/>
            <a:round/>
            <a:headEnd/>
            <a:tailEnd type="arrow" w="med" len="sm"/>
          </a:ln>
        </p:spPr>
        <p:txBody>
          <a:bodyPr>
            <a:spAutoFit/>
          </a:bodyPr>
          <a:lstStyle/>
          <a:p>
            <a:pPr fontAlgn="auto">
              <a:spcBef>
                <a:spcPts val="0"/>
              </a:spcBef>
              <a:spcAft>
                <a:spcPts val="0"/>
              </a:spcAft>
              <a:defRPr/>
            </a:pPr>
            <a:r>
              <a:rPr lang="en-GB" sz="1000" kern="0" dirty="0">
                <a:solidFill>
                  <a:sysClr val="windowText" lastClr="000000"/>
                </a:solidFill>
                <a:latin typeface="+mj-lt"/>
                <a:cs typeface="Times New Roman" pitchFamily="18" charset="0"/>
              </a:rPr>
              <a:t>Model building</a:t>
            </a:r>
            <a:endParaRPr lang="en-US" sz="1000" kern="0" dirty="0">
              <a:solidFill>
                <a:sysClr val="windowText" lastClr="000000"/>
              </a:solidFill>
              <a:latin typeface="+mj-lt"/>
              <a:cs typeface="Times New Roman" pitchFamily="18" charset="0"/>
            </a:endParaRPr>
          </a:p>
        </p:txBody>
      </p:sp>
      <p:sp>
        <p:nvSpPr>
          <p:cNvPr id="27" name="TextBox 26"/>
          <p:cNvSpPr txBox="1"/>
          <p:nvPr/>
        </p:nvSpPr>
        <p:spPr>
          <a:xfrm>
            <a:off x="2068810" y="1497166"/>
            <a:ext cx="1224499" cy="246221"/>
          </a:xfrm>
          <a:prstGeom prst="rect">
            <a:avLst/>
          </a:prstGeom>
          <a:noFill/>
        </p:spPr>
        <p:txBody>
          <a:bodyPr>
            <a:spAutoFit/>
          </a:bodyPr>
          <a:lstStyle/>
          <a:p>
            <a:pPr fontAlgn="auto">
              <a:spcBef>
                <a:spcPts val="0"/>
              </a:spcBef>
              <a:spcAft>
                <a:spcPts val="0"/>
              </a:spcAft>
              <a:defRPr/>
            </a:pPr>
            <a:r>
              <a:rPr lang="en-GB" sz="1000" kern="0" dirty="0">
                <a:solidFill>
                  <a:sysClr val="windowText" lastClr="000000"/>
                </a:solidFill>
                <a:latin typeface="+mj-lt"/>
                <a:cs typeface="Times New Roman" pitchFamily="18" charset="0"/>
              </a:rPr>
              <a:t>Transformation</a:t>
            </a:r>
            <a:endParaRPr lang="en-US" sz="1000" kern="0" dirty="0">
              <a:solidFill>
                <a:sysClr val="windowText" lastClr="000000"/>
              </a:solidFill>
              <a:latin typeface="+mj-lt"/>
              <a:cs typeface="Times New Roman" pitchFamily="18" charset="0"/>
            </a:endParaRPr>
          </a:p>
        </p:txBody>
      </p:sp>
      <p:sp>
        <p:nvSpPr>
          <p:cNvPr id="28" name="TextBox 27"/>
          <p:cNvSpPr txBox="1"/>
          <p:nvPr/>
        </p:nvSpPr>
        <p:spPr>
          <a:xfrm>
            <a:off x="1629247" y="1304423"/>
            <a:ext cx="920440" cy="246221"/>
          </a:xfrm>
          <a:prstGeom prst="rect">
            <a:avLst/>
          </a:prstGeom>
          <a:noFill/>
        </p:spPr>
        <p:txBody>
          <a:bodyPr>
            <a:spAutoFit/>
          </a:bodyPr>
          <a:lstStyle/>
          <a:p>
            <a:pPr fontAlgn="auto">
              <a:spcBef>
                <a:spcPts val="0"/>
              </a:spcBef>
              <a:spcAft>
                <a:spcPts val="0"/>
              </a:spcAft>
              <a:defRPr/>
            </a:pPr>
            <a:r>
              <a:rPr lang="en-GB" sz="1000" kern="0" dirty="0">
                <a:solidFill>
                  <a:sysClr val="windowText" lastClr="000000"/>
                </a:solidFill>
                <a:latin typeface="+mj-lt"/>
                <a:cs typeface="Times New Roman" pitchFamily="18" charset="0"/>
              </a:rPr>
              <a:t>Mapping</a:t>
            </a:r>
            <a:endParaRPr lang="en-US" sz="1000" kern="0" dirty="0">
              <a:solidFill>
                <a:sysClr val="windowText" lastClr="000000"/>
              </a:solidFill>
              <a:latin typeface="+mj-lt"/>
              <a:cs typeface="Times New Roman" pitchFamily="18" charset="0"/>
            </a:endParaRPr>
          </a:p>
        </p:txBody>
      </p:sp>
      <p:sp>
        <p:nvSpPr>
          <p:cNvPr id="29" name="TextBox 28"/>
          <p:cNvSpPr txBox="1"/>
          <p:nvPr/>
        </p:nvSpPr>
        <p:spPr>
          <a:xfrm>
            <a:off x="4003883" y="2769275"/>
            <a:ext cx="920439" cy="400110"/>
          </a:xfrm>
          <a:prstGeom prst="rect">
            <a:avLst/>
          </a:prstGeom>
          <a:noFill/>
        </p:spPr>
        <p:txBody>
          <a:bodyPr>
            <a:spAutoFit/>
          </a:bodyPr>
          <a:lstStyle/>
          <a:p>
            <a:pPr fontAlgn="auto">
              <a:spcBef>
                <a:spcPts val="0"/>
              </a:spcBef>
              <a:spcAft>
                <a:spcPts val="0"/>
              </a:spcAft>
              <a:defRPr/>
            </a:pPr>
            <a:r>
              <a:rPr lang="en-GB" sz="1000" kern="0" dirty="0">
                <a:solidFill>
                  <a:sysClr val="windowText" lastClr="000000"/>
                </a:solidFill>
                <a:latin typeface="+mj-lt"/>
                <a:cs typeface="Times New Roman" pitchFamily="18" charset="0"/>
              </a:rPr>
              <a:t>Parameter refinement</a:t>
            </a:r>
            <a:endParaRPr lang="en-US" sz="1000" kern="0" dirty="0">
              <a:solidFill>
                <a:sysClr val="windowText" lastClr="000000"/>
              </a:solidFill>
              <a:latin typeface="+mj-lt"/>
              <a:cs typeface="Times New Roman" pitchFamily="18" charset="0"/>
            </a:endParaRPr>
          </a:p>
        </p:txBody>
      </p:sp>
      <p:cxnSp>
        <p:nvCxnSpPr>
          <p:cNvPr id="30" name="Shape 37"/>
          <p:cNvCxnSpPr>
            <a:cxnSpLocks noChangeShapeType="1"/>
          </p:cNvCxnSpPr>
          <p:nvPr/>
        </p:nvCxnSpPr>
        <p:spPr bwMode="auto">
          <a:xfrm rot="5400000" flipH="1">
            <a:off x="2813006" y="31544"/>
            <a:ext cx="178977" cy="4043654"/>
          </a:xfrm>
          <a:prstGeom prst="bentConnector4">
            <a:avLst>
              <a:gd name="adj1" fmla="val -679333"/>
              <a:gd name="adj2" fmla="val 100097"/>
            </a:avLst>
          </a:prstGeom>
          <a:noFill/>
          <a:ln w="50800" algn="ctr">
            <a:solidFill>
              <a:schemeClr val="accent6">
                <a:lumMod val="75000"/>
              </a:schemeClr>
            </a:solidFill>
            <a:round/>
            <a:headEnd/>
            <a:tailEnd type="arrow" w="med" len="sm"/>
          </a:ln>
        </p:spPr>
      </p:cxnSp>
      <p:sp>
        <p:nvSpPr>
          <p:cNvPr id="31" name="TextBox 30"/>
          <p:cNvSpPr txBox="1"/>
          <p:nvPr/>
        </p:nvSpPr>
        <p:spPr>
          <a:xfrm>
            <a:off x="1824242" y="3073536"/>
            <a:ext cx="2905085" cy="276999"/>
          </a:xfrm>
          <a:prstGeom prst="rect">
            <a:avLst/>
          </a:prstGeom>
          <a:noFill/>
        </p:spPr>
        <p:txBody>
          <a:bodyPr>
            <a:spAutoFit/>
          </a:bodyPr>
          <a:lstStyle/>
          <a:p>
            <a:pPr algn="ctr" fontAlgn="auto">
              <a:spcBef>
                <a:spcPts val="0"/>
              </a:spcBef>
              <a:spcAft>
                <a:spcPts val="0"/>
              </a:spcAft>
              <a:defRPr/>
            </a:pPr>
            <a:r>
              <a:rPr lang="en-GB" sz="1200" kern="0" dirty="0">
                <a:solidFill>
                  <a:sysClr val="windowText" lastClr="000000"/>
                </a:solidFill>
                <a:latin typeface="+mj-lt"/>
                <a:cs typeface="Times New Roman" pitchFamily="18" charset="0"/>
              </a:rPr>
              <a:t>Information mining</a:t>
            </a:r>
            <a:endParaRPr lang="en-US" sz="1200" kern="0" dirty="0">
              <a:solidFill>
                <a:sysClr val="windowText" lastClr="000000"/>
              </a:solidFill>
              <a:latin typeface="+mj-lt"/>
              <a:cs typeface="Times New Roman" pitchFamily="18" charset="0"/>
            </a:endParaRPr>
          </a:p>
        </p:txBody>
      </p:sp>
      <p:sp>
        <p:nvSpPr>
          <p:cNvPr id="32" name="Rectangle 31"/>
          <p:cNvSpPr/>
          <p:nvPr/>
        </p:nvSpPr>
        <p:spPr>
          <a:xfrm>
            <a:off x="5456425" y="1517236"/>
            <a:ext cx="824139" cy="707886"/>
          </a:xfrm>
          <a:prstGeom prst="rect">
            <a:avLst/>
          </a:prstGeom>
        </p:spPr>
        <p:txBody>
          <a:bodyPr wrap="square">
            <a:spAutoFit/>
          </a:bodyPr>
          <a:lstStyle/>
          <a:p>
            <a:r>
              <a:rPr lang="en-US" sz="4000" dirty="0" smtClean="0">
                <a:solidFill>
                  <a:schemeClr val="accent1">
                    <a:lumMod val="75000"/>
                  </a:schemeClr>
                </a:solidFill>
                <a:sym typeface="Webdings" panose="05030102010509060703" pitchFamily="18" charset="2"/>
              </a:rPr>
              <a:t></a:t>
            </a:r>
            <a:endParaRPr lang="en-US" sz="4000" dirty="0">
              <a:solidFill>
                <a:schemeClr val="accent1">
                  <a:lumMod val="75000"/>
                </a:schemeClr>
              </a:solidFill>
            </a:endParaRPr>
          </a:p>
        </p:txBody>
      </p:sp>
      <p:sp>
        <p:nvSpPr>
          <p:cNvPr id="33" name="TextBox 32"/>
          <p:cNvSpPr txBox="1"/>
          <p:nvPr/>
        </p:nvSpPr>
        <p:spPr>
          <a:xfrm>
            <a:off x="4045176" y="3331916"/>
            <a:ext cx="2740940" cy="230832"/>
          </a:xfrm>
          <a:prstGeom prst="rect">
            <a:avLst/>
          </a:prstGeom>
          <a:noFill/>
        </p:spPr>
        <p:txBody>
          <a:bodyPr>
            <a:spAutoFit/>
          </a:bodyPr>
          <a:lstStyle/>
          <a:p>
            <a:pPr algn="ctr">
              <a:defRPr/>
            </a:pPr>
            <a:r>
              <a:rPr lang="en-GB" sz="900" dirty="0">
                <a:latin typeface="+mj-lt"/>
              </a:rPr>
              <a:t>[</a:t>
            </a:r>
            <a:r>
              <a:rPr lang="en-GB" sz="900" dirty="0" err="1">
                <a:latin typeface="+mj-lt"/>
              </a:rPr>
              <a:t>Keim</a:t>
            </a:r>
            <a:r>
              <a:rPr lang="en-GB" sz="900" dirty="0">
                <a:latin typeface="+mj-lt"/>
              </a:rPr>
              <a:t> et al. 2008]</a:t>
            </a:r>
            <a:endParaRPr lang="en-US" sz="900" dirty="0">
              <a:latin typeface="+mj-lt"/>
            </a:endParaRPr>
          </a:p>
        </p:txBody>
      </p:sp>
      <p:sp>
        <p:nvSpPr>
          <p:cNvPr id="34" name="Rounded Rectangle 33"/>
          <p:cNvSpPr/>
          <p:nvPr/>
        </p:nvSpPr>
        <p:spPr>
          <a:xfrm>
            <a:off x="2628426" y="990870"/>
            <a:ext cx="1264739" cy="46052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p>
        </p:txBody>
      </p:sp>
    </p:spTree>
    <p:extLst>
      <p:ext uri="{BB962C8B-B14F-4D97-AF65-F5344CB8AC3E}">
        <p14:creationId xmlns:p14="http://schemas.microsoft.com/office/powerpoint/2010/main" val="25189384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rot="21007602">
            <a:off x="695291" y="1605477"/>
            <a:ext cx="6963584" cy="2352823"/>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normAutofit/>
          </a:bodyPr>
          <a:lstStyle/>
          <a:p>
            <a:r>
              <a:rPr lang="en-US" dirty="0" smtClean="0"/>
              <a:t>VA Interaction Systematization</a:t>
            </a:r>
            <a:endParaRPr lang="de-DE" dirty="0"/>
          </a:p>
        </p:txBody>
      </p:sp>
      <p:sp>
        <p:nvSpPr>
          <p:cNvPr id="4" name="Footer Placeholder 3"/>
          <p:cNvSpPr>
            <a:spLocks noGrp="1"/>
          </p:cNvSpPr>
          <p:nvPr>
            <p:ph type="ftr" sz="quarter" idx="11"/>
          </p:nvPr>
        </p:nvSpPr>
        <p:spPr/>
        <p:txBody>
          <a:bodyPr/>
          <a:lstStyle/>
          <a:p>
            <a:r>
              <a:rPr lang="en-US" dirty="0"/>
              <a:t>Vis Tutorial: Opening the Black Box of Interaction in Visualization – H.-J. Schulz, T. v. </a:t>
            </a:r>
            <a:r>
              <a:rPr lang="en-US" dirty="0" err="1"/>
              <a:t>Landesberger</a:t>
            </a:r>
            <a:r>
              <a:rPr lang="en-US" dirty="0"/>
              <a:t>, D. </a:t>
            </a:r>
            <a:r>
              <a:rPr lang="en-US" dirty="0" err="1"/>
              <a:t>Baur</a:t>
            </a:r>
            <a:endParaRPr lang="en-US" dirty="0"/>
          </a:p>
        </p:txBody>
      </p:sp>
      <p:sp>
        <p:nvSpPr>
          <p:cNvPr id="5" name="Slide Number Placeholder 4"/>
          <p:cNvSpPr>
            <a:spLocks noGrp="1"/>
          </p:cNvSpPr>
          <p:nvPr>
            <p:ph type="sldNum" sz="quarter" idx="12"/>
          </p:nvPr>
        </p:nvSpPr>
        <p:spPr/>
        <p:txBody>
          <a:bodyPr/>
          <a:lstStyle/>
          <a:p>
            <a:fld id="{30742C3F-4840-460C-ADF2-7005A7FA8881}" type="slidenum">
              <a:rPr lang="en-US" smtClean="0"/>
              <a:pPr/>
              <a:t>73</a:t>
            </a:fld>
            <a:endParaRPr lang="en-US" dirty="0"/>
          </a:p>
        </p:txBody>
      </p:sp>
      <p:sp>
        <p:nvSpPr>
          <p:cNvPr id="29" name="TextBox 28"/>
          <p:cNvSpPr txBox="1"/>
          <p:nvPr/>
        </p:nvSpPr>
        <p:spPr>
          <a:xfrm>
            <a:off x="3636416" y="1608414"/>
            <a:ext cx="4287833" cy="461665"/>
          </a:xfrm>
          <a:prstGeom prst="rect">
            <a:avLst/>
          </a:prstGeom>
          <a:noFill/>
        </p:spPr>
        <p:txBody>
          <a:bodyPr wrap="square" rtlCol="0">
            <a:spAutoFit/>
          </a:bodyPr>
          <a:lstStyle/>
          <a:p>
            <a:pPr algn="ctr"/>
            <a:r>
              <a:rPr lang="en-US" sz="2400" b="1" dirty="0" smtClean="0">
                <a:solidFill>
                  <a:schemeClr val="bg1">
                    <a:lumMod val="65000"/>
                  </a:schemeClr>
                </a:solidFill>
              </a:rPr>
              <a:t>2. Visual Data Mining</a:t>
            </a:r>
            <a:endParaRPr lang="de-DE" sz="2400" b="1" dirty="0">
              <a:solidFill>
                <a:schemeClr val="bg1">
                  <a:lumMod val="65000"/>
                </a:schemeClr>
              </a:solidFill>
            </a:endParaRPr>
          </a:p>
        </p:txBody>
      </p:sp>
      <p:sp>
        <p:nvSpPr>
          <p:cNvPr id="33" name="Oval 32"/>
          <p:cNvSpPr/>
          <p:nvPr/>
        </p:nvSpPr>
        <p:spPr>
          <a:xfrm rot="1071098">
            <a:off x="592420" y="2734182"/>
            <a:ext cx="7798276" cy="2551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Box 33"/>
          <p:cNvSpPr txBox="1"/>
          <p:nvPr/>
        </p:nvSpPr>
        <p:spPr>
          <a:xfrm>
            <a:off x="4283968" y="3798332"/>
            <a:ext cx="4287833" cy="461665"/>
          </a:xfrm>
          <a:prstGeom prst="rect">
            <a:avLst/>
          </a:prstGeom>
          <a:noFill/>
        </p:spPr>
        <p:txBody>
          <a:bodyPr wrap="square" rtlCol="0">
            <a:spAutoFit/>
          </a:bodyPr>
          <a:lstStyle/>
          <a:p>
            <a:pPr algn="ctr"/>
            <a:r>
              <a:rPr lang="en-US" sz="2400" b="1" dirty="0" smtClean="0">
                <a:solidFill>
                  <a:srgbClr val="00A650"/>
                </a:solidFill>
              </a:rPr>
              <a:t>3. Reasoning</a:t>
            </a:r>
            <a:endParaRPr lang="de-DE" sz="2400" b="1" dirty="0">
              <a:solidFill>
                <a:srgbClr val="00A650"/>
              </a:solidFill>
            </a:endParaRPr>
          </a:p>
        </p:txBody>
      </p:sp>
      <p:sp>
        <p:nvSpPr>
          <p:cNvPr id="9" name="Rectangle 8"/>
          <p:cNvSpPr/>
          <p:nvPr/>
        </p:nvSpPr>
        <p:spPr>
          <a:xfrm>
            <a:off x="5061017" y="4302143"/>
            <a:ext cx="2568332" cy="369332"/>
          </a:xfrm>
          <a:prstGeom prst="rect">
            <a:avLst/>
          </a:prstGeom>
        </p:spPr>
        <p:txBody>
          <a:bodyPr wrap="none">
            <a:spAutoFit/>
          </a:bodyPr>
          <a:lstStyle/>
          <a:p>
            <a:r>
              <a:rPr lang="de-DE" b="1" dirty="0" smtClean="0"/>
              <a:t>[Heer &amp; Shneiderman12]</a:t>
            </a:r>
            <a:endParaRPr lang="de-DE" b="1" dirty="0"/>
          </a:p>
        </p:txBody>
      </p:sp>
      <p:sp>
        <p:nvSpPr>
          <p:cNvPr id="10" name="Rectangle 9"/>
          <p:cNvSpPr/>
          <p:nvPr/>
        </p:nvSpPr>
        <p:spPr>
          <a:xfrm>
            <a:off x="4643421" y="4693202"/>
            <a:ext cx="1784463" cy="369332"/>
          </a:xfrm>
          <a:prstGeom prst="rect">
            <a:avLst/>
          </a:prstGeom>
        </p:spPr>
        <p:txBody>
          <a:bodyPr wrap="none">
            <a:spAutoFit/>
          </a:bodyPr>
          <a:lstStyle/>
          <a:p>
            <a:r>
              <a:rPr lang="de-DE" dirty="0" smtClean="0"/>
              <a:t>[Gotz &amp; Zhou 08]</a:t>
            </a:r>
            <a:endParaRPr lang="de-DE" dirty="0"/>
          </a:p>
        </p:txBody>
      </p:sp>
      <p:sp>
        <p:nvSpPr>
          <p:cNvPr id="11" name="Rectangle 10"/>
          <p:cNvSpPr/>
          <p:nvPr/>
        </p:nvSpPr>
        <p:spPr>
          <a:xfrm>
            <a:off x="5868144" y="4985649"/>
            <a:ext cx="2336922" cy="369332"/>
          </a:xfrm>
          <a:prstGeom prst="rect">
            <a:avLst/>
          </a:prstGeom>
        </p:spPr>
        <p:txBody>
          <a:bodyPr wrap="none">
            <a:spAutoFit/>
          </a:bodyPr>
          <a:lstStyle/>
          <a:p>
            <a:r>
              <a:rPr lang="de-DE" dirty="0" smtClean="0"/>
              <a:t>[Kerren</a:t>
            </a:r>
            <a:r>
              <a:rPr lang="de-DE" dirty="0"/>
              <a:t> </a:t>
            </a:r>
            <a:r>
              <a:rPr lang="de-DE" dirty="0" smtClean="0"/>
              <a:t>&amp; Schreiber12]</a:t>
            </a:r>
            <a:endParaRPr lang="de-DE" dirty="0"/>
          </a:p>
        </p:txBody>
      </p:sp>
      <p:sp>
        <p:nvSpPr>
          <p:cNvPr id="35" name="TextBox 34"/>
          <p:cNvSpPr txBox="1"/>
          <p:nvPr/>
        </p:nvSpPr>
        <p:spPr>
          <a:xfrm>
            <a:off x="6104524" y="5229200"/>
            <a:ext cx="1419804" cy="400110"/>
          </a:xfrm>
          <a:prstGeom prst="rect">
            <a:avLst/>
          </a:prstGeom>
          <a:noFill/>
        </p:spPr>
        <p:txBody>
          <a:bodyPr wrap="square" rtlCol="0">
            <a:spAutoFit/>
          </a:bodyPr>
          <a:lstStyle/>
          <a:p>
            <a:pPr algn="ctr"/>
            <a:r>
              <a:rPr lang="en-US" sz="2000" dirty="0" smtClean="0"/>
              <a:t>[…]</a:t>
            </a:r>
            <a:endParaRPr lang="de-DE" sz="2000" dirty="0"/>
          </a:p>
        </p:txBody>
      </p:sp>
      <p:sp>
        <p:nvSpPr>
          <p:cNvPr id="3" name="Oval 2"/>
          <p:cNvSpPr/>
          <p:nvPr/>
        </p:nvSpPr>
        <p:spPr>
          <a:xfrm>
            <a:off x="755576" y="2276871"/>
            <a:ext cx="4292882" cy="1752293"/>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Box 35"/>
          <p:cNvSpPr txBox="1"/>
          <p:nvPr/>
        </p:nvSpPr>
        <p:spPr>
          <a:xfrm>
            <a:off x="860231" y="2679303"/>
            <a:ext cx="4287833" cy="461665"/>
          </a:xfrm>
          <a:prstGeom prst="rect">
            <a:avLst/>
          </a:prstGeom>
          <a:noFill/>
        </p:spPr>
        <p:txBody>
          <a:bodyPr wrap="square" rtlCol="0">
            <a:spAutoFit/>
          </a:bodyPr>
          <a:lstStyle/>
          <a:p>
            <a:pPr algn="ctr"/>
            <a:r>
              <a:rPr lang="en-US" sz="2400" b="1" dirty="0" smtClean="0">
                <a:solidFill>
                  <a:schemeClr val="bg1">
                    <a:lumMod val="65000"/>
                  </a:schemeClr>
                </a:solidFill>
              </a:rPr>
              <a:t>1. Information Visualization</a:t>
            </a:r>
            <a:endParaRPr lang="de-DE" sz="2400" b="1" dirty="0">
              <a:solidFill>
                <a:schemeClr val="bg1">
                  <a:lumMod val="65000"/>
                </a:schemeClr>
              </a:solidFill>
            </a:endParaRPr>
          </a:p>
        </p:txBody>
      </p:sp>
    </p:spTree>
    <p:extLst>
      <p:ext uri="{BB962C8B-B14F-4D97-AF65-F5344CB8AC3E}">
        <p14:creationId xmlns:p14="http://schemas.microsoft.com/office/powerpoint/2010/main" val="92563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p:bldP spid="33" grpId="0" animBg="1"/>
      <p:bldP spid="34" grpId="0"/>
      <p:bldP spid="9" grpId="0"/>
      <p:bldP spid="10" grpId="0"/>
      <p:bldP spid="11" grpId="0"/>
      <p:bldP spid="35" grpId="0"/>
      <p:bldP spid="3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74</a:t>
            </a:fld>
            <a:endParaRPr lang="en-US" dirty="0"/>
          </a:p>
        </p:txBody>
      </p:sp>
      <p:pic>
        <p:nvPicPr>
          <p:cNvPr id="6" name="Picture 5"/>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Lst>
          </a:blip>
          <a:srcRect l="13675" t="28587" r="66225" b="29257"/>
          <a:stretch/>
        </p:blipFill>
        <p:spPr bwMode="auto">
          <a:xfrm>
            <a:off x="339197" y="1772816"/>
            <a:ext cx="2500996" cy="3791333"/>
          </a:xfrm>
          <a:prstGeom prst="rect">
            <a:avLst/>
          </a:prstGeom>
          <a:noFill/>
          <a:ln w="9525">
            <a:noFill/>
            <a:miter lim="800000"/>
            <a:headEnd/>
            <a:tailEnd/>
          </a:ln>
        </p:spPr>
      </p:pic>
      <p:sp>
        <p:nvSpPr>
          <p:cNvPr id="7" name="TextBox 6"/>
          <p:cNvSpPr txBox="1"/>
          <p:nvPr/>
        </p:nvSpPr>
        <p:spPr>
          <a:xfrm>
            <a:off x="309192" y="5924190"/>
            <a:ext cx="2529860" cy="369332"/>
          </a:xfrm>
          <a:prstGeom prst="rect">
            <a:avLst/>
          </a:prstGeom>
          <a:noFill/>
        </p:spPr>
        <p:txBody>
          <a:bodyPr wrap="none" rtlCol="0">
            <a:spAutoFit/>
          </a:bodyPr>
          <a:lstStyle/>
          <a:p>
            <a:r>
              <a:rPr lang="en-US" dirty="0" smtClean="0"/>
              <a:t>[</a:t>
            </a:r>
            <a:r>
              <a:rPr lang="en-US" dirty="0" err="1" smtClean="0"/>
              <a:t>Heer</a:t>
            </a:r>
            <a:r>
              <a:rPr lang="en-US" dirty="0" smtClean="0"/>
              <a:t> &amp; Shneiderman12]</a:t>
            </a:r>
            <a:endParaRPr lang="en-US" dirty="0"/>
          </a:p>
        </p:txBody>
      </p:sp>
      <p:sp>
        <p:nvSpPr>
          <p:cNvPr id="8" name="Title 1"/>
          <p:cNvSpPr>
            <a:spLocks noGrp="1"/>
          </p:cNvSpPr>
          <p:nvPr>
            <p:ph type="title"/>
          </p:nvPr>
        </p:nvSpPr>
        <p:spPr/>
        <p:txBody>
          <a:bodyPr>
            <a:normAutofit fontScale="90000"/>
          </a:bodyPr>
          <a:lstStyle/>
          <a:p>
            <a:r>
              <a:rPr lang="en-US" dirty="0" smtClean="0"/>
              <a:t>Reasoning/Provenance Systematization</a:t>
            </a:r>
            <a:endParaRPr lang="de-DE" dirty="0"/>
          </a:p>
        </p:txBody>
      </p:sp>
      <p:sp>
        <p:nvSpPr>
          <p:cNvPr id="9" name="Right Brace 8"/>
          <p:cNvSpPr/>
          <p:nvPr/>
        </p:nvSpPr>
        <p:spPr>
          <a:xfrm>
            <a:off x="2827944" y="1772816"/>
            <a:ext cx="492792" cy="256719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Box 9"/>
          <p:cNvSpPr txBox="1"/>
          <p:nvPr/>
        </p:nvSpPr>
        <p:spPr>
          <a:xfrm>
            <a:off x="3477544" y="2888211"/>
            <a:ext cx="1814536" cy="461665"/>
          </a:xfrm>
          <a:prstGeom prst="rect">
            <a:avLst/>
          </a:prstGeom>
          <a:noFill/>
        </p:spPr>
        <p:txBody>
          <a:bodyPr wrap="non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1" name="Right Brace 10"/>
          <p:cNvSpPr/>
          <p:nvPr/>
        </p:nvSpPr>
        <p:spPr>
          <a:xfrm>
            <a:off x="2815152" y="4412022"/>
            <a:ext cx="505584" cy="115212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Box 11"/>
          <p:cNvSpPr txBox="1"/>
          <p:nvPr/>
        </p:nvSpPr>
        <p:spPr>
          <a:xfrm>
            <a:off x="3320736" y="4757252"/>
            <a:ext cx="1682320" cy="461665"/>
          </a:xfrm>
          <a:prstGeom prst="rect">
            <a:avLst/>
          </a:prstGeom>
          <a:noFill/>
        </p:spPr>
        <p:txBody>
          <a:bodyPr wrap="none" rtlCol="0">
            <a:spAutoFit/>
          </a:bodyPr>
          <a:lstStyle/>
          <a:p>
            <a:r>
              <a:rPr lang="en-US" sz="2400" b="1" dirty="0" smtClean="0">
                <a:solidFill>
                  <a:srgbClr val="00A950"/>
                </a:solidFill>
              </a:rPr>
              <a:t>Provenance</a:t>
            </a:r>
            <a:endParaRPr lang="de-DE" sz="2400" b="1" dirty="0">
              <a:solidFill>
                <a:srgbClr val="00A950"/>
              </a:solidFill>
            </a:endParaRPr>
          </a:p>
        </p:txBody>
      </p:sp>
      <p:sp>
        <p:nvSpPr>
          <p:cNvPr id="2" name="Content Placeholder 1"/>
          <p:cNvSpPr>
            <a:spLocks noGrp="1"/>
          </p:cNvSpPr>
          <p:nvPr>
            <p:ph idx="1"/>
          </p:nvPr>
        </p:nvSpPr>
        <p:spPr/>
        <p:txBody>
          <a:bodyPr/>
          <a:lstStyle/>
          <a:p>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0742C3F-4840-460C-ADF2-7005A7FA8881}" type="slidenum">
              <a:rPr lang="en-US" smtClean="0"/>
              <a:pPr/>
              <a:t>75</a:t>
            </a:fld>
            <a:endParaRPr lang="en-US" dirty="0"/>
          </a:p>
        </p:txBody>
      </p:sp>
      <p:pic>
        <p:nvPicPr>
          <p:cNvPr id="6" name="Picture 5"/>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Lst>
          </a:blip>
          <a:srcRect l="13675" t="28587" r="66225" b="29257"/>
          <a:stretch/>
        </p:blipFill>
        <p:spPr bwMode="auto">
          <a:xfrm>
            <a:off x="339197" y="1772816"/>
            <a:ext cx="2500996" cy="3791333"/>
          </a:xfrm>
          <a:prstGeom prst="rect">
            <a:avLst/>
          </a:prstGeom>
          <a:noFill/>
          <a:ln w="9525">
            <a:noFill/>
            <a:miter lim="800000"/>
            <a:headEnd/>
            <a:tailEnd/>
          </a:ln>
        </p:spPr>
      </p:pic>
      <p:sp>
        <p:nvSpPr>
          <p:cNvPr id="7" name="TextBox 6"/>
          <p:cNvSpPr txBox="1"/>
          <p:nvPr/>
        </p:nvSpPr>
        <p:spPr>
          <a:xfrm>
            <a:off x="309192" y="5924190"/>
            <a:ext cx="2529860" cy="369332"/>
          </a:xfrm>
          <a:prstGeom prst="rect">
            <a:avLst/>
          </a:prstGeom>
          <a:noFill/>
        </p:spPr>
        <p:txBody>
          <a:bodyPr wrap="none" rtlCol="0">
            <a:spAutoFit/>
          </a:bodyPr>
          <a:lstStyle/>
          <a:p>
            <a:r>
              <a:rPr lang="en-US" dirty="0" smtClean="0"/>
              <a:t>[</a:t>
            </a:r>
            <a:r>
              <a:rPr lang="en-US" dirty="0" err="1" smtClean="0"/>
              <a:t>Heer</a:t>
            </a:r>
            <a:r>
              <a:rPr lang="en-US" dirty="0" smtClean="0"/>
              <a:t> &amp; Shneiderman12]</a:t>
            </a:r>
            <a:endParaRPr lang="en-US" dirty="0"/>
          </a:p>
        </p:txBody>
      </p:sp>
      <p:sp>
        <p:nvSpPr>
          <p:cNvPr id="8" name="Title 1"/>
          <p:cNvSpPr>
            <a:spLocks noGrp="1"/>
          </p:cNvSpPr>
          <p:nvPr>
            <p:ph type="title"/>
          </p:nvPr>
        </p:nvSpPr>
        <p:spPr/>
        <p:txBody>
          <a:bodyPr>
            <a:normAutofit fontScale="90000"/>
          </a:bodyPr>
          <a:lstStyle/>
          <a:p>
            <a:r>
              <a:rPr lang="en-US" dirty="0" smtClean="0"/>
              <a:t>Reasoning/Provenance Systematization</a:t>
            </a:r>
            <a:endParaRPr lang="de-DE" dirty="0"/>
          </a:p>
        </p:txBody>
      </p:sp>
      <p:sp>
        <p:nvSpPr>
          <p:cNvPr id="9" name="Right Brace 8"/>
          <p:cNvSpPr/>
          <p:nvPr/>
        </p:nvSpPr>
        <p:spPr>
          <a:xfrm>
            <a:off x="2827944" y="1772816"/>
            <a:ext cx="492792" cy="256719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Box 9"/>
          <p:cNvSpPr txBox="1"/>
          <p:nvPr/>
        </p:nvSpPr>
        <p:spPr>
          <a:xfrm>
            <a:off x="3477544" y="2888211"/>
            <a:ext cx="1814536" cy="461665"/>
          </a:xfrm>
          <a:prstGeom prst="rect">
            <a:avLst/>
          </a:prstGeom>
          <a:noFill/>
        </p:spPr>
        <p:txBody>
          <a:bodyPr wrap="non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1" name="Right Brace 10"/>
          <p:cNvSpPr/>
          <p:nvPr/>
        </p:nvSpPr>
        <p:spPr>
          <a:xfrm>
            <a:off x="2815152" y="4412022"/>
            <a:ext cx="505584" cy="115212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Box 11"/>
          <p:cNvSpPr txBox="1"/>
          <p:nvPr/>
        </p:nvSpPr>
        <p:spPr>
          <a:xfrm>
            <a:off x="3320736" y="4757252"/>
            <a:ext cx="1682320" cy="461665"/>
          </a:xfrm>
          <a:prstGeom prst="rect">
            <a:avLst/>
          </a:prstGeom>
          <a:noFill/>
        </p:spPr>
        <p:txBody>
          <a:bodyPr wrap="none" rtlCol="0">
            <a:spAutoFit/>
          </a:bodyPr>
          <a:lstStyle/>
          <a:p>
            <a:r>
              <a:rPr lang="en-US" sz="2400" b="1" dirty="0" smtClean="0">
                <a:solidFill>
                  <a:srgbClr val="00A950"/>
                </a:solidFill>
              </a:rPr>
              <a:t>Provenance</a:t>
            </a:r>
            <a:endParaRPr lang="de-DE" sz="2400" b="1" dirty="0">
              <a:solidFill>
                <a:srgbClr val="00A950"/>
              </a:solidFill>
            </a:endParaRPr>
          </a:p>
        </p:txBody>
      </p:sp>
      <p:sp>
        <p:nvSpPr>
          <p:cNvPr id="13" name="Content Placeholder 2"/>
          <p:cNvSpPr>
            <a:spLocks noGrp="1"/>
          </p:cNvSpPr>
          <p:nvPr>
            <p:ph idx="1"/>
          </p:nvPr>
        </p:nvSpPr>
        <p:spPr>
          <a:xfrm>
            <a:off x="5580112" y="1556792"/>
            <a:ext cx="8363272" cy="4525963"/>
          </a:xfrm>
        </p:spPr>
        <p:txBody>
          <a:bodyPr>
            <a:normAutofit fontScale="92500" lnSpcReduction="10000"/>
          </a:bodyPr>
          <a:lstStyle/>
          <a:p>
            <a:pPr marL="457200" lvl="0" indent="-457200">
              <a:buFont typeface="Arial" panose="020B0604020202020204" pitchFamily="34" charset="0"/>
              <a:buChar char="•"/>
            </a:pPr>
            <a:r>
              <a:rPr lang="en-US" dirty="0" smtClean="0"/>
              <a:t>Insight</a:t>
            </a:r>
          </a:p>
          <a:p>
            <a:pPr marL="639763" lvl="1" indent="-457200">
              <a:buFont typeface="Arial" panose="020B0604020202020204" pitchFamily="34" charset="0"/>
              <a:buChar char="•"/>
            </a:pPr>
            <a:r>
              <a:rPr lang="en-US" dirty="0" smtClean="0"/>
              <a:t>Annotate, Bookmark</a:t>
            </a:r>
            <a:endParaRPr lang="en-US" dirty="0"/>
          </a:p>
          <a:p>
            <a:pPr marL="457200" lvl="0" indent="-457200">
              <a:buFont typeface="Arial" panose="020B0604020202020204" pitchFamily="34" charset="0"/>
              <a:buChar char="•"/>
            </a:pPr>
            <a:r>
              <a:rPr lang="en-US" dirty="0" smtClean="0"/>
              <a:t>History</a:t>
            </a:r>
          </a:p>
          <a:p>
            <a:pPr marL="639763" lvl="1" indent="-457200">
              <a:buFont typeface="Arial" panose="020B0604020202020204" pitchFamily="34" charset="0"/>
              <a:buChar char="•"/>
            </a:pPr>
            <a:r>
              <a:rPr lang="en-US" dirty="0" smtClean="0"/>
              <a:t>Record</a:t>
            </a:r>
          </a:p>
          <a:p>
            <a:pPr marL="457200" lvl="0" indent="-457200">
              <a:buFont typeface="Arial" panose="020B0604020202020204" pitchFamily="34" charset="0"/>
              <a:buChar char="•"/>
            </a:pPr>
            <a:r>
              <a:rPr lang="en-US" dirty="0" smtClean="0"/>
              <a:t>Guide</a:t>
            </a:r>
            <a:endParaRPr lang="en-US" dirty="0"/>
          </a:p>
          <a:p>
            <a:pPr marL="639763" lvl="1" indent="-457200">
              <a:buFont typeface="Arial" panose="020B0604020202020204" pitchFamily="34" charset="0"/>
              <a:buChar char="•"/>
            </a:pPr>
            <a:r>
              <a:rPr lang="en-US" dirty="0" smtClean="0"/>
              <a:t>redo</a:t>
            </a:r>
            <a:r>
              <a:rPr lang="en-US" dirty="0"/>
              <a:t>, undo, </a:t>
            </a:r>
            <a:r>
              <a:rPr lang="en-US" dirty="0" smtClean="0"/>
              <a:t>revisit </a:t>
            </a:r>
            <a:endParaRPr lang="en-US" dirty="0"/>
          </a:p>
          <a:p>
            <a:pPr marL="457200" indent="-457200">
              <a:buFont typeface="Arial" panose="020B0604020202020204" pitchFamily="34" charset="0"/>
              <a:buChar char="•"/>
            </a:pPr>
            <a:r>
              <a:rPr lang="en-US" dirty="0" smtClean="0"/>
              <a:t>Cooperate</a:t>
            </a:r>
          </a:p>
          <a:p>
            <a:pPr marL="639763" lvl="1" indent="-457200">
              <a:buFont typeface="Arial" panose="020B0604020202020204" pitchFamily="34" charset="0"/>
              <a:buChar char="•"/>
            </a:pPr>
            <a:r>
              <a:rPr lang="en-US" dirty="0" smtClean="0"/>
              <a:t>Share</a:t>
            </a:r>
          </a:p>
          <a:p>
            <a:endParaRPr lang="en-US" dirty="0" smtClean="0"/>
          </a:p>
          <a:p>
            <a:endParaRPr lang="en-US" dirty="0" smtClean="0"/>
          </a:p>
          <a:p>
            <a:endParaRPr lang="en-US" dirty="0"/>
          </a:p>
        </p:txBody>
      </p:sp>
      <p:sp>
        <p:nvSpPr>
          <p:cNvPr id="2" name="Rectangle 1"/>
          <p:cNvSpPr/>
          <p:nvPr/>
        </p:nvSpPr>
        <p:spPr>
          <a:xfrm>
            <a:off x="309192" y="1340768"/>
            <a:ext cx="4982888" cy="3071254"/>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Straight Connector 13"/>
          <p:cNvCxnSpPr>
            <a:stCxn id="12" idx="0"/>
          </p:cNvCxnSpPr>
          <p:nvPr/>
        </p:nvCxnSpPr>
        <p:spPr>
          <a:xfrm flipV="1">
            <a:off x="4161896" y="1772816"/>
            <a:ext cx="1346208" cy="2984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2" idx="2"/>
          </p:cNvCxnSpPr>
          <p:nvPr/>
        </p:nvCxnSpPr>
        <p:spPr>
          <a:xfrm>
            <a:off x="4161896" y="5218917"/>
            <a:ext cx="1498608" cy="70527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40152" y="5541039"/>
            <a:ext cx="3024336" cy="1200329"/>
          </a:xfrm>
          <a:prstGeom prst="rect">
            <a:avLst/>
          </a:prstGeom>
          <a:noFill/>
        </p:spPr>
        <p:txBody>
          <a:bodyPr wrap="square" rtlCol="0">
            <a:spAutoFit/>
          </a:bodyPr>
          <a:lstStyle/>
          <a:p>
            <a:pPr algn="r"/>
            <a:endParaRPr lang="en-US" dirty="0" smtClean="0"/>
          </a:p>
          <a:p>
            <a:pPr algn="r"/>
            <a:r>
              <a:rPr lang="en-US" dirty="0" smtClean="0"/>
              <a:t>Combined </a:t>
            </a:r>
          </a:p>
          <a:p>
            <a:pPr algn="r"/>
            <a:r>
              <a:rPr lang="en-US" dirty="0" smtClean="0"/>
              <a:t>[</a:t>
            </a:r>
            <a:r>
              <a:rPr lang="en-US" dirty="0" err="1" smtClean="0"/>
              <a:t>Gotz</a:t>
            </a:r>
            <a:r>
              <a:rPr lang="en-US" dirty="0" smtClean="0"/>
              <a:t> &amp; Zhou, </a:t>
            </a:r>
            <a:r>
              <a:rPr lang="en-US" dirty="0" err="1" smtClean="0"/>
              <a:t>Kerren</a:t>
            </a:r>
            <a:r>
              <a:rPr lang="en-US" dirty="0" smtClean="0"/>
              <a:t> et al, </a:t>
            </a:r>
            <a:r>
              <a:rPr lang="en-US" dirty="0" err="1" smtClean="0"/>
              <a:t>Heer</a:t>
            </a:r>
            <a:r>
              <a:rPr lang="en-US" dirty="0" smtClean="0"/>
              <a:t> &amp; Shneiderman12]</a:t>
            </a:r>
            <a:endParaRPr lang="de-DE" dirty="0"/>
          </a:p>
        </p:txBody>
      </p:sp>
    </p:spTree>
    <p:extLst>
      <p:ext uri="{BB962C8B-B14F-4D97-AF65-F5344CB8AC3E}">
        <p14:creationId xmlns:p14="http://schemas.microsoft.com/office/powerpoint/2010/main" val="389896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76</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pic>
        <p:nvPicPr>
          <p:cNvPr id="6146" name="Picture 2" descr="C:\My papers\hcvbook\imagesfinal\figur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96" y="2204864"/>
            <a:ext cx="5687848" cy="331925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My papers\hcvbook\imagesfinal\figure6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432" y="2692524"/>
            <a:ext cx="2969309" cy="28312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77</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pic>
        <p:nvPicPr>
          <p:cNvPr id="6147" name="Picture 3" descr="C:\My papers\hcvbook\imagesfinal\figure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432" y="2692524"/>
            <a:ext cx="2969309" cy="28312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pic>
        <p:nvPicPr>
          <p:cNvPr id="11" name="Picture 2" descr="U:\Visual Analytics\My papers\HCV2012BookChapter\images\application01.png"/>
          <p:cNvPicPr>
            <a:picLocks noChangeAspect="1" noChangeArrowheads="1"/>
          </p:cNvPicPr>
          <p:nvPr/>
        </p:nvPicPr>
        <p:blipFill>
          <a:blip r:embed="rId3"/>
          <a:srcRect l="8293" t="7128" r="10696" b="33656"/>
          <a:stretch>
            <a:fillRect/>
          </a:stretch>
        </p:blipFill>
        <p:spPr bwMode="auto">
          <a:xfrm>
            <a:off x="683568" y="2275840"/>
            <a:ext cx="8064896" cy="3684213"/>
          </a:xfrm>
          <a:prstGeom prst="rect">
            <a:avLst/>
          </a:prstGeom>
          <a:noFill/>
        </p:spPr>
      </p:pic>
      <p:sp>
        <p:nvSpPr>
          <p:cNvPr id="12" name="Rectangle 11"/>
          <p:cNvSpPr/>
          <p:nvPr/>
        </p:nvSpPr>
        <p:spPr>
          <a:xfrm>
            <a:off x="1259632" y="2204864"/>
            <a:ext cx="3240360"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31180" y="3147060"/>
            <a:ext cx="1101060" cy="1447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83568" y="2276872"/>
            <a:ext cx="6842420" cy="367240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78</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sp>
        <p:nvSpPr>
          <p:cNvPr id="12" name="Rectangle 11"/>
          <p:cNvSpPr/>
          <p:nvPr/>
        </p:nvSpPr>
        <p:spPr>
          <a:xfrm>
            <a:off x="1259632" y="2204864"/>
            <a:ext cx="3240360"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1180" y="2924944"/>
            <a:ext cx="110106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43608" y="2276872"/>
            <a:ext cx="7263409" cy="359567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79</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sp>
        <p:nvSpPr>
          <p:cNvPr id="12" name="Rectangle 11"/>
          <p:cNvSpPr/>
          <p:nvPr/>
        </p:nvSpPr>
        <p:spPr>
          <a:xfrm>
            <a:off x="1259632" y="2204864"/>
            <a:ext cx="3240360" cy="213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4" y="3212212"/>
            <a:ext cx="1090614" cy="1310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User’s action and the Interaction loop</a:t>
            </a:r>
            <a:endParaRPr lang="en-US" dirty="0"/>
          </a:p>
        </p:txBody>
      </p:sp>
      <p:sp>
        <p:nvSpPr>
          <p:cNvPr id="7" name="Text Placeholder 6"/>
          <p:cNvSpPr>
            <a:spLocks noGrp="1"/>
          </p:cNvSpPr>
          <p:nvPr>
            <p:ph type="body" idx="1"/>
          </p:nvPr>
        </p:nvSpPr>
        <p:spPr/>
        <p:txBody>
          <a:bodyPr/>
          <a:lstStyle/>
          <a:p>
            <a:r>
              <a:rPr lang="en-US" dirty="0" smtClean="0"/>
              <a:t>What is interaction from user’s point of view?</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8</a:t>
            </a:fld>
            <a:endParaRPr lang="en-US" dirty="0"/>
          </a:p>
        </p:txBody>
      </p:sp>
      <p:pic>
        <p:nvPicPr>
          <p:cNvPr id="9" name="Picture Placeholder 8" descr="human-computer-interaction.png"/>
          <p:cNvPicPr>
            <a:picLocks noGrp="1" noChangeAspect="1"/>
          </p:cNvPicPr>
          <p:nvPr>
            <p:ph type="pic" sz="quarter" idx="13"/>
          </p:nvPr>
        </p:nvPicPr>
        <p:blipFill>
          <a:blip r:embed="rId2"/>
          <a:srcRect l="18907" r="18907"/>
          <a:stretch>
            <a:fillRect/>
          </a:stretch>
        </p:blipFill>
        <p:spPr>
          <a:xfrm>
            <a:off x="7020272" y="3141133"/>
            <a:ext cx="1728192" cy="1920048"/>
          </a:xfrm>
        </p:spPr>
      </p:pic>
      <p:sp>
        <p:nvSpPr>
          <p:cNvPr id="10" name="Rectangle 9"/>
          <p:cNvSpPr/>
          <p:nvPr/>
        </p:nvSpPr>
        <p:spPr>
          <a:xfrm rot="16200000">
            <a:off x="6346469" y="3670756"/>
            <a:ext cx="4572000" cy="200055"/>
          </a:xfrm>
          <a:prstGeom prst="rect">
            <a:avLst/>
          </a:prstGeom>
        </p:spPr>
        <p:txBody>
          <a:bodyPr>
            <a:spAutoFit/>
          </a:bodyPr>
          <a:lstStyle/>
          <a:p>
            <a:r>
              <a:rPr lang="en-US" sz="700" dirty="0" smtClean="0">
                <a:solidFill>
                  <a:schemeClr val="bg1">
                    <a:lumMod val="50000"/>
                  </a:schemeClr>
                </a:solidFill>
              </a:rPr>
              <a:t>http://www.smartgirl.org/brain-food/career-hubs/human-computer-interaction.png</a:t>
            </a:r>
            <a:endParaRPr lang="en-US" sz="7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43608" y="2276872"/>
            <a:ext cx="7263409" cy="359567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80</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sp>
        <p:nvSpPr>
          <p:cNvPr id="12" name="Rectangle 11"/>
          <p:cNvSpPr/>
          <p:nvPr/>
        </p:nvSpPr>
        <p:spPr>
          <a:xfrm>
            <a:off x="1259632" y="2204864"/>
            <a:ext cx="3240360" cy="213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164288" y="2988241"/>
            <a:ext cx="1835696" cy="584775"/>
          </a:xfrm>
          <a:prstGeom prst="rect">
            <a:avLst/>
          </a:prstGeom>
          <a:noFill/>
        </p:spPr>
        <p:txBody>
          <a:bodyPr wrap="square" rtlCol="0">
            <a:spAutoFit/>
          </a:bodyPr>
          <a:lstStyle/>
          <a:p>
            <a:r>
              <a:rPr lang="en-US" sz="1600" dirty="0" smtClean="0">
                <a:solidFill>
                  <a:srgbClr val="00ACDC"/>
                </a:solidFill>
              </a:rPr>
              <a:t>Same interaction type </a:t>
            </a:r>
            <a:r>
              <a:rPr lang="en-US" sz="1600" dirty="0" smtClean="0">
                <a:solidFill>
                  <a:srgbClr val="00ACDC"/>
                </a:solidFill>
                <a:sym typeface="Wingdings" pitchFamily="2" charset="2"/>
              </a:rPr>
              <a:t> aggregation</a:t>
            </a:r>
            <a:endParaRPr lang="en-US" sz="1600" dirty="0">
              <a:solidFill>
                <a:srgbClr val="00ACDC"/>
              </a:solidFill>
            </a:endParaRPr>
          </a:p>
        </p:txBody>
      </p:sp>
      <p:sp>
        <p:nvSpPr>
          <p:cNvPr id="14" name="Rectangle 13"/>
          <p:cNvSpPr/>
          <p:nvPr/>
        </p:nvSpPr>
        <p:spPr>
          <a:xfrm>
            <a:off x="5667375" y="3212212"/>
            <a:ext cx="1085805" cy="1215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p:cNvSpPr/>
          <p:nvPr/>
        </p:nvSpPr>
        <p:spPr>
          <a:xfrm>
            <a:off x="6084168" y="2852936"/>
            <a:ext cx="1008112" cy="864096"/>
          </a:xfrm>
          <a:prstGeom prst="rect">
            <a:avLst/>
          </a:prstGeom>
          <a:noFill/>
          <a:ln>
            <a:solidFill>
              <a:srgbClr val="00A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43608" y="2276872"/>
            <a:ext cx="7263409" cy="359567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81</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sp>
        <p:nvSpPr>
          <p:cNvPr id="12" name="Rectangle 11"/>
          <p:cNvSpPr/>
          <p:nvPr/>
        </p:nvSpPr>
        <p:spPr>
          <a:xfrm>
            <a:off x="1259632" y="2204864"/>
            <a:ext cx="3240360" cy="213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92280" y="2780928"/>
            <a:ext cx="2160240" cy="1077218"/>
          </a:xfrm>
          <a:prstGeom prst="rect">
            <a:avLst/>
          </a:prstGeom>
          <a:noFill/>
        </p:spPr>
        <p:txBody>
          <a:bodyPr wrap="square" rtlCol="0">
            <a:spAutoFit/>
          </a:bodyPr>
          <a:lstStyle/>
          <a:p>
            <a:r>
              <a:rPr lang="en-US" sz="1600" dirty="0" smtClean="0">
                <a:solidFill>
                  <a:srgbClr val="00ACDC"/>
                </a:solidFill>
              </a:rPr>
              <a:t>Same interaction type </a:t>
            </a:r>
            <a:r>
              <a:rPr lang="en-US" sz="1600" dirty="0" smtClean="0">
                <a:solidFill>
                  <a:srgbClr val="00ACDC"/>
                </a:solidFill>
                <a:sym typeface="Wingdings" pitchFamily="2" charset="2"/>
              </a:rPr>
              <a:t> aggregation</a:t>
            </a:r>
            <a:br>
              <a:rPr lang="en-US" sz="1600" dirty="0" smtClean="0">
                <a:solidFill>
                  <a:srgbClr val="00ACDC"/>
                </a:solidFill>
                <a:sym typeface="Wingdings" pitchFamily="2" charset="2"/>
              </a:rPr>
            </a:br>
            <a:r>
              <a:rPr lang="en-US" sz="1600" dirty="0" smtClean="0">
                <a:solidFill>
                  <a:srgbClr val="00ACDC"/>
                </a:solidFill>
                <a:sym typeface="Wingdings" pitchFamily="2" charset="2"/>
              </a:rPr>
              <a:t>using interaction systematization</a:t>
            </a:r>
            <a:endParaRPr lang="en-US" sz="1600" dirty="0">
              <a:solidFill>
                <a:srgbClr val="00ACDC"/>
              </a:solidFill>
            </a:endParaRPr>
          </a:p>
        </p:txBody>
      </p:sp>
      <p:sp>
        <p:nvSpPr>
          <p:cNvPr id="14" name="Rectangle 13"/>
          <p:cNvSpPr/>
          <p:nvPr/>
        </p:nvSpPr>
        <p:spPr>
          <a:xfrm>
            <a:off x="5667376" y="3212212"/>
            <a:ext cx="1081088" cy="1358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p:cNvSpPr/>
          <p:nvPr/>
        </p:nvSpPr>
        <p:spPr>
          <a:xfrm>
            <a:off x="6084168" y="2852936"/>
            <a:ext cx="1008112" cy="864096"/>
          </a:xfrm>
          <a:prstGeom prst="rect">
            <a:avLst/>
          </a:prstGeom>
          <a:noFill/>
          <a:ln>
            <a:solidFill>
              <a:srgbClr val="00A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115616" y="2276872"/>
            <a:ext cx="6670674" cy="344993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82</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sp>
        <p:nvSpPr>
          <p:cNvPr id="12" name="Rectangle 11"/>
          <p:cNvSpPr/>
          <p:nvPr/>
        </p:nvSpPr>
        <p:spPr>
          <a:xfrm>
            <a:off x="1259632" y="2204864"/>
            <a:ext cx="3240360" cy="213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28184" y="2852936"/>
            <a:ext cx="864096" cy="288032"/>
          </a:xfrm>
          <a:prstGeom prst="rect">
            <a:avLst/>
          </a:prstGeom>
          <a:noFill/>
          <a:ln>
            <a:solidFill>
              <a:srgbClr val="00A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92280" y="2780928"/>
            <a:ext cx="2160240" cy="584775"/>
          </a:xfrm>
          <a:prstGeom prst="rect">
            <a:avLst/>
          </a:prstGeom>
          <a:noFill/>
        </p:spPr>
        <p:txBody>
          <a:bodyPr wrap="square" rtlCol="0">
            <a:spAutoFit/>
          </a:bodyPr>
          <a:lstStyle/>
          <a:p>
            <a:r>
              <a:rPr lang="en-US" sz="1600" dirty="0" smtClean="0">
                <a:solidFill>
                  <a:srgbClr val="00ACDC"/>
                </a:solidFill>
              </a:rPr>
              <a:t>Aggregated interaction</a:t>
            </a:r>
            <a:r>
              <a:rPr lang="en-US" sz="1600" dirty="0" smtClean="0">
                <a:solidFill>
                  <a:srgbClr val="00ACDC"/>
                </a:solidFill>
                <a:sym typeface="Wingdings" pitchFamily="2" charset="2"/>
              </a:rPr>
              <a:t/>
            </a:r>
            <a:br>
              <a:rPr lang="en-US" sz="1600" dirty="0" smtClean="0">
                <a:solidFill>
                  <a:srgbClr val="00ACDC"/>
                </a:solidFill>
                <a:sym typeface="Wingdings" pitchFamily="2" charset="2"/>
              </a:rPr>
            </a:br>
            <a:endParaRPr lang="en-US" sz="1600" dirty="0">
              <a:solidFill>
                <a:srgbClr val="00ACDC"/>
              </a:solidFill>
            </a:endParaRPr>
          </a:p>
        </p:txBody>
      </p:sp>
      <p:sp>
        <p:nvSpPr>
          <p:cNvPr id="14" name="Rectangle 13"/>
          <p:cNvSpPr/>
          <p:nvPr/>
        </p:nvSpPr>
        <p:spPr>
          <a:xfrm>
            <a:off x="5667374" y="3212212"/>
            <a:ext cx="1085805" cy="1310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99592" y="2276872"/>
            <a:ext cx="7093794" cy="354385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83</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sp>
        <p:nvSpPr>
          <p:cNvPr id="12" name="Rectangle 11"/>
          <p:cNvSpPr/>
          <p:nvPr/>
        </p:nvSpPr>
        <p:spPr>
          <a:xfrm>
            <a:off x="1259632" y="2204864"/>
            <a:ext cx="3240360" cy="213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76900" y="3252788"/>
            <a:ext cx="1104900" cy="13811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99592" y="2276872"/>
            <a:ext cx="7093794" cy="354385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84</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sp>
        <p:nvSpPr>
          <p:cNvPr id="12" name="Rectangle 11"/>
          <p:cNvSpPr/>
          <p:nvPr/>
        </p:nvSpPr>
        <p:spPr>
          <a:xfrm>
            <a:off x="1259632" y="2204864"/>
            <a:ext cx="3240360" cy="213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Right Arrow 10"/>
          <p:cNvSpPr/>
          <p:nvPr/>
        </p:nvSpPr>
        <p:spPr>
          <a:xfrm rot="10800000">
            <a:off x="6948264" y="3212976"/>
            <a:ext cx="504056" cy="1008112"/>
          </a:xfrm>
          <a:prstGeom prst="curvedRightArrow">
            <a:avLst>
              <a:gd name="adj1" fmla="val 14013"/>
              <a:gd name="adj2" fmla="val 36915"/>
              <a:gd name="adj3" fmla="val 25000"/>
            </a:avLst>
          </a:prstGeom>
          <a:solidFill>
            <a:srgbClr val="00ACDC"/>
          </a:solidFill>
          <a:ln>
            <a:solidFill>
              <a:srgbClr val="00A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7524328" y="3501008"/>
            <a:ext cx="2160240" cy="830997"/>
          </a:xfrm>
          <a:prstGeom prst="rect">
            <a:avLst/>
          </a:prstGeom>
          <a:noFill/>
        </p:spPr>
        <p:txBody>
          <a:bodyPr wrap="square" rtlCol="0">
            <a:spAutoFit/>
          </a:bodyPr>
          <a:lstStyle/>
          <a:p>
            <a:r>
              <a:rPr lang="en-US" sz="1600" dirty="0" smtClean="0">
                <a:solidFill>
                  <a:srgbClr val="00ACDC"/>
                </a:solidFill>
              </a:rPr>
              <a:t>“Go back”</a:t>
            </a:r>
          </a:p>
          <a:p>
            <a:r>
              <a:rPr lang="en-US" sz="1600" dirty="0" smtClean="0">
                <a:solidFill>
                  <a:srgbClr val="00ACDC"/>
                </a:solidFill>
                <a:sym typeface="Wingdings" pitchFamily="2" charset="2"/>
              </a:rPr>
              <a:t>- review/revise</a:t>
            </a:r>
            <a:br>
              <a:rPr lang="en-US" sz="1600" dirty="0" smtClean="0">
                <a:solidFill>
                  <a:srgbClr val="00ACDC"/>
                </a:solidFill>
                <a:sym typeface="Wingdings" pitchFamily="2" charset="2"/>
              </a:rPr>
            </a:br>
            <a:endParaRPr lang="en-US" sz="1600" dirty="0">
              <a:solidFill>
                <a:srgbClr val="00ACDC"/>
              </a:solidFill>
            </a:endParaRPr>
          </a:p>
        </p:txBody>
      </p:sp>
      <p:sp>
        <p:nvSpPr>
          <p:cNvPr id="14" name="Rectangle 13"/>
          <p:cNvSpPr/>
          <p:nvPr/>
        </p:nvSpPr>
        <p:spPr>
          <a:xfrm>
            <a:off x="5672138" y="3248026"/>
            <a:ext cx="1109662" cy="1333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115616" y="2420888"/>
            <a:ext cx="6620860" cy="339624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85</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sp>
        <p:nvSpPr>
          <p:cNvPr id="12" name="Rectangle 11"/>
          <p:cNvSpPr/>
          <p:nvPr/>
        </p:nvSpPr>
        <p:spPr>
          <a:xfrm>
            <a:off x="1259632" y="2420888"/>
            <a:ext cx="3240360" cy="213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Right Arrow 10"/>
          <p:cNvSpPr/>
          <p:nvPr/>
        </p:nvSpPr>
        <p:spPr>
          <a:xfrm rot="10800000">
            <a:off x="6948264" y="3212976"/>
            <a:ext cx="504056" cy="1008112"/>
          </a:xfrm>
          <a:prstGeom prst="curvedRightArrow">
            <a:avLst>
              <a:gd name="adj1" fmla="val 14013"/>
              <a:gd name="adj2" fmla="val 36915"/>
              <a:gd name="adj3" fmla="val 25000"/>
            </a:avLst>
          </a:prstGeom>
          <a:solidFill>
            <a:srgbClr val="00ACDC"/>
          </a:solidFill>
          <a:ln>
            <a:solidFill>
              <a:srgbClr val="00A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7524328" y="3501008"/>
            <a:ext cx="2160240" cy="830997"/>
          </a:xfrm>
          <a:prstGeom prst="rect">
            <a:avLst/>
          </a:prstGeom>
          <a:noFill/>
        </p:spPr>
        <p:txBody>
          <a:bodyPr wrap="square" rtlCol="0">
            <a:spAutoFit/>
          </a:bodyPr>
          <a:lstStyle/>
          <a:p>
            <a:r>
              <a:rPr lang="en-US" sz="1600" dirty="0" smtClean="0">
                <a:solidFill>
                  <a:srgbClr val="00ACDC"/>
                </a:solidFill>
              </a:rPr>
              <a:t>“Go back”</a:t>
            </a:r>
          </a:p>
          <a:p>
            <a:r>
              <a:rPr lang="en-US" sz="1600" dirty="0" smtClean="0">
                <a:solidFill>
                  <a:srgbClr val="00ACDC"/>
                </a:solidFill>
                <a:sym typeface="Wingdings" pitchFamily="2" charset="2"/>
              </a:rPr>
              <a:t>- review/revise</a:t>
            </a:r>
            <a:br>
              <a:rPr lang="en-US" sz="1600" dirty="0" smtClean="0">
                <a:solidFill>
                  <a:srgbClr val="00ACDC"/>
                </a:solidFill>
                <a:sym typeface="Wingdings" pitchFamily="2" charset="2"/>
              </a:rPr>
            </a:br>
            <a:endParaRPr lang="en-US" sz="1600" dirty="0">
              <a:solidFill>
                <a:srgbClr val="00ACDC"/>
              </a:solidFill>
            </a:endParaRPr>
          </a:p>
        </p:txBody>
      </p:sp>
      <p:sp>
        <p:nvSpPr>
          <p:cNvPr id="14" name="Rectangle 13"/>
          <p:cNvSpPr/>
          <p:nvPr/>
        </p:nvSpPr>
        <p:spPr>
          <a:xfrm>
            <a:off x="5729288" y="3356992"/>
            <a:ext cx="1114424" cy="1243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tangle 2"/>
          <p:cNvSpPr/>
          <p:nvPr/>
        </p:nvSpPr>
        <p:spPr>
          <a:xfrm>
            <a:off x="7596336" y="3284984"/>
            <a:ext cx="140140" cy="196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0" y="2348880"/>
            <a:ext cx="7698186" cy="353582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86</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sp>
        <p:nvSpPr>
          <p:cNvPr id="12" name="Rectangle 11"/>
          <p:cNvSpPr/>
          <p:nvPr/>
        </p:nvSpPr>
        <p:spPr>
          <a:xfrm>
            <a:off x="539552" y="2276872"/>
            <a:ext cx="3240360" cy="213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08304" y="3140968"/>
            <a:ext cx="2160240" cy="584775"/>
          </a:xfrm>
          <a:prstGeom prst="rect">
            <a:avLst/>
          </a:prstGeom>
          <a:solidFill>
            <a:schemeClr val="bg1"/>
          </a:solidFill>
        </p:spPr>
        <p:txBody>
          <a:bodyPr wrap="square" rtlCol="0">
            <a:spAutoFit/>
          </a:bodyPr>
          <a:lstStyle/>
          <a:p>
            <a:r>
              <a:rPr lang="en-US" sz="1600" dirty="0" smtClean="0">
                <a:solidFill>
                  <a:srgbClr val="00ACDC"/>
                </a:solidFill>
              </a:rPr>
              <a:t>Start a different exploration path</a:t>
            </a:r>
            <a:endParaRPr lang="en-US" sz="1600" dirty="0">
              <a:solidFill>
                <a:srgbClr val="00ACDC"/>
              </a:solidFill>
            </a:endParaRPr>
          </a:p>
        </p:txBody>
      </p:sp>
      <p:sp>
        <p:nvSpPr>
          <p:cNvPr id="11" name="Rectangle 10"/>
          <p:cNvSpPr/>
          <p:nvPr/>
        </p:nvSpPr>
        <p:spPr>
          <a:xfrm>
            <a:off x="5076056" y="3356228"/>
            <a:ext cx="1101060" cy="1447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srcRect/>
          <a:stretch>
            <a:fillRect/>
          </a:stretch>
        </p:blipFill>
        <p:spPr bwMode="auto">
          <a:xfrm>
            <a:off x="467544" y="2420888"/>
            <a:ext cx="7200800" cy="304993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Reasoning/Provenance</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87</a:t>
            </a:fld>
            <a:endParaRPr lang="en-US" dirty="0"/>
          </a:p>
        </p:txBody>
      </p:sp>
      <p:sp>
        <p:nvSpPr>
          <p:cNvPr id="6" name="TextBox 5"/>
          <p:cNvSpPr txBox="1"/>
          <p:nvPr/>
        </p:nvSpPr>
        <p:spPr>
          <a:xfrm>
            <a:off x="5868144" y="5877272"/>
            <a:ext cx="3024336" cy="369332"/>
          </a:xfrm>
          <a:prstGeom prst="rect">
            <a:avLst/>
          </a:prstGeom>
          <a:noFill/>
        </p:spPr>
        <p:txBody>
          <a:bodyPr wrap="square" rtlCol="0">
            <a:spAutoFit/>
          </a:bodyPr>
          <a:lstStyle/>
          <a:p>
            <a:r>
              <a:rPr lang="en-US" dirty="0" smtClean="0"/>
              <a:t>[von </a:t>
            </a:r>
            <a:r>
              <a:rPr lang="en-US" dirty="0" err="1" smtClean="0"/>
              <a:t>Landesberger</a:t>
            </a:r>
            <a:r>
              <a:rPr lang="en-US" dirty="0" smtClean="0"/>
              <a:t> et al 14]</a:t>
            </a:r>
            <a:endParaRPr lang="de-DE" dirty="0"/>
          </a:p>
        </p:txBody>
      </p:sp>
      <p:sp>
        <p:nvSpPr>
          <p:cNvPr id="7" name="TextBox 6"/>
          <p:cNvSpPr txBox="1"/>
          <p:nvPr/>
        </p:nvSpPr>
        <p:spPr>
          <a:xfrm>
            <a:off x="1547664" y="1632992"/>
            <a:ext cx="4320480" cy="461665"/>
          </a:xfrm>
          <a:prstGeom prst="rect">
            <a:avLst/>
          </a:prstGeom>
          <a:noFill/>
        </p:spPr>
        <p:txBody>
          <a:bodyPr wrap="square" rtlCol="0">
            <a:spAutoFit/>
          </a:bodyPr>
          <a:lstStyle/>
          <a:p>
            <a:r>
              <a:rPr lang="en-US" sz="2400" b="1" dirty="0" smtClean="0">
                <a:solidFill>
                  <a:srgbClr val="00A950"/>
                </a:solidFill>
              </a:rPr>
              <a:t>Visualization</a:t>
            </a:r>
            <a:endParaRPr lang="de-DE" sz="2400" b="1" dirty="0">
              <a:solidFill>
                <a:srgbClr val="00A950"/>
              </a:solidFill>
            </a:endParaRPr>
          </a:p>
        </p:txBody>
      </p:sp>
      <p:sp>
        <p:nvSpPr>
          <p:cNvPr id="10" name="TextBox 9"/>
          <p:cNvSpPr txBox="1"/>
          <p:nvPr/>
        </p:nvSpPr>
        <p:spPr>
          <a:xfrm>
            <a:off x="6084168" y="1484784"/>
            <a:ext cx="4320480" cy="1200329"/>
          </a:xfrm>
          <a:prstGeom prst="rect">
            <a:avLst/>
          </a:prstGeom>
          <a:noFill/>
        </p:spPr>
        <p:txBody>
          <a:bodyPr wrap="square" rtlCol="0">
            <a:spAutoFit/>
          </a:bodyPr>
          <a:lstStyle/>
          <a:p>
            <a:r>
              <a:rPr lang="en-US" sz="2400" b="1" dirty="0" smtClean="0">
                <a:solidFill>
                  <a:srgbClr val="00A950"/>
                </a:solidFill>
              </a:rPr>
              <a:t>Visual history</a:t>
            </a:r>
            <a:br>
              <a:rPr lang="en-US" sz="2400" b="1" dirty="0" smtClean="0">
                <a:solidFill>
                  <a:srgbClr val="00A950"/>
                </a:solidFill>
              </a:rPr>
            </a:br>
            <a:r>
              <a:rPr lang="en-US" sz="2400" b="1" dirty="0" smtClean="0">
                <a:solidFill>
                  <a:srgbClr val="00A950"/>
                </a:solidFill>
              </a:rPr>
              <a:t>&amp; annotation</a:t>
            </a:r>
          </a:p>
          <a:p>
            <a:endParaRPr lang="de-DE" sz="2400" b="1" dirty="0">
              <a:solidFill>
                <a:srgbClr val="00A950"/>
              </a:solidFill>
            </a:endParaRPr>
          </a:p>
        </p:txBody>
      </p:sp>
      <p:sp>
        <p:nvSpPr>
          <p:cNvPr id="12" name="Rectangle 11"/>
          <p:cNvSpPr/>
          <p:nvPr/>
        </p:nvSpPr>
        <p:spPr>
          <a:xfrm>
            <a:off x="611560" y="2348880"/>
            <a:ext cx="3240360" cy="213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08304" y="3140968"/>
            <a:ext cx="2160240" cy="584775"/>
          </a:xfrm>
          <a:prstGeom prst="rect">
            <a:avLst/>
          </a:prstGeom>
          <a:solidFill>
            <a:schemeClr val="bg1"/>
          </a:solidFill>
        </p:spPr>
        <p:txBody>
          <a:bodyPr wrap="square" rtlCol="0">
            <a:spAutoFit/>
          </a:bodyPr>
          <a:lstStyle/>
          <a:p>
            <a:r>
              <a:rPr lang="en-US" sz="1600" dirty="0" smtClean="0">
                <a:solidFill>
                  <a:srgbClr val="00ACDC"/>
                </a:solidFill>
              </a:rPr>
              <a:t>Start a different exploration path</a:t>
            </a:r>
            <a:endParaRPr lang="en-US" sz="1600" dirty="0">
              <a:solidFill>
                <a:srgbClr val="00ACDC"/>
              </a:solidFill>
            </a:endParaRPr>
          </a:p>
        </p:txBody>
      </p:sp>
      <p:sp>
        <p:nvSpPr>
          <p:cNvPr id="11" name="Rectangle 10"/>
          <p:cNvSpPr/>
          <p:nvPr/>
        </p:nvSpPr>
        <p:spPr>
          <a:xfrm>
            <a:off x="5100638" y="3356228"/>
            <a:ext cx="1127546" cy="1447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35681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Systematization of Interaction</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88</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5576" y="1052736"/>
            <a:ext cx="732601" cy="1876698"/>
          </a:xfrm>
          <a:prstGeom prst="rect">
            <a:avLst/>
          </a:prstGeom>
          <a:noFill/>
        </p:spPr>
        <p:txBody>
          <a:bodyPr wrap="square" rtlCol="0">
            <a:spAutoFit/>
          </a:bodyPr>
          <a:lstStyle/>
          <a:p>
            <a:r>
              <a:rPr lang="en-US" sz="8800" dirty="0">
                <a:solidFill>
                  <a:srgbClr val="00A650"/>
                </a:solidFill>
                <a:sym typeface="Webdings" panose="05030102010509060703" pitchFamily="18" charset="2"/>
              </a:rPr>
              <a:t></a:t>
            </a:r>
            <a:endParaRPr lang="en-US" sz="8800" dirty="0">
              <a:solidFill>
                <a:srgbClr val="00A650"/>
              </a:solidFill>
            </a:endParaRPr>
          </a:p>
        </p:txBody>
      </p:sp>
      <p:grpSp>
        <p:nvGrpSpPr>
          <p:cNvPr id="9" name="Group 8"/>
          <p:cNvGrpSpPr/>
          <p:nvPr/>
        </p:nvGrpSpPr>
        <p:grpSpPr>
          <a:xfrm>
            <a:off x="3563888" y="2276872"/>
            <a:ext cx="5832648" cy="3263483"/>
            <a:chOff x="313369" y="1608414"/>
            <a:chExt cx="8363087" cy="4082846"/>
          </a:xfrm>
        </p:grpSpPr>
        <p:sp>
          <p:nvSpPr>
            <p:cNvPr id="10" name="Oval 9"/>
            <p:cNvSpPr/>
            <p:nvPr/>
          </p:nvSpPr>
          <p:spPr>
            <a:xfrm>
              <a:off x="427382" y="2189042"/>
              <a:ext cx="4680520" cy="31121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 name="TextBox 11"/>
            <p:cNvSpPr txBox="1"/>
            <p:nvPr/>
          </p:nvSpPr>
          <p:spPr>
            <a:xfrm>
              <a:off x="899592" y="2679303"/>
              <a:ext cx="3816425" cy="423555"/>
            </a:xfrm>
            <a:prstGeom prst="rect">
              <a:avLst/>
            </a:prstGeom>
            <a:noFill/>
          </p:spPr>
          <p:txBody>
            <a:bodyPr wrap="square" rtlCol="0">
              <a:spAutoFit/>
            </a:bodyPr>
            <a:lstStyle/>
            <a:p>
              <a:pPr algn="ctr"/>
              <a:r>
                <a:rPr lang="en-US" sz="1600" b="1" dirty="0" smtClean="0">
                  <a:solidFill>
                    <a:srgbClr val="00A650"/>
                  </a:solidFill>
                </a:rPr>
                <a:t>1. Information Visualization</a:t>
              </a:r>
              <a:endParaRPr lang="de-DE" sz="1600" b="1" dirty="0">
                <a:solidFill>
                  <a:srgbClr val="00A650"/>
                </a:solidFill>
              </a:endParaRPr>
            </a:p>
          </p:txBody>
        </p:sp>
        <p:sp>
          <p:nvSpPr>
            <p:cNvPr id="13" name="TextBox 12"/>
            <p:cNvSpPr txBox="1"/>
            <p:nvPr/>
          </p:nvSpPr>
          <p:spPr>
            <a:xfrm>
              <a:off x="755575" y="3501008"/>
              <a:ext cx="1656183" cy="346545"/>
            </a:xfrm>
            <a:prstGeom prst="rect">
              <a:avLst/>
            </a:prstGeom>
            <a:noFill/>
          </p:spPr>
          <p:txBody>
            <a:bodyPr wrap="square" rtlCol="0">
              <a:spAutoFit/>
            </a:bodyPr>
            <a:lstStyle/>
            <a:p>
              <a:r>
                <a:rPr lang="en-US" sz="1200" dirty="0" smtClean="0"/>
                <a:t>[Pike et al 09]</a:t>
              </a:r>
              <a:endParaRPr lang="de-DE" sz="1200" dirty="0"/>
            </a:p>
          </p:txBody>
        </p:sp>
        <p:sp>
          <p:nvSpPr>
            <p:cNvPr id="15" name="TextBox 14"/>
            <p:cNvSpPr txBox="1"/>
            <p:nvPr/>
          </p:nvSpPr>
          <p:spPr>
            <a:xfrm>
              <a:off x="1886884" y="4055904"/>
              <a:ext cx="1944216" cy="346545"/>
            </a:xfrm>
            <a:prstGeom prst="rect">
              <a:avLst/>
            </a:prstGeom>
            <a:noFill/>
          </p:spPr>
          <p:txBody>
            <a:bodyPr wrap="square" rtlCol="0">
              <a:spAutoFit/>
            </a:bodyPr>
            <a:lstStyle/>
            <a:p>
              <a:r>
                <a:rPr lang="en-US" sz="1200" dirty="0" smtClean="0"/>
                <a:t>[</a:t>
              </a:r>
              <a:r>
                <a:rPr lang="en-US" sz="1200" dirty="0" err="1" smtClean="0"/>
                <a:t>Wybrow</a:t>
              </a:r>
              <a:r>
                <a:rPr lang="en-US" sz="1200" dirty="0" smtClean="0"/>
                <a:t> et al 14]</a:t>
              </a:r>
              <a:endParaRPr lang="de-DE" sz="1200" dirty="0"/>
            </a:p>
          </p:txBody>
        </p:sp>
        <p:sp>
          <p:nvSpPr>
            <p:cNvPr id="16" name="TextBox 15"/>
            <p:cNvSpPr txBox="1"/>
            <p:nvPr/>
          </p:nvSpPr>
          <p:spPr>
            <a:xfrm>
              <a:off x="2310664" y="3112711"/>
              <a:ext cx="2452429" cy="346545"/>
            </a:xfrm>
            <a:prstGeom prst="rect">
              <a:avLst/>
            </a:prstGeom>
            <a:noFill/>
          </p:spPr>
          <p:txBody>
            <a:bodyPr wrap="square" rtlCol="0">
              <a:spAutoFit/>
            </a:bodyPr>
            <a:lstStyle/>
            <a:p>
              <a:r>
                <a:rPr lang="en-US" sz="1200" dirty="0" smtClean="0"/>
                <a:t>[Parsons &amp; </a:t>
              </a:r>
              <a:r>
                <a:rPr lang="en-US" sz="1200" dirty="0" err="1" smtClean="0"/>
                <a:t>Sedig</a:t>
              </a:r>
              <a:r>
                <a:rPr lang="en-US" sz="1200" dirty="0" smtClean="0"/>
                <a:t> 14]</a:t>
              </a:r>
              <a:endParaRPr lang="de-DE" sz="1200" dirty="0"/>
            </a:p>
          </p:txBody>
        </p:sp>
        <p:sp>
          <p:nvSpPr>
            <p:cNvPr id="17" name="Rectangle 16"/>
            <p:cNvSpPr/>
            <p:nvPr/>
          </p:nvSpPr>
          <p:spPr>
            <a:xfrm>
              <a:off x="817873" y="4425237"/>
              <a:ext cx="2297899" cy="346545"/>
            </a:xfrm>
            <a:prstGeom prst="rect">
              <a:avLst/>
            </a:prstGeom>
          </p:spPr>
          <p:txBody>
            <a:bodyPr wrap="none">
              <a:spAutoFit/>
            </a:bodyPr>
            <a:lstStyle/>
            <a:p>
              <a:r>
                <a:rPr lang="de-DE" sz="1200" dirty="0" smtClean="0"/>
                <a:t>[Jansen, Dragicevic 13]</a:t>
              </a:r>
              <a:endParaRPr lang="de-DE" sz="1200" dirty="0"/>
            </a:p>
          </p:txBody>
        </p:sp>
        <p:sp>
          <p:nvSpPr>
            <p:cNvPr id="18" name="TextBox 17"/>
            <p:cNvSpPr txBox="1"/>
            <p:nvPr/>
          </p:nvSpPr>
          <p:spPr>
            <a:xfrm>
              <a:off x="720673" y="4055904"/>
              <a:ext cx="1036277" cy="346545"/>
            </a:xfrm>
            <a:prstGeom prst="rect">
              <a:avLst/>
            </a:prstGeom>
            <a:noFill/>
          </p:spPr>
          <p:txBody>
            <a:bodyPr wrap="square" rtlCol="0">
              <a:spAutoFit/>
            </a:bodyPr>
            <a:lstStyle/>
            <a:p>
              <a:r>
                <a:rPr lang="en-US" sz="1200" dirty="0" smtClean="0"/>
                <a:t>[Roth13]</a:t>
              </a:r>
              <a:endParaRPr lang="de-DE" sz="1200" dirty="0"/>
            </a:p>
          </p:txBody>
        </p:sp>
        <p:sp>
          <p:nvSpPr>
            <p:cNvPr id="19" name="TextBox 18"/>
            <p:cNvSpPr txBox="1"/>
            <p:nvPr/>
          </p:nvSpPr>
          <p:spPr>
            <a:xfrm>
              <a:off x="539552" y="2344452"/>
              <a:ext cx="4320480" cy="346545"/>
            </a:xfrm>
            <a:prstGeom prst="rect">
              <a:avLst/>
            </a:prstGeom>
            <a:noFill/>
          </p:spPr>
          <p:txBody>
            <a:bodyPr wrap="square" rtlCol="0">
              <a:spAutoFit/>
            </a:bodyPr>
            <a:lstStyle/>
            <a:p>
              <a:pPr algn="ctr"/>
              <a:r>
                <a:rPr lang="en-US" sz="1200" dirty="0" smtClean="0"/>
                <a:t>[</a:t>
              </a:r>
              <a:r>
                <a:rPr lang="en-US" sz="1200" dirty="0" err="1" smtClean="0"/>
                <a:t>Shneiderman</a:t>
              </a:r>
              <a:r>
                <a:rPr lang="en-US" sz="1200" dirty="0" smtClean="0"/>
                <a:t> 96]</a:t>
              </a:r>
              <a:endParaRPr lang="de-DE" sz="1200" dirty="0"/>
            </a:p>
          </p:txBody>
        </p:sp>
        <p:sp>
          <p:nvSpPr>
            <p:cNvPr id="20" name="TextBox 19"/>
            <p:cNvSpPr txBox="1"/>
            <p:nvPr/>
          </p:nvSpPr>
          <p:spPr>
            <a:xfrm>
              <a:off x="1238813" y="3093441"/>
              <a:ext cx="1296145" cy="346545"/>
            </a:xfrm>
            <a:prstGeom prst="rect">
              <a:avLst/>
            </a:prstGeom>
            <a:noFill/>
          </p:spPr>
          <p:txBody>
            <a:bodyPr wrap="square" rtlCol="0">
              <a:spAutoFit/>
            </a:bodyPr>
            <a:lstStyle/>
            <a:p>
              <a:r>
                <a:rPr lang="en-US" sz="1200" dirty="0" smtClean="0"/>
                <a:t>[Keim02]</a:t>
              </a:r>
              <a:endParaRPr lang="de-DE" sz="1200" dirty="0"/>
            </a:p>
          </p:txBody>
        </p:sp>
        <p:sp>
          <p:nvSpPr>
            <p:cNvPr id="21" name="TextBox 20"/>
            <p:cNvSpPr txBox="1"/>
            <p:nvPr/>
          </p:nvSpPr>
          <p:spPr>
            <a:xfrm>
              <a:off x="2625705" y="3417976"/>
              <a:ext cx="1586255" cy="346545"/>
            </a:xfrm>
            <a:prstGeom prst="rect">
              <a:avLst/>
            </a:prstGeom>
            <a:noFill/>
          </p:spPr>
          <p:txBody>
            <a:bodyPr wrap="square" rtlCol="0">
              <a:spAutoFit/>
            </a:bodyPr>
            <a:lstStyle/>
            <a:p>
              <a:r>
                <a:rPr lang="en-US" sz="1200" dirty="0" smtClean="0"/>
                <a:t>[Dix &amp; Ellis98]</a:t>
              </a:r>
              <a:endParaRPr lang="de-DE" sz="1200" dirty="0"/>
            </a:p>
          </p:txBody>
        </p:sp>
        <p:sp>
          <p:nvSpPr>
            <p:cNvPr id="22" name="TextBox 21"/>
            <p:cNvSpPr txBox="1"/>
            <p:nvPr/>
          </p:nvSpPr>
          <p:spPr>
            <a:xfrm>
              <a:off x="3941467" y="3429001"/>
              <a:ext cx="1296145" cy="346545"/>
            </a:xfrm>
            <a:prstGeom prst="rect">
              <a:avLst/>
            </a:prstGeom>
            <a:noFill/>
          </p:spPr>
          <p:txBody>
            <a:bodyPr wrap="square" rtlCol="0">
              <a:spAutoFit/>
            </a:bodyPr>
            <a:lstStyle/>
            <a:p>
              <a:r>
                <a:rPr lang="en-US" sz="1200" dirty="0" smtClean="0"/>
                <a:t>[Spence07]</a:t>
              </a:r>
              <a:endParaRPr lang="de-DE" sz="1200" dirty="0"/>
            </a:p>
          </p:txBody>
        </p:sp>
        <p:sp>
          <p:nvSpPr>
            <p:cNvPr id="23" name="TextBox 22"/>
            <p:cNvSpPr txBox="1"/>
            <p:nvPr/>
          </p:nvSpPr>
          <p:spPr>
            <a:xfrm>
              <a:off x="2987824" y="4291649"/>
              <a:ext cx="1907286" cy="346545"/>
            </a:xfrm>
            <a:prstGeom prst="rect">
              <a:avLst/>
            </a:prstGeom>
            <a:noFill/>
          </p:spPr>
          <p:txBody>
            <a:bodyPr wrap="square" rtlCol="0">
              <a:spAutoFit/>
            </a:bodyPr>
            <a:lstStyle/>
            <a:p>
              <a:r>
                <a:rPr lang="en-US" sz="1200" dirty="0" smtClean="0"/>
                <a:t>[Zhou &amp; Fesner98]</a:t>
              </a:r>
              <a:endParaRPr lang="de-DE" sz="1200" dirty="0"/>
            </a:p>
          </p:txBody>
        </p:sp>
        <p:sp>
          <p:nvSpPr>
            <p:cNvPr id="24" name="TextBox 23"/>
            <p:cNvSpPr txBox="1"/>
            <p:nvPr/>
          </p:nvSpPr>
          <p:spPr>
            <a:xfrm>
              <a:off x="2051720" y="4713288"/>
              <a:ext cx="1419805" cy="462060"/>
            </a:xfrm>
            <a:prstGeom prst="rect">
              <a:avLst/>
            </a:prstGeom>
            <a:noFill/>
          </p:spPr>
          <p:txBody>
            <a:bodyPr wrap="square" rtlCol="0">
              <a:spAutoFit/>
            </a:bodyPr>
            <a:lstStyle/>
            <a:p>
              <a:pPr algn="ctr"/>
              <a:r>
                <a:rPr lang="en-US" dirty="0" smtClean="0"/>
                <a:t>[…]</a:t>
              </a:r>
              <a:endParaRPr lang="de-DE" dirty="0"/>
            </a:p>
          </p:txBody>
        </p:sp>
        <p:sp>
          <p:nvSpPr>
            <p:cNvPr id="25" name="TextBox 24"/>
            <p:cNvSpPr txBox="1"/>
            <p:nvPr/>
          </p:nvSpPr>
          <p:spPr>
            <a:xfrm>
              <a:off x="2339232" y="3686573"/>
              <a:ext cx="1648314" cy="346545"/>
            </a:xfrm>
            <a:prstGeom prst="rect">
              <a:avLst/>
            </a:prstGeom>
            <a:noFill/>
          </p:spPr>
          <p:txBody>
            <a:bodyPr wrap="square" rtlCol="0">
              <a:spAutoFit/>
            </a:bodyPr>
            <a:lstStyle/>
            <a:p>
              <a:r>
                <a:rPr lang="en-US" sz="1200" dirty="0" smtClean="0"/>
                <a:t>[Yi et al. 07]</a:t>
              </a:r>
              <a:endParaRPr lang="de-DE" sz="1200" dirty="0"/>
            </a:p>
          </p:txBody>
        </p:sp>
        <p:sp>
          <p:nvSpPr>
            <p:cNvPr id="26" name="Oval 25"/>
            <p:cNvSpPr/>
            <p:nvPr/>
          </p:nvSpPr>
          <p:spPr>
            <a:xfrm rot="21007602">
              <a:off x="313369" y="1638465"/>
              <a:ext cx="7348355" cy="23528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TextBox 26"/>
            <p:cNvSpPr txBox="1"/>
            <p:nvPr/>
          </p:nvSpPr>
          <p:spPr>
            <a:xfrm>
              <a:off x="3636416" y="1608414"/>
              <a:ext cx="4287833" cy="423555"/>
            </a:xfrm>
            <a:prstGeom prst="rect">
              <a:avLst/>
            </a:prstGeom>
            <a:noFill/>
          </p:spPr>
          <p:txBody>
            <a:bodyPr wrap="square" rtlCol="0">
              <a:spAutoFit/>
            </a:bodyPr>
            <a:lstStyle/>
            <a:p>
              <a:pPr algn="ctr"/>
              <a:r>
                <a:rPr lang="en-US" sz="1600" b="1" dirty="0" smtClean="0">
                  <a:solidFill>
                    <a:srgbClr val="00A650"/>
                  </a:solidFill>
                </a:rPr>
                <a:t>2. Visual Data Mining</a:t>
              </a:r>
              <a:endParaRPr lang="de-DE" sz="1600" b="1" dirty="0">
                <a:solidFill>
                  <a:srgbClr val="00A650"/>
                </a:solidFill>
              </a:endParaRPr>
            </a:p>
          </p:txBody>
        </p:sp>
        <p:sp>
          <p:nvSpPr>
            <p:cNvPr id="28" name="TextBox 27"/>
            <p:cNvSpPr txBox="1"/>
            <p:nvPr/>
          </p:nvSpPr>
          <p:spPr>
            <a:xfrm>
              <a:off x="5237610" y="2198509"/>
              <a:ext cx="3438846" cy="346545"/>
            </a:xfrm>
            <a:prstGeom prst="rect">
              <a:avLst/>
            </a:prstGeom>
            <a:noFill/>
          </p:spPr>
          <p:txBody>
            <a:bodyPr wrap="square" rtlCol="0">
              <a:spAutoFit/>
            </a:bodyPr>
            <a:lstStyle/>
            <a:p>
              <a:r>
                <a:rPr lang="en-US" sz="1200" dirty="0" smtClean="0"/>
                <a:t>[</a:t>
              </a:r>
              <a:r>
                <a:rPr lang="en-US" sz="1200" dirty="0" err="1" smtClean="0"/>
                <a:t>Bertini</a:t>
              </a:r>
              <a:r>
                <a:rPr lang="en-US" sz="1200" dirty="0" smtClean="0"/>
                <a:t> &amp; </a:t>
              </a:r>
              <a:r>
                <a:rPr lang="en-US" sz="1200" dirty="0" err="1" smtClean="0"/>
                <a:t>Lalanne</a:t>
              </a:r>
              <a:r>
                <a:rPr lang="en-US" sz="1200" dirty="0" smtClean="0"/>
                <a:t> 09]</a:t>
              </a:r>
              <a:endParaRPr lang="de-DE" sz="1200" dirty="0"/>
            </a:p>
          </p:txBody>
        </p:sp>
        <p:sp>
          <p:nvSpPr>
            <p:cNvPr id="29" name="TextBox 28"/>
            <p:cNvSpPr txBox="1"/>
            <p:nvPr/>
          </p:nvSpPr>
          <p:spPr>
            <a:xfrm>
              <a:off x="5616045" y="2589491"/>
              <a:ext cx="1419805" cy="462060"/>
            </a:xfrm>
            <a:prstGeom prst="rect">
              <a:avLst/>
            </a:prstGeom>
            <a:noFill/>
          </p:spPr>
          <p:txBody>
            <a:bodyPr wrap="square" rtlCol="0">
              <a:spAutoFit/>
            </a:bodyPr>
            <a:lstStyle/>
            <a:p>
              <a:pPr algn="ctr"/>
              <a:r>
                <a:rPr lang="en-US" dirty="0" smtClean="0"/>
                <a:t>[…]</a:t>
              </a:r>
              <a:endParaRPr lang="de-DE" dirty="0"/>
            </a:p>
          </p:txBody>
        </p:sp>
        <p:sp>
          <p:nvSpPr>
            <p:cNvPr id="30" name="TextBox 29"/>
            <p:cNvSpPr txBox="1"/>
            <p:nvPr/>
          </p:nvSpPr>
          <p:spPr>
            <a:xfrm>
              <a:off x="4283967" y="3798332"/>
              <a:ext cx="4287833" cy="423555"/>
            </a:xfrm>
            <a:prstGeom prst="rect">
              <a:avLst/>
            </a:prstGeom>
            <a:noFill/>
          </p:spPr>
          <p:txBody>
            <a:bodyPr wrap="square" rtlCol="0">
              <a:spAutoFit/>
            </a:bodyPr>
            <a:lstStyle/>
            <a:p>
              <a:pPr algn="ctr"/>
              <a:r>
                <a:rPr lang="en-US" sz="1600" b="1" dirty="0" smtClean="0">
                  <a:solidFill>
                    <a:srgbClr val="00A650"/>
                  </a:solidFill>
                </a:rPr>
                <a:t>3. Reasoning</a:t>
              </a:r>
              <a:endParaRPr lang="de-DE" sz="1600" b="1" dirty="0">
                <a:solidFill>
                  <a:srgbClr val="00A650"/>
                </a:solidFill>
              </a:endParaRPr>
            </a:p>
          </p:txBody>
        </p:sp>
        <p:sp>
          <p:nvSpPr>
            <p:cNvPr id="31" name="Rectangle 30"/>
            <p:cNvSpPr/>
            <p:nvPr/>
          </p:nvSpPr>
          <p:spPr>
            <a:xfrm>
              <a:off x="5061017" y="4302143"/>
              <a:ext cx="2498876" cy="346545"/>
            </a:xfrm>
            <a:prstGeom prst="rect">
              <a:avLst/>
            </a:prstGeom>
          </p:spPr>
          <p:txBody>
            <a:bodyPr wrap="none">
              <a:spAutoFit/>
            </a:bodyPr>
            <a:lstStyle/>
            <a:p>
              <a:r>
                <a:rPr lang="de-DE" sz="1200" dirty="0" smtClean="0"/>
                <a:t>[Heer &amp; Shneiderman12]</a:t>
              </a:r>
              <a:endParaRPr lang="de-DE" sz="1200" dirty="0"/>
            </a:p>
          </p:txBody>
        </p:sp>
        <p:sp>
          <p:nvSpPr>
            <p:cNvPr id="32" name="Rectangle 31"/>
            <p:cNvSpPr/>
            <p:nvPr/>
          </p:nvSpPr>
          <p:spPr>
            <a:xfrm>
              <a:off x="4643421" y="4693202"/>
              <a:ext cx="1793251" cy="346545"/>
            </a:xfrm>
            <a:prstGeom prst="rect">
              <a:avLst/>
            </a:prstGeom>
          </p:spPr>
          <p:txBody>
            <a:bodyPr wrap="none">
              <a:spAutoFit/>
            </a:bodyPr>
            <a:lstStyle/>
            <a:p>
              <a:r>
                <a:rPr lang="de-DE" sz="1200" dirty="0" smtClean="0"/>
                <a:t>[Gotz &amp; Zhou 08]</a:t>
              </a:r>
              <a:endParaRPr lang="de-DE" sz="1200" dirty="0"/>
            </a:p>
          </p:txBody>
        </p:sp>
        <p:sp>
          <p:nvSpPr>
            <p:cNvPr id="33" name="Rectangle 32"/>
            <p:cNvSpPr/>
            <p:nvPr/>
          </p:nvSpPr>
          <p:spPr>
            <a:xfrm>
              <a:off x="5868145" y="4985649"/>
              <a:ext cx="2314356" cy="346545"/>
            </a:xfrm>
            <a:prstGeom prst="rect">
              <a:avLst/>
            </a:prstGeom>
          </p:spPr>
          <p:txBody>
            <a:bodyPr wrap="none">
              <a:spAutoFit/>
            </a:bodyPr>
            <a:lstStyle/>
            <a:p>
              <a:r>
                <a:rPr lang="de-DE" sz="1200" dirty="0" smtClean="0"/>
                <a:t>[Kerren</a:t>
              </a:r>
              <a:r>
                <a:rPr lang="de-DE" sz="1200" dirty="0"/>
                <a:t> </a:t>
              </a:r>
              <a:r>
                <a:rPr lang="de-DE" sz="1200" dirty="0" smtClean="0"/>
                <a:t>&amp; Schreiber12]</a:t>
              </a:r>
              <a:endParaRPr lang="de-DE" sz="1200" dirty="0"/>
            </a:p>
          </p:txBody>
        </p:sp>
        <p:sp>
          <p:nvSpPr>
            <p:cNvPr id="34" name="TextBox 33"/>
            <p:cNvSpPr txBox="1"/>
            <p:nvPr/>
          </p:nvSpPr>
          <p:spPr>
            <a:xfrm>
              <a:off x="6104525" y="5229200"/>
              <a:ext cx="1419805" cy="462060"/>
            </a:xfrm>
            <a:prstGeom prst="rect">
              <a:avLst/>
            </a:prstGeom>
            <a:noFill/>
          </p:spPr>
          <p:txBody>
            <a:bodyPr wrap="square" rtlCol="0">
              <a:spAutoFit/>
            </a:bodyPr>
            <a:lstStyle/>
            <a:p>
              <a:pPr algn="ctr"/>
              <a:r>
                <a:rPr lang="en-US" dirty="0" smtClean="0"/>
                <a:t>[…]</a:t>
              </a:r>
              <a:endParaRPr lang="de-DE" dirty="0"/>
            </a:p>
          </p:txBody>
        </p:sp>
      </p:grpSp>
      <p:sp>
        <p:nvSpPr>
          <p:cNvPr id="35" name="Oval 34"/>
          <p:cNvSpPr/>
          <p:nvPr/>
        </p:nvSpPr>
        <p:spPr>
          <a:xfrm rot="1071098">
            <a:off x="3506199" y="3351877"/>
            <a:ext cx="5654119" cy="19210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Left-Right Arrow 2"/>
          <p:cNvSpPr/>
          <p:nvPr/>
        </p:nvSpPr>
        <p:spPr>
          <a:xfrm>
            <a:off x="2011821" y="3511561"/>
            <a:ext cx="1604551" cy="894458"/>
          </a:xfrm>
          <a:prstGeom prst="lef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40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Systematization of Interaction</a:t>
            </a:r>
            <a:br>
              <a:rPr lang="en-US" dirty="0" smtClean="0"/>
            </a:br>
            <a:r>
              <a:rPr lang="en-US" dirty="0" smtClean="0"/>
              <a:t>- according to </a:t>
            </a:r>
            <a:r>
              <a:rPr lang="en-US" dirty="0" err="1" smtClean="0"/>
              <a:t>InfoVis</a:t>
            </a:r>
            <a:r>
              <a:rPr lang="en-US" dirty="0" smtClean="0"/>
              <a:t> Pipeline</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89</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5576" y="1052736"/>
            <a:ext cx="732601" cy="1876698"/>
          </a:xfrm>
          <a:prstGeom prst="rect">
            <a:avLst/>
          </a:prstGeom>
          <a:noFill/>
        </p:spPr>
        <p:txBody>
          <a:bodyPr wrap="square" rtlCol="0">
            <a:spAutoFit/>
          </a:bodyPr>
          <a:lstStyle/>
          <a:p>
            <a:r>
              <a:rPr lang="en-US" sz="8800" dirty="0">
                <a:solidFill>
                  <a:srgbClr val="00A650"/>
                </a:solidFill>
                <a:sym typeface="Webdings" panose="05030102010509060703" pitchFamily="18" charset="2"/>
              </a:rPr>
              <a:t></a:t>
            </a:r>
            <a:endParaRPr lang="en-US" sz="8800" dirty="0">
              <a:solidFill>
                <a:srgbClr val="00A650"/>
              </a:solidFill>
            </a:endParaRPr>
          </a:p>
        </p:txBody>
      </p:sp>
      <p:sp>
        <p:nvSpPr>
          <p:cNvPr id="10" name="Oval 9"/>
          <p:cNvSpPr/>
          <p:nvPr/>
        </p:nvSpPr>
        <p:spPr>
          <a:xfrm>
            <a:off x="3643404" y="2740977"/>
            <a:ext cx="3264324" cy="24876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 name="TextBox 11"/>
          <p:cNvSpPr txBox="1"/>
          <p:nvPr/>
        </p:nvSpPr>
        <p:spPr>
          <a:xfrm>
            <a:off x="3972736" y="3132850"/>
            <a:ext cx="2661680" cy="338554"/>
          </a:xfrm>
          <a:prstGeom prst="rect">
            <a:avLst/>
          </a:prstGeom>
          <a:noFill/>
        </p:spPr>
        <p:txBody>
          <a:bodyPr wrap="square" rtlCol="0">
            <a:spAutoFit/>
          </a:bodyPr>
          <a:lstStyle/>
          <a:p>
            <a:pPr algn="ctr"/>
            <a:r>
              <a:rPr lang="en-US" sz="1600" b="1" dirty="0" smtClean="0">
                <a:solidFill>
                  <a:srgbClr val="00A650"/>
                </a:solidFill>
              </a:rPr>
              <a:t>1. Information Visualization</a:t>
            </a:r>
            <a:endParaRPr lang="de-DE" sz="1600" b="1" dirty="0">
              <a:solidFill>
                <a:srgbClr val="00A650"/>
              </a:solidFill>
            </a:endParaRPr>
          </a:p>
        </p:txBody>
      </p:sp>
      <p:sp>
        <p:nvSpPr>
          <p:cNvPr id="13" name="TextBox 12"/>
          <p:cNvSpPr txBox="1"/>
          <p:nvPr/>
        </p:nvSpPr>
        <p:spPr>
          <a:xfrm>
            <a:off x="3872295" y="3789652"/>
            <a:ext cx="1556832" cy="276999"/>
          </a:xfrm>
          <a:prstGeom prst="rect">
            <a:avLst/>
          </a:prstGeom>
          <a:noFill/>
        </p:spPr>
        <p:txBody>
          <a:bodyPr wrap="square" rtlCol="0">
            <a:spAutoFit/>
          </a:bodyPr>
          <a:lstStyle/>
          <a:p>
            <a:r>
              <a:rPr lang="en-US" sz="1200" dirty="0" smtClean="0">
                <a:solidFill>
                  <a:schemeClr val="bg1">
                    <a:lumMod val="50000"/>
                  </a:schemeClr>
                </a:solidFill>
              </a:rPr>
              <a:t>[Pike et al 09]</a:t>
            </a:r>
            <a:endParaRPr lang="de-DE" sz="1200" dirty="0">
              <a:solidFill>
                <a:schemeClr val="bg1">
                  <a:lumMod val="50000"/>
                </a:schemeClr>
              </a:solidFill>
            </a:endParaRPr>
          </a:p>
        </p:txBody>
      </p:sp>
      <p:sp>
        <p:nvSpPr>
          <p:cNvPr id="15" name="TextBox 14"/>
          <p:cNvSpPr txBox="1"/>
          <p:nvPr/>
        </p:nvSpPr>
        <p:spPr>
          <a:xfrm>
            <a:off x="4661301" y="4233189"/>
            <a:ext cx="1355950" cy="276999"/>
          </a:xfrm>
          <a:prstGeom prst="rect">
            <a:avLst/>
          </a:prstGeom>
          <a:noFill/>
        </p:spPr>
        <p:txBody>
          <a:bodyPr wrap="square" rtlCol="0">
            <a:spAutoFit/>
          </a:bodyPr>
          <a:lstStyle/>
          <a:p>
            <a:r>
              <a:rPr lang="en-US" sz="1200" dirty="0" smtClean="0"/>
              <a:t>[</a:t>
            </a:r>
            <a:r>
              <a:rPr lang="en-US" sz="1200" dirty="0" err="1" smtClean="0"/>
              <a:t>Wybrow</a:t>
            </a:r>
            <a:r>
              <a:rPr lang="en-US" sz="1200" dirty="0" smtClean="0"/>
              <a:t> et al 14]</a:t>
            </a:r>
            <a:endParaRPr lang="de-DE" sz="1200" dirty="0"/>
          </a:p>
        </p:txBody>
      </p:sp>
      <p:sp>
        <p:nvSpPr>
          <p:cNvPr id="16" name="TextBox 15"/>
          <p:cNvSpPr txBox="1"/>
          <p:nvPr/>
        </p:nvSpPr>
        <p:spPr>
          <a:xfrm>
            <a:off x="4956857" y="3479280"/>
            <a:ext cx="1710392" cy="276999"/>
          </a:xfrm>
          <a:prstGeom prst="rect">
            <a:avLst/>
          </a:prstGeom>
          <a:noFill/>
        </p:spPr>
        <p:txBody>
          <a:bodyPr wrap="square" rtlCol="0">
            <a:spAutoFit/>
          </a:bodyPr>
          <a:lstStyle/>
          <a:p>
            <a:r>
              <a:rPr lang="en-US" sz="1200" dirty="0" smtClean="0"/>
              <a:t>[Parsons &amp; </a:t>
            </a:r>
            <a:r>
              <a:rPr lang="en-US" sz="1200" dirty="0" err="1" smtClean="0"/>
              <a:t>Sedig</a:t>
            </a:r>
            <a:r>
              <a:rPr lang="en-US" sz="1200" dirty="0" smtClean="0"/>
              <a:t> 14]</a:t>
            </a:r>
            <a:endParaRPr lang="de-DE" sz="1200" dirty="0"/>
          </a:p>
        </p:txBody>
      </p:sp>
      <p:sp>
        <p:nvSpPr>
          <p:cNvPr id="17" name="Rectangle 16"/>
          <p:cNvSpPr/>
          <p:nvPr/>
        </p:nvSpPr>
        <p:spPr>
          <a:xfrm>
            <a:off x="3915743" y="4528403"/>
            <a:ext cx="1602618" cy="276999"/>
          </a:xfrm>
          <a:prstGeom prst="rect">
            <a:avLst/>
          </a:prstGeom>
        </p:spPr>
        <p:txBody>
          <a:bodyPr wrap="none">
            <a:spAutoFit/>
          </a:bodyPr>
          <a:lstStyle/>
          <a:p>
            <a:r>
              <a:rPr lang="de-DE" sz="1200" dirty="0" smtClean="0"/>
              <a:t>[Jansen, Dragicevic 13]</a:t>
            </a:r>
            <a:endParaRPr lang="de-DE" sz="1200" dirty="0"/>
          </a:p>
        </p:txBody>
      </p:sp>
      <p:sp>
        <p:nvSpPr>
          <p:cNvPr id="18" name="TextBox 17"/>
          <p:cNvSpPr txBox="1"/>
          <p:nvPr/>
        </p:nvSpPr>
        <p:spPr>
          <a:xfrm>
            <a:off x="3847952" y="4233189"/>
            <a:ext cx="1427613" cy="276999"/>
          </a:xfrm>
          <a:prstGeom prst="rect">
            <a:avLst/>
          </a:prstGeom>
          <a:noFill/>
        </p:spPr>
        <p:txBody>
          <a:bodyPr wrap="square" rtlCol="0">
            <a:spAutoFit/>
          </a:bodyPr>
          <a:lstStyle/>
          <a:p>
            <a:r>
              <a:rPr lang="en-US" sz="1200" dirty="0" smtClean="0">
                <a:solidFill>
                  <a:schemeClr val="bg1">
                    <a:lumMod val="50000"/>
                  </a:schemeClr>
                </a:solidFill>
              </a:rPr>
              <a:t>[Roth13]</a:t>
            </a:r>
            <a:endParaRPr lang="de-DE" sz="1200" dirty="0">
              <a:solidFill>
                <a:schemeClr val="bg1">
                  <a:lumMod val="50000"/>
                </a:schemeClr>
              </a:solidFill>
            </a:endParaRPr>
          </a:p>
        </p:txBody>
      </p:sp>
      <p:sp>
        <p:nvSpPr>
          <p:cNvPr id="19" name="TextBox 18"/>
          <p:cNvSpPr txBox="1"/>
          <p:nvPr/>
        </p:nvSpPr>
        <p:spPr>
          <a:xfrm>
            <a:off x="3721634" y="2865199"/>
            <a:ext cx="3013222" cy="276999"/>
          </a:xfrm>
          <a:prstGeom prst="rect">
            <a:avLst/>
          </a:prstGeom>
          <a:noFill/>
        </p:spPr>
        <p:txBody>
          <a:bodyPr wrap="square" rtlCol="0">
            <a:spAutoFit/>
          </a:bodyPr>
          <a:lstStyle/>
          <a:p>
            <a:pPr algn="ctr"/>
            <a:r>
              <a:rPr lang="en-US" sz="1200" dirty="0" smtClean="0"/>
              <a:t>[</a:t>
            </a:r>
            <a:r>
              <a:rPr lang="en-US" sz="1200" dirty="0" err="1" smtClean="0"/>
              <a:t>Shneiderman</a:t>
            </a:r>
            <a:r>
              <a:rPr lang="en-US" sz="1200" dirty="0" smtClean="0"/>
              <a:t> 96]</a:t>
            </a:r>
            <a:endParaRPr lang="de-DE" sz="1200" dirty="0"/>
          </a:p>
        </p:txBody>
      </p:sp>
      <p:sp>
        <p:nvSpPr>
          <p:cNvPr id="20" name="TextBox 19"/>
          <p:cNvSpPr txBox="1"/>
          <p:nvPr/>
        </p:nvSpPr>
        <p:spPr>
          <a:xfrm>
            <a:off x="4209318" y="3463877"/>
            <a:ext cx="903967" cy="276999"/>
          </a:xfrm>
          <a:prstGeom prst="rect">
            <a:avLst/>
          </a:prstGeom>
          <a:noFill/>
        </p:spPr>
        <p:txBody>
          <a:bodyPr wrap="square" rtlCol="0">
            <a:spAutoFit/>
          </a:bodyPr>
          <a:lstStyle/>
          <a:p>
            <a:r>
              <a:rPr lang="en-US" sz="1200" dirty="0" smtClean="0"/>
              <a:t>[Keim02]</a:t>
            </a:r>
            <a:endParaRPr lang="de-DE" sz="1200" dirty="0"/>
          </a:p>
        </p:txBody>
      </p:sp>
      <p:sp>
        <p:nvSpPr>
          <p:cNvPr id="21" name="TextBox 20"/>
          <p:cNvSpPr txBox="1"/>
          <p:nvPr/>
        </p:nvSpPr>
        <p:spPr>
          <a:xfrm>
            <a:off x="5176575" y="3723283"/>
            <a:ext cx="1106298" cy="276999"/>
          </a:xfrm>
          <a:prstGeom prst="rect">
            <a:avLst/>
          </a:prstGeom>
          <a:noFill/>
        </p:spPr>
        <p:txBody>
          <a:bodyPr wrap="square" rtlCol="0">
            <a:spAutoFit/>
          </a:bodyPr>
          <a:lstStyle/>
          <a:p>
            <a:r>
              <a:rPr lang="en-US" sz="1200" dirty="0" smtClean="0"/>
              <a:t>[Dix &amp; Ellis98]</a:t>
            </a:r>
            <a:endParaRPr lang="de-DE" sz="1200" dirty="0"/>
          </a:p>
        </p:txBody>
      </p:sp>
      <p:sp>
        <p:nvSpPr>
          <p:cNvPr id="22" name="TextBox 21"/>
          <p:cNvSpPr txBox="1"/>
          <p:nvPr/>
        </p:nvSpPr>
        <p:spPr>
          <a:xfrm>
            <a:off x="6094224" y="3732096"/>
            <a:ext cx="903967" cy="276999"/>
          </a:xfrm>
          <a:prstGeom prst="rect">
            <a:avLst/>
          </a:prstGeom>
          <a:noFill/>
        </p:spPr>
        <p:txBody>
          <a:bodyPr wrap="square" rtlCol="0">
            <a:spAutoFit/>
          </a:bodyPr>
          <a:lstStyle/>
          <a:p>
            <a:r>
              <a:rPr lang="en-US" sz="1200" dirty="0" smtClean="0">
                <a:solidFill>
                  <a:schemeClr val="bg1">
                    <a:lumMod val="50000"/>
                  </a:schemeClr>
                </a:solidFill>
              </a:rPr>
              <a:t>[Spence07]</a:t>
            </a:r>
            <a:endParaRPr lang="de-DE" sz="1200" dirty="0">
              <a:solidFill>
                <a:schemeClr val="bg1">
                  <a:lumMod val="50000"/>
                </a:schemeClr>
              </a:solidFill>
            </a:endParaRPr>
          </a:p>
        </p:txBody>
      </p:sp>
      <p:sp>
        <p:nvSpPr>
          <p:cNvPr id="23" name="TextBox 22"/>
          <p:cNvSpPr txBox="1"/>
          <p:nvPr/>
        </p:nvSpPr>
        <p:spPr>
          <a:xfrm>
            <a:off x="5429127" y="4421624"/>
            <a:ext cx="1330194" cy="276999"/>
          </a:xfrm>
          <a:prstGeom prst="rect">
            <a:avLst/>
          </a:prstGeom>
          <a:noFill/>
        </p:spPr>
        <p:txBody>
          <a:bodyPr wrap="square" rtlCol="0">
            <a:spAutoFit/>
          </a:bodyPr>
          <a:lstStyle/>
          <a:p>
            <a:r>
              <a:rPr lang="en-US" sz="1200" dirty="0" smtClean="0">
                <a:solidFill>
                  <a:schemeClr val="bg1">
                    <a:lumMod val="50000"/>
                  </a:schemeClr>
                </a:solidFill>
              </a:rPr>
              <a:t>[Zhou &amp; Fesner98]</a:t>
            </a:r>
            <a:endParaRPr lang="de-DE" sz="1200" dirty="0">
              <a:solidFill>
                <a:schemeClr val="bg1">
                  <a:lumMod val="50000"/>
                </a:schemeClr>
              </a:solidFill>
            </a:endParaRPr>
          </a:p>
        </p:txBody>
      </p:sp>
      <p:sp>
        <p:nvSpPr>
          <p:cNvPr id="24" name="TextBox 23"/>
          <p:cNvSpPr txBox="1"/>
          <p:nvPr/>
        </p:nvSpPr>
        <p:spPr>
          <a:xfrm>
            <a:off x="4776262" y="4758647"/>
            <a:ext cx="990211" cy="369332"/>
          </a:xfrm>
          <a:prstGeom prst="rect">
            <a:avLst/>
          </a:prstGeom>
          <a:noFill/>
        </p:spPr>
        <p:txBody>
          <a:bodyPr wrap="square" rtlCol="0">
            <a:spAutoFit/>
          </a:bodyPr>
          <a:lstStyle/>
          <a:p>
            <a:pPr algn="ctr"/>
            <a:r>
              <a:rPr lang="en-US" dirty="0" smtClean="0"/>
              <a:t>[…]</a:t>
            </a:r>
            <a:endParaRPr lang="de-DE" dirty="0"/>
          </a:p>
        </p:txBody>
      </p:sp>
      <p:sp>
        <p:nvSpPr>
          <p:cNvPr id="25" name="TextBox 24"/>
          <p:cNvSpPr txBox="1"/>
          <p:nvPr/>
        </p:nvSpPr>
        <p:spPr>
          <a:xfrm>
            <a:off x="4976781" y="3937977"/>
            <a:ext cx="1149580" cy="276999"/>
          </a:xfrm>
          <a:prstGeom prst="rect">
            <a:avLst/>
          </a:prstGeom>
          <a:noFill/>
        </p:spPr>
        <p:txBody>
          <a:bodyPr wrap="square" rtlCol="0">
            <a:spAutoFit/>
          </a:bodyPr>
          <a:lstStyle/>
          <a:p>
            <a:r>
              <a:rPr lang="en-US" sz="1200" dirty="0" smtClean="0">
                <a:solidFill>
                  <a:schemeClr val="bg1">
                    <a:lumMod val="50000"/>
                  </a:schemeClr>
                </a:solidFill>
              </a:rPr>
              <a:t>[Yi et al. 07]</a:t>
            </a:r>
            <a:endParaRPr lang="de-DE" sz="1200" dirty="0">
              <a:solidFill>
                <a:schemeClr val="bg1">
                  <a:lumMod val="50000"/>
                </a:schemeClr>
              </a:solidFill>
            </a:endParaRPr>
          </a:p>
        </p:txBody>
      </p:sp>
      <p:sp>
        <p:nvSpPr>
          <p:cNvPr id="26" name="Oval 25"/>
          <p:cNvSpPr/>
          <p:nvPr/>
        </p:nvSpPr>
        <p:spPr>
          <a:xfrm rot="21007602">
            <a:off x="3563888" y="2300892"/>
            <a:ext cx="5124946" cy="18806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TextBox 26"/>
          <p:cNvSpPr txBox="1"/>
          <p:nvPr/>
        </p:nvSpPr>
        <p:spPr>
          <a:xfrm>
            <a:off x="5881473" y="2276872"/>
            <a:ext cx="2990453" cy="338554"/>
          </a:xfrm>
          <a:prstGeom prst="rect">
            <a:avLst/>
          </a:prstGeom>
          <a:noFill/>
        </p:spPr>
        <p:txBody>
          <a:bodyPr wrap="square" rtlCol="0">
            <a:spAutoFit/>
          </a:bodyPr>
          <a:lstStyle/>
          <a:p>
            <a:pPr algn="ctr"/>
            <a:r>
              <a:rPr lang="en-US" sz="1600" b="1" dirty="0" smtClean="0">
                <a:solidFill>
                  <a:srgbClr val="00A650"/>
                </a:solidFill>
              </a:rPr>
              <a:t>2. Visual Data Mining</a:t>
            </a:r>
            <a:endParaRPr lang="de-DE" sz="1600" b="1" dirty="0">
              <a:solidFill>
                <a:srgbClr val="00A650"/>
              </a:solidFill>
            </a:endParaRPr>
          </a:p>
        </p:txBody>
      </p:sp>
      <p:sp>
        <p:nvSpPr>
          <p:cNvPr id="28" name="TextBox 27"/>
          <p:cNvSpPr txBox="1"/>
          <p:nvPr/>
        </p:nvSpPr>
        <p:spPr>
          <a:xfrm>
            <a:off x="6998190" y="2748544"/>
            <a:ext cx="2398346" cy="276999"/>
          </a:xfrm>
          <a:prstGeom prst="rect">
            <a:avLst/>
          </a:prstGeom>
          <a:noFill/>
        </p:spPr>
        <p:txBody>
          <a:bodyPr wrap="square" rtlCol="0">
            <a:spAutoFit/>
          </a:bodyPr>
          <a:lstStyle/>
          <a:p>
            <a:r>
              <a:rPr lang="en-US" sz="1200" dirty="0" smtClean="0"/>
              <a:t>[</a:t>
            </a:r>
            <a:r>
              <a:rPr lang="en-US" sz="1200" dirty="0" err="1" smtClean="0"/>
              <a:t>Bertini</a:t>
            </a:r>
            <a:r>
              <a:rPr lang="en-US" sz="1200" dirty="0" smtClean="0"/>
              <a:t> &amp; </a:t>
            </a:r>
            <a:r>
              <a:rPr lang="en-US" sz="1200" dirty="0" err="1" smtClean="0"/>
              <a:t>Lalanne</a:t>
            </a:r>
            <a:r>
              <a:rPr lang="en-US" sz="1200" dirty="0" smtClean="0"/>
              <a:t> 09]</a:t>
            </a:r>
            <a:endParaRPr lang="de-DE" sz="1200" dirty="0"/>
          </a:p>
        </p:txBody>
      </p:sp>
      <p:sp>
        <p:nvSpPr>
          <p:cNvPr id="29" name="TextBox 28"/>
          <p:cNvSpPr txBox="1"/>
          <p:nvPr/>
        </p:nvSpPr>
        <p:spPr>
          <a:xfrm>
            <a:off x="7262121" y="3061062"/>
            <a:ext cx="990211" cy="369332"/>
          </a:xfrm>
          <a:prstGeom prst="rect">
            <a:avLst/>
          </a:prstGeom>
          <a:noFill/>
        </p:spPr>
        <p:txBody>
          <a:bodyPr wrap="square" rtlCol="0">
            <a:spAutoFit/>
          </a:bodyPr>
          <a:lstStyle/>
          <a:p>
            <a:pPr algn="ctr"/>
            <a:r>
              <a:rPr lang="en-US" dirty="0" smtClean="0"/>
              <a:t>[…]</a:t>
            </a:r>
            <a:endParaRPr lang="de-DE" dirty="0"/>
          </a:p>
        </p:txBody>
      </p:sp>
      <p:sp>
        <p:nvSpPr>
          <p:cNvPr id="30" name="TextBox 29"/>
          <p:cNvSpPr txBox="1"/>
          <p:nvPr/>
        </p:nvSpPr>
        <p:spPr>
          <a:xfrm>
            <a:off x="6333093" y="4027308"/>
            <a:ext cx="2990453" cy="338554"/>
          </a:xfrm>
          <a:prstGeom prst="rect">
            <a:avLst/>
          </a:prstGeom>
          <a:noFill/>
        </p:spPr>
        <p:txBody>
          <a:bodyPr wrap="square" rtlCol="0">
            <a:spAutoFit/>
          </a:bodyPr>
          <a:lstStyle/>
          <a:p>
            <a:pPr algn="ctr"/>
            <a:r>
              <a:rPr lang="en-US" sz="1600" b="1" dirty="0" smtClean="0">
                <a:solidFill>
                  <a:srgbClr val="00A650"/>
                </a:solidFill>
              </a:rPr>
              <a:t>3. Reasoning</a:t>
            </a:r>
            <a:endParaRPr lang="de-DE" sz="1600" b="1" dirty="0">
              <a:solidFill>
                <a:srgbClr val="00A650"/>
              </a:solidFill>
            </a:endParaRPr>
          </a:p>
        </p:txBody>
      </p:sp>
      <p:sp>
        <p:nvSpPr>
          <p:cNvPr id="31" name="Rectangle 30"/>
          <p:cNvSpPr/>
          <p:nvPr/>
        </p:nvSpPr>
        <p:spPr>
          <a:xfrm>
            <a:off x="6875029" y="4430012"/>
            <a:ext cx="1742785" cy="276999"/>
          </a:xfrm>
          <a:prstGeom prst="rect">
            <a:avLst/>
          </a:prstGeom>
        </p:spPr>
        <p:txBody>
          <a:bodyPr wrap="none">
            <a:spAutoFit/>
          </a:bodyPr>
          <a:lstStyle/>
          <a:p>
            <a:r>
              <a:rPr lang="de-DE" sz="1200" dirty="0" smtClean="0"/>
              <a:t>[Heer &amp; Shneiderman12]</a:t>
            </a:r>
            <a:endParaRPr lang="de-DE" sz="1200" dirty="0"/>
          </a:p>
        </p:txBody>
      </p:sp>
      <p:sp>
        <p:nvSpPr>
          <p:cNvPr id="32" name="Rectangle 31"/>
          <p:cNvSpPr/>
          <p:nvPr/>
        </p:nvSpPr>
        <p:spPr>
          <a:xfrm>
            <a:off x="6583786" y="4742592"/>
            <a:ext cx="1250663" cy="276999"/>
          </a:xfrm>
          <a:prstGeom prst="rect">
            <a:avLst/>
          </a:prstGeom>
        </p:spPr>
        <p:txBody>
          <a:bodyPr wrap="none">
            <a:spAutoFit/>
          </a:bodyPr>
          <a:lstStyle/>
          <a:p>
            <a:r>
              <a:rPr lang="de-DE" sz="1200" dirty="0" smtClean="0"/>
              <a:t>[Gotz &amp; Zhou 08]</a:t>
            </a:r>
            <a:endParaRPr lang="de-DE" sz="1200" dirty="0"/>
          </a:p>
        </p:txBody>
      </p:sp>
      <p:sp>
        <p:nvSpPr>
          <p:cNvPr id="33" name="Rectangle 32"/>
          <p:cNvSpPr/>
          <p:nvPr/>
        </p:nvSpPr>
        <p:spPr>
          <a:xfrm>
            <a:off x="7437942" y="4976349"/>
            <a:ext cx="1614096" cy="276999"/>
          </a:xfrm>
          <a:prstGeom prst="rect">
            <a:avLst/>
          </a:prstGeom>
        </p:spPr>
        <p:txBody>
          <a:bodyPr wrap="none">
            <a:spAutoFit/>
          </a:bodyPr>
          <a:lstStyle/>
          <a:p>
            <a:r>
              <a:rPr lang="de-DE" sz="1200" dirty="0" smtClean="0"/>
              <a:t>[Kerren</a:t>
            </a:r>
            <a:r>
              <a:rPr lang="de-DE" sz="1200" dirty="0"/>
              <a:t> </a:t>
            </a:r>
            <a:r>
              <a:rPr lang="de-DE" sz="1200" dirty="0" smtClean="0"/>
              <a:t>&amp; Schreiber12]</a:t>
            </a:r>
            <a:endParaRPr lang="de-DE" sz="1200" dirty="0"/>
          </a:p>
        </p:txBody>
      </p:sp>
      <p:sp>
        <p:nvSpPr>
          <p:cNvPr id="34" name="TextBox 33"/>
          <p:cNvSpPr txBox="1"/>
          <p:nvPr/>
        </p:nvSpPr>
        <p:spPr>
          <a:xfrm>
            <a:off x="7602800" y="5171023"/>
            <a:ext cx="990211" cy="369332"/>
          </a:xfrm>
          <a:prstGeom prst="rect">
            <a:avLst/>
          </a:prstGeom>
          <a:noFill/>
        </p:spPr>
        <p:txBody>
          <a:bodyPr wrap="square" rtlCol="0">
            <a:spAutoFit/>
          </a:bodyPr>
          <a:lstStyle/>
          <a:p>
            <a:pPr algn="ctr"/>
            <a:r>
              <a:rPr lang="en-US" dirty="0" smtClean="0"/>
              <a:t>[…]</a:t>
            </a:r>
            <a:endParaRPr lang="de-DE" dirty="0"/>
          </a:p>
        </p:txBody>
      </p:sp>
      <p:sp>
        <p:nvSpPr>
          <p:cNvPr id="36" name="Oval 35"/>
          <p:cNvSpPr/>
          <p:nvPr/>
        </p:nvSpPr>
        <p:spPr>
          <a:xfrm rot="1071098">
            <a:off x="3506199" y="3351877"/>
            <a:ext cx="5654119" cy="19210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Picture 3" descr="Figure-1-23"/>
          <p:cNvPicPr>
            <a:picLocks noChangeAspect="1" noChangeArrowheads="1"/>
          </p:cNvPicPr>
          <p:nvPr/>
        </p:nvPicPr>
        <p:blipFill>
          <a:blip r:embed="rId3" cstate="print"/>
          <a:srcRect t="11194" r="20584" b="45540"/>
          <a:stretch>
            <a:fillRect/>
          </a:stretch>
        </p:blipFill>
        <p:spPr bwMode="auto">
          <a:xfrm>
            <a:off x="2825179" y="5400172"/>
            <a:ext cx="4604920" cy="104262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7764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3.05556E-6 4.81481E-6 L -0.18177 0.00092 " pathEditMode="relative" rAng="0" ptsTypes="AA">
                                      <p:cBhvr>
                                        <p:cTn id="6" dur="2000" fill="hold"/>
                                        <p:tgtEl>
                                          <p:spTgt spid="13"/>
                                        </p:tgtEl>
                                        <p:attrNameLst>
                                          <p:attrName>ppt_x</p:attrName>
                                          <p:attrName>ppt_y</p:attrName>
                                        </p:attrNameLst>
                                      </p:cBhvr>
                                      <p:rCtr x="-9097" y="46"/>
                                    </p:animMotion>
                                  </p:childTnLst>
                                </p:cTn>
                              </p:par>
                              <p:par>
                                <p:cTn id="7" presetID="6" presetClass="emph" presetSubtype="0" fill="hold" grpId="1" nodeType="withEffect">
                                  <p:stCondLst>
                                    <p:cond delay="0"/>
                                  </p:stCondLst>
                                  <p:childTnLst>
                                    <p:animScale>
                                      <p:cBhvr>
                                        <p:cTn id="8" dur="2000" fill="hold"/>
                                        <p:tgtEl>
                                          <p:spTgt spid="13"/>
                                        </p:tgtEl>
                                      </p:cBhvr>
                                      <p:by x="150000" y="150000"/>
                                    </p:animScale>
                                  </p:childTnLst>
                                </p:cTn>
                              </p:par>
                              <p:par>
                                <p:cTn id="9" presetID="6" presetClass="emph" presetSubtype="0" fill="hold" grpId="0" nodeType="withEffect">
                                  <p:stCondLst>
                                    <p:cond delay="0"/>
                                  </p:stCondLst>
                                  <p:childTnLst>
                                    <p:animScale>
                                      <p:cBhvr>
                                        <p:cTn id="10" dur="2000" fill="hold"/>
                                        <p:tgtEl>
                                          <p:spTgt spid="22"/>
                                        </p:tgtEl>
                                      </p:cBhvr>
                                      <p:by x="150000" y="150000"/>
                                    </p:animScale>
                                  </p:childTnLst>
                                </p:cTn>
                              </p:par>
                              <p:par>
                                <p:cTn id="11" presetID="35" presetClass="path" presetSubtype="0" accel="50000" decel="50000" fill="hold" grpId="1" nodeType="withEffect">
                                  <p:stCondLst>
                                    <p:cond delay="0"/>
                                  </p:stCondLst>
                                  <p:childTnLst>
                                    <p:animMotion origin="layout" path="M 1.38889E-6 -1.85185E-6 L -0.38906 0.21921 " pathEditMode="relative" rAng="0" ptsTypes="AA">
                                      <p:cBhvr>
                                        <p:cTn id="12" dur="2000" fill="hold"/>
                                        <p:tgtEl>
                                          <p:spTgt spid="22"/>
                                        </p:tgtEl>
                                        <p:attrNameLst>
                                          <p:attrName>ppt_x</p:attrName>
                                          <p:attrName>ppt_y</p:attrName>
                                        </p:attrNameLst>
                                      </p:cBhvr>
                                      <p:rCtr x="-19462" y="10949"/>
                                    </p:animMotion>
                                  </p:childTnLst>
                                </p:cTn>
                              </p:par>
                              <p:par>
                                <p:cTn id="13" presetID="6" presetClass="emph" presetSubtype="0" fill="hold" grpId="0" nodeType="withEffect">
                                  <p:stCondLst>
                                    <p:cond delay="0"/>
                                  </p:stCondLst>
                                  <p:childTnLst>
                                    <p:animScale>
                                      <p:cBhvr>
                                        <p:cTn id="14" dur="2000" fill="hold"/>
                                        <p:tgtEl>
                                          <p:spTgt spid="25"/>
                                        </p:tgtEl>
                                      </p:cBhvr>
                                      <p:by x="150000" y="150000"/>
                                    </p:animScale>
                                  </p:childTnLst>
                                </p:cTn>
                              </p:par>
                              <p:par>
                                <p:cTn id="15" presetID="35" presetClass="path" presetSubtype="0" accel="50000" decel="50000" fill="hold" grpId="1" nodeType="withEffect">
                                  <p:stCondLst>
                                    <p:cond delay="0"/>
                                  </p:stCondLst>
                                  <p:childTnLst>
                                    <p:animMotion origin="layout" path="M 1.94444E-6 -4.44444E-6 L -0.28038 -0.13634 " pathEditMode="relative" rAng="0" ptsTypes="AA">
                                      <p:cBhvr>
                                        <p:cTn id="16" dur="2000" fill="hold"/>
                                        <p:tgtEl>
                                          <p:spTgt spid="25"/>
                                        </p:tgtEl>
                                        <p:attrNameLst>
                                          <p:attrName>ppt_x</p:attrName>
                                          <p:attrName>ppt_y</p:attrName>
                                        </p:attrNameLst>
                                      </p:cBhvr>
                                      <p:rCtr x="-14028" y="-6829"/>
                                    </p:animMotion>
                                  </p:childTnLst>
                                </p:cTn>
                              </p:par>
                              <p:par>
                                <p:cTn id="17" presetID="6" presetClass="emph" presetSubtype="0" fill="hold" grpId="0" nodeType="withEffect">
                                  <p:stCondLst>
                                    <p:cond delay="0"/>
                                  </p:stCondLst>
                                  <p:childTnLst>
                                    <p:animScale>
                                      <p:cBhvr>
                                        <p:cTn id="18" dur="2000" fill="hold"/>
                                        <p:tgtEl>
                                          <p:spTgt spid="23"/>
                                        </p:tgtEl>
                                      </p:cBhvr>
                                      <p:by x="150000" y="150000"/>
                                    </p:animScale>
                                  </p:childTnLst>
                                </p:cTn>
                              </p:par>
                              <p:par>
                                <p:cTn id="19" presetID="35" presetClass="path" presetSubtype="0" accel="50000" decel="50000" fill="hold" grpId="1" nodeType="withEffect">
                                  <p:stCondLst>
                                    <p:cond delay="0"/>
                                  </p:stCondLst>
                                  <p:childTnLst>
                                    <p:animMotion origin="layout" path="M -3.05556E-6 -4.81481E-6 L -0.33194 -0.30138 " pathEditMode="relative" rAng="0" ptsTypes="AA">
                                      <p:cBhvr>
                                        <p:cTn id="20" dur="2000" fill="hold"/>
                                        <p:tgtEl>
                                          <p:spTgt spid="23"/>
                                        </p:tgtEl>
                                        <p:attrNameLst>
                                          <p:attrName>ppt_x</p:attrName>
                                          <p:attrName>ppt_y</p:attrName>
                                        </p:attrNameLst>
                                      </p:cBhvr>
                                      <p:rCtr x="-16597" y="-15069"/>
                                    </p:animMotion>
                                  </p:childTnLst>
                                </p:cTn>
                              </p:par>
                              <p:par>
                                <p:cTn id="21" presetID="6" presetClass="emph" presetSubtype="0" fill="hold" grpId="0" nodeType="withEffect">
                                  <p:stCondLst>
                                    <p:cond delay="0"/>
                                  </p:stCondLst>
                                  <p:iterate type="lt">
                                    <p:tmPct val="0"/>
                                  </p:iterate>
                                  <p:childTnLst>
                                    <p:animScale>
                                      <p:cBhvr>
                                        <p:cTn id="22" dur="2000" fill="hold"/>
                                        <p:tgtEl>
                                          <p:spTgt spid="18"/>
                                        </p:tgtEl>
                                      </p:cBhvr>
                                      <p:by x="150000" y="150000"/>
                                    </p:animScale>
                                  </p:childTnLst>
                                </p:cTn>
                              </p:par>
                              <p:par>
                                <p:cTn id="23" presetID="35" presetClass="path" presetSubtype="0" accel="50000" decel="50000" fill="hold" grpId="1" nodeType="withEffect">
                                  <p:stCondLst>
                                    <p:cond delay="0"/>
                                  </p:stCondLst>
                                  <p:iterate type="lt">
                                    <p:tmPct val="0"/>
                                  </p:iterate>
                                  <p:childTnLst>
                                    <p:animMotion origin="layout" path="M -4.72222E-6 0 L -0.43194 -0.00093 " pathEditMode="relative" rAng="0" ptsTypes="AA">
                                      <p:cBhvr>
                                        <p:cTn id="24" dur="2000" fill="hold"/>
                                        <p:tgtEl>
                                          <p:spTgt spid="18"/>
                                        </p:tgtEl>
                                        <p:attrNameLst>
                                          <p:attrName>ppt_x</p:attrName>
                                          <p:attrName>ppt_y</p:attrName>
                                        </p:attrNameLst>
                                      </p:cBhvr>
                                      <p:rCtr x="-21597" y="-46"/>
                                    </p:animMotion>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0" nodeType="clickEffect">
                                  <p:stCondLst>
                                    <p:cond delay="0"/>
                                  </p:stCondLst>
                                  <p:childTnLst>
                                    <p:animScale>
                                      <p:cBhvr>
                                        <p:cTn id="28" dur="2000" fill="hold"/>
                                        <p:tgtEl>
                                          <p:spTgt spid="15"/>
                                        </p:tgtEl>
                                      </p:cBhvr>
                                      <p:by x="150000" y="150000"/>
                                    </p:animScale>
                                  </p:childTnLst>
                                </p:cTn>
                              </p:par>
                              <p:par>
                                <p:cTn id="29" presetID="42" presetClass="path" presetSubtype="0" accel="50000" decel="50000" fill="hold" grpId="1" nodeType="withEffect">
                                  <p:stCondLst>
                                    <p:cond delay="0"/>
                                  </p:stCondLst>
                                  <p:childTnLst>
                                    <p:animMotion origin="layout" path="M -4.16667E-6 0 L -0.13906 0.11458 " pathEditMode="relative" rAng="0" ptsTypes="AA">
                                      <p:cBhvr>
                                        <p:cTn id="30" dur="2000" fill="hold"/>
                                        <p:tgtEl>
                                          <p:spTgt spid="15"/>
                                        </p:tgtEl>
                                        <p:attrNameLst>
                                          <p:attrName>ppt_x</p:attrName>
                                          <p:attrName>ppt_y</p:attrName>
                                        </p:attrNameLst>
                                      </p:cBhvr>
                                      <p:rCtr x="-6962" y="5718"/>
                                    </p:animMotion>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31"/>
                                        </p:tgtEl>
                                      </p:cBhvr>
                                      <p:by x="150000" y="150000"/>
                                    </p:animScale>
                                  </p:childTnLst>
                                </p:cTn>
                              </p:par>
                              <p:par>
                                <p:cTn id="35" presetID="42" presetClass="path" presetSubtype="0" accel="50000" decel="50000" fill="hold" grpId="1" nodeType="withEffect">
                                  <p:stCondLst>
                                    <p:cond delay="0"/>
                                  </p:stCondLst>
                                  <p:childTnLst>
                                    <p:animMotion origin="layout" path="M -2.22222E-6 -3.7037E-6 L -0.30781 0.0963 " pathEditMode="relative" rAng="0" ptsTypes="AA">
                                      <p:cBhvr>
                                        <p:cTn id="36" dur="2000" fill="hold"/>
                                        <p:tgtEl>
                                          <p:spTgt spid="31"/>
                                        </p:tgtEl>
                                        <p:attrNameLst>
                                          <p:attrName>ppt_x</p:attrName>
                                          <p:attrName>ppt_y</p:attrName>
                                        </p:attrNameLst>
                                      </p:cBhvr>
                                      <p:rCtr x="-15399"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8" grpId="0"/>
      <p:bldP spid="18" grpId="1"/>
      <p:bldP spid="22" grpId="0"/>
      <p:bldP spid="22" grpId="1"/>
      <p:bldP spid="23" grpId="0"/>
      <p:bldP spid="23" grpId="1"/>
      <p:bldP spid="25" grpId="0"/>
      <p:bldP spid="25" grpId="1"/>
      <p:bldP spid="31" grpId="0"/>
      <p:bldP spid="3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6Ws of Interaction</a:t>
            </a:r>
            <a:endParaRPr lang="en-US" dirty="0"/>
          </a:p>
        </p:txBody>
      </p:sp>
      <p:sp>
        <p:nvSpPr>
          <p:cNvPr id="3" name="Footer Placeholder 2"/>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4" name="Slide Number Placeholder 3"/>
          <p:cNvSpPr>
            <a:spLocks noGrp="1"/>
          </p:cNvSpPr>
          <p:nvPr>
            <p:ph type="sldNum" sz="quarter" idx="12"/>
          </p:nvPr>
        </p:nvSpPr>
        <p:spPr/>
        <p:txBody>
          <a:bodyPr/>
          <a:lstStyle/>
          <a:p>
            <a:fld id="{30742C3F-4840-460C-ADF2-7005A7FA8881}" type="slidenum">
              <a:rPr lang="en-US" smtClean="0"/>
              <a:pPr/>
              <a:t>9</a:t>
            </a:fld>
            <a:endParaRPr lang="en-US" dirty="0"/>
          </a:p>
        </p:txBody>
      </p:sp>
      <p:sp>
        <p:nvSpPr>
          <p:cNvPr id="5" name="Content Placeholder 2"/>
          <p:cNvSpPr txBox="1">
            <a:spLocks/>
          </p:cNvSpPr>
          <p:nvPr/>
        </p:nvSpPr>
        <p:spPr>
          <a:xfrm>
            <a:off x="457200" y="1600201"/>
            <a:ext cx="8229600" cy="4861846"/>
          </a:xfrm>
          <a:prstGeom prst="rect">
            <a:avLst/>
          </a:prstGeom>
        </p:spPr>
        <p:txBody>
          <a:bodyPr>
            <a:normAutofit fontScale="55000" lnSpcReduction="20000"/>
          </a:bodyPr>
          <a:lstStyle/>
          <a:p>
            <a:pPr>
              <a:spcBef>
                <a:spcPct val="20000"/>
              </a:spcBef>
              <a:spcAft>
                <a:spcPts val="600"/>
              </a:spcAft>
              <a:buClr>
                <a:srgbClr val="00ACDC"/>
              </a:buClr>
            </a:pPr>
            <a:r>
              <a:rPr kumimoji="0" lang="en-US" sz="44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HY </a:t>
            </a:r>
            <a:r>
              <a:rPr kumimoji="0" lang="en-US" sz="3200" i="0" u="none" strike="noStrike" kern="1200" cap="none" spc="0" normalizeH="0" baseline="0" noProof="0" dirty="0" smtClean="0">
                <a:ln>
                  <a:noFill/>
                </a:ln>
                <a:solidFill>
                  <a:schemeClr val="tx1"/>
                </a:solidFill>
                <a:effectLst/>
                <a:uLnTx/>
                <a:uFillTx/>
                <a:latin typeface="+mn-lt"/>
                <a:ea typeface="+mn-ea"/>
                <a:cs typeface="+mn-cs"/>
              </a:rPr>
              <a:t>do we interact?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i="0" u="none" strike="noStrike" kern="1200" cap="none" spc="0" normalizeH="0" baseline="0" noProof="0" dirty="0" smtClean="0">
                <a:ln>
                  <a:noFill/>
                </a:ln>
                <a:solidFill>
                  <a:schemeClr val="tx1"/>
                </a:solidFill>
                <a:effectLst/>
                <a:uLnTx/>
                <a:uFillTx/>
                <a:latin typeface="+mn-lt"/>
                <a:ea typeface="+mn-ea"/>
                <a:cs typeface="+mn-cs"/>
              </a:rPr>
              <a:t>What is the goal?</a:t>
            </a:r>
          </a:p>
          <a:p>
            <a:pPr lvl="0">
              <a:spcBef>
                <a:spcPct val="20000"/>
              </a:spcBef>
              <a:spcAft>
                <a:spcPts val="600"/>
              </a:spcAft>
              <a:buClr>
                <a:srgbClr val="00ACDC"/>
              </a:buClr>
              <a:defRPr/>
            </a:pPr>
            <a:r>
              <a:rPr lang="en-US" sz="4400" b="1" dirty="0" smtClean="0"/>
              <a:t>W</a:t>
            </a:r>
            <a:r>
              <a:rPr lang="en-US" sz="3200" b="1" dirty="0" smtClean="0"/>
              <a:t>HAT </a:t>
            </a:r>
            <a:r>
              <a:rPr lang="en-US" sz="3200" dirty="0" smtClean="0"/>
              <a:t>is the purpose?</a:t>
            </a:r>
          </a:p>
          <a:p>
            <a:pPr lvl="0">
              <a:spcBef>
                <a:spcPct val="20000"/>
              </a:spcBef>
              <a:spcAft>
                <a:spcPts val="600"/>
              </a:spcAft>
              <a:buClr>
                <a:srgbClr val="00ACDC"/>
              </a:buClr>
              <a:defRPr/>
            </a:pPr>
            <a:r>
              <a:rPr lang="en-US" sz="3200" b="1" dirty="0" smtClean="0"/>
              <a:t>	</a:t>
            </a:r>
            <a:r>
              <a:rPr lang="en-US" sz="3200" dirty="0" smtClean="0"/>
              <a:t>What</a:t>
            </a:r>
            <a:r>
              <a:rPr lang="en-US" sz="3200" dirty="0" smtClean="0">
                <a:sym typeface="Wingdings" pitchFamily="2" charset="2"/>
              </a:rPr>
              <a:t> is the intended effect of interaction?</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a:t>
            </a:r>
            <a:r>
              <a:rPr kumimoji="0" lang="en-US" sz="44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i="0" u="none" strike="noStrike" kern="1200" cap="none" spc="0" normalizeH="0" baseline="0" noProof="0" dirty="0" smtClean="0">
                <a:ln>
                  <a:noFill/>
                </a:ln>
                <a:solidFill>
                  <a:schemeClr val="tx1"/>
                </a:solidFill>
                <a:effectLst/>
                <a:uLnTx/>
                <a:uFillTx/>
                <a:latin typeface="+mn-lt"/>
                <a:ea typeface="+mn-ea"/>
                <a:cs typeface="+mn-cs"/>
              </a:rPr>
              <a:t>do</a:t>
            </a:r>
            <a:r>
              <a:rPr kumimoji="0" lang="en-US" sz="3200" i="0" u="none" strike="noStrike" kern="1200" cap="none" spc="0" normalizeH="0" noProof="0" dirty="0" smtClean="0">
                <a:ln>
                  <a:noFill/>
                </a:ln>
                <a:solidFill>
                  <a:schemeClr val="tx1"/>
                </a:solidFill>
                <a:effectLst/>
                <a:uLnTx/>
                <a:uFillTx/>
                <a:latin typeface="+mn-lt"/>
                <a:ea typeface="+mn-ea"/>
                <a:cs typeface="+mn-cs"/>
              </a:rPr>
              <a:t> we interact</a:t>
            </a:r>
            <a:r>
              <a:rPr lang="en-US" sz="3200" dirty="0" smtClean="0"/>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Which means do we use/have at disposal?</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44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interacts?</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Who are the users interacting? What is their background?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38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HEN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do we interact?</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When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is</a:t>
            </a:r>
            <a:r>
              <a:rPr kumimoji="0" lang="en-US" sz="3200" b="0" i="0" u="none" strike="noStrike" kern="1200" cap="none" spc="0" normalizeH="0" noProof="0" dirty="0" smtClean="0">
                <a:ln>
                  <a:noFill/>
                </a:ln>
                <a:solidFill>
                  <a:schemeClr val="tx1"/>
                </a:solidFill>
                <a:effectLst/>
                <a:uLnTx/>
                <a:uFillTx/>
                <a:latin typeface="+mn-lt"/>
                <a:ea typeface="+mn-ea"/>
                <a:cs typeface="+mn-cs"/>
              </a:rPr>
              <a:t> interaction needed?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kumimoji="0" lang="en-US" sz="3800" b="1"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HERE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interaction </a:t>
            </a:r>
            <a:r>
              <a:rPr lang="en-US" sz="3200" dirty="0" smtClean="0"/>
              <a:t>used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Where</a:t>
            </a:r>
            <a:r>
              <a:rPr lang="en-US" sz="3200" noProof="0" dirty="0" smtClean="0"/>
              <a:t> 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sers interact?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7452320" y="4365104"/>
            <a:ext cx="1691680" cy="830997"/>
          </a:xfrm>
          <a:prstGeom prst="rect">
            <a:avLst/>
          </a:prstGeom>
          <a:noFill/>
        </p:spPr>
        <p:txBody>
          <a:bodyPr wrap="square" rtlCol="0">
            <a:spAutoFit/>
          </a:bodyPr>
          <a:lstStyle/>
          <a:p>
            <a:r>
              <a:rPr lang="en-US" sz="2400" dirty="0" smtClean="0">
                <a:solidFill>
                  <a:schemeClr val="accent6">
                    <a:lumMod val="75000"/>
                  </a:schemeClr>
                </a:solidFill>
              </a:rPr>
              <a:t>Context of interaction</a:t>
            </a:r>
            <a:endParaRPr lang="en-US" sz="2400" dirty="0">
              <a:solidFill>
                <a:schemeClr val="accent6">
                  <a:lumMod val="75000"/>
                </a:schemeClr>
              </a:solidFill>
            </a:endParaRPr>
          </a:p>
        </p:txBody>
      </p:sp>
      <p:sp>
        <p:nvSpPr>
          <p:cNvPr id="11" name="TextBox 10"/>
          <p:cNvSpPr txBox="1"/>
          <p:nvPr/>
        </p:nvSpPr>
        <p:spPr>
          <a:xfrm>
            <a:off x="7452320" y="2276872"/>
            <a:ext cx="1691680" cy="830997"/>
          </a:xfrm>
          <a:prstGeom prst="rect">
            <a:avLst/>
          </a:prstGeom>
          <a:noFill/>
        </p:spPr>
        <p:txBody>
          <a:bodyPr wrap="square" rtlCol="0">
            <a:spAutoFit/>
          </a:bodyPr>
          <a:lstStyle/>
          <a:p>
            <a:r>
              <a:rPr lang="en-US" sz="2400" dirty="0" smtClean="0">
                <a:solidFill>
                  <a:srgbClr val="00A950"/>
                </a:solidFill>
              </a:rPr>
              <a:t>Effects and means</a:t>
            </a:r>
            <a:endParaRPr lang="en-US" sz="2400" dirty="0">
              <a:solidFill>
                <a:srgbClr val="00A950"/>
              </a:solidFill>
            </a:endParaRPr>
          </a:p>
        </p:txBody>
      </p:sp>
      <p:sp>
        <p:nvSpPr>
          <p:cNvPr id="13" name="Rectangle 12"/>
          <p:cNvSpPr/>
          <p:nvPr/>
        </p:nvSpPr>
        <p:spPr>
          <a:xfrm>
            <a:off x="6804248" y="3861047"/>
            <a:ext cx="263302" cy="2273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p:cNvSpPr/>
          <p:nvPr/>
        </p:nvSpPr>
        <p:spPr>
          <a:xfrm>
            <a:off x="6876256" y="3861047"/>
            <a:ext cx="432048" cy="2308612"/>
          </a:xfrm>
          <a:prstGeom prst="rightBrace">
            <a:avLst/>
          </a:prstGeom>
          <a:solidFill>
            <a:schemeClr val="bg1"/>
          </a:solidFill>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C000"/>
              </a:solidFill>
            </a:endParaRPr>
          </a:p>
        </p:txBody>
      </p:sp>
      <p:sp>
        <p:nvSpPr>
          <p:cNvPr id="14" name="TextBox 13"/>
          <p:cNvSpPr txBox="1"/>
          <p:nvPr/>
        </p:nvSpPr>
        <p:spPr>
          <a:xfrm>
            <a:off x="7164288" y="5661248"/>
            <a:ext cx="1979712" cy="830997"/>
          </a:xfrm>
          <a:prstGeom prst="rect">
            <a:avLst/>
          </a:prstGeom>
          <a:noFill/>
        </p:spPr>
        <p:txBody>
          <a:bodyPr wrap="square" rtlCol="0">
            <a:spAutoFit/>
          </a:bodyPr>
          <a:lstStyle/>
          <a:p>
            <a:r>
              <a:rPr lang="en-US" sz="1600" dirty="0" smtClean="0"/>
              <a:t>[adapted &amp; merged </a:t>
            </a:r>
            <a:br>
              <a:rPr lang="en-US" sz="1600" dirty="0" smtClean="0"/>
            </a:br>
            <a:r>
              <a:rPr lang="en-US" sz="1600" dirty="0" smtClean="0"/>
              <a:t>Roth13, Jansen et al 13]</a:t>
            </a:r>
            <a:endParaRPr lang="en-US" sz="1600" dirty="0"/>
          </a:p>
        </p:txBody>
      </p:sp>
      <p:sp>
        <p:nvSpPr>
          <p:cNvPr id="10" name="Right Brace 9"/>
          <p:cNvSpPr/>
          <p:nvPr/>
        </p:nvSpPr>
        <p:spPr>
          <a:xfrm>
            <a:off x="6986153" y="1600201"/>
            <a:ext cx="432048" cy="2260847"/>
          </a:xfrm>
          <a:prstGeom prst="rightBrace">
            <a:avLst/>
          </a:prstGeom>
          <a:solidFill>
            <a:schemeClr val="bg1"/>
          </a:solidFill>
          <a:ln w="28575">
            <a:solidFill>
              <a:srgbClr val="00A9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1">
                  <a:lumMod val="75000"/>
                </a:schemeClr>
              </a:solidFill>
            </a:endParaRPr>
          </a:p>
        </p:txBody>
      </p:sp>
    </p:spTree>
    <p:extLst>
      <p:ext uri="{BB962C8B-B14F-4D97-AF65-F5344CB8AC3E}">
        <p14:creationId xmlns:p14="http://schemas.microsoft.com/office/powerpoint/2010/main" val="9371510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en-US" dirty="0" err="1" smtClean="0"/>
              <a:t>InfoVis</a:t>
            </a:r>
            <a:r>
              <a:rPr lang="en-US" dirty="0" smtClean="0"/>
              <a:t>-Focused Systematization: </a:t>
            </a:r>
            <a:br>
              <a:rPr lang="en-US" dirty="0" smtClean="0"/>
            </a:br>
            <a:r>
              <a:rPr lang="en-US" dirty="0" smtClean="0"/>
              <a:t>Problem </a:t>
            </a:r>
            <a:r>
              <a:rPr lang="en-US" dirty="0"/>
              <a:t>of ambiguous terms</a:t>
            </a:r>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90</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48253" y="3751743"/>
            <a:ext cx="2520280" cy="923330"/>
          </a:xfrm>
          <a:prstGeom prst="rect">
            <a:avLst/>
          </a:prstGeom>
          <a:noFill/>
        </p:spPr>
        <p:txBody>
          <a:bodyPr wrap="square" rtlCol="0">
            <a:spAutoFit/>
          </a:bodyPr>
          <a:lstStyle/>
          <a:p>
            <a:r>
              <a:rPr lang="en-US" sz="5400" dirty="0" smtClean="0">
                <a:solidFill>
                  <a:srgbClr val="FF0000"/>
                </a:solidFill>
              </a:rPr>
              <a:t>?</a:t>
            </a:r>
            <a:endParaRPr lang="de-DE" dirty="0">
              <a:solidFill>
                <a:srgbClr val="FF0000"/>
              </a:solidFill>
            </a:endParaRPr>
          </a:p>
        </p:txBody>
      </p:sp>
      <p:sp>
        <p:nvSpPr>
          <p:cNvPr id="3" name="Down Arrow 2"/>
          <p:cNvSpPr/>
          <p:nvPr/>
        </p:nvSpPr>
        <p:spPr>
          <a:xfrm rot="5400000">
            <a:off x="2112885" y="2365698"/>
            <a:ext cx="429715" cy="456067"/>
          </a:xfrm>
          <a:prstGeom prst="down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Down Arrow 16"/>
          <p:cNvSpPr/>
          <p:nvPr/>
        </p:nvSpPr>
        <p:spPr>
          <a:xfrm rot="5400000">
            <a:off x="2112885" y="3770517"/>
            <a:ext cx="429715" cy="456067"/>
          </a:xfrm>
          <a:prstGeom prst="down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Down Arrow 19"/>
          <p:cNvSpPr/>
          <p:nvPr/>
        </p:nvSpPr>
        <p:spPr>
          <a:xfrm rot="5400000">
            <a:off x="2145543" y="5258486"/>
            <a:ext cx="429715" cy="456067"/>
          </a:xfrm>
          <a:prstGeom prst="down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Picture 3" descr="Figure-1-23"/>
          <p:cNvPicPr>
            <a:picLocks noChangeAspect="1" noChangeArrowheads="1"/>
          </p:cNvPicPr>
          <p:nvPr/>
        </p:nvPicPr>
        <p:blipFill>
          <a:blip r:embed="rId3" cstate="print"/>
          <a:srcRect t="11194" r="20584" b="45540"/>
          <a:stretch>
            <a:fillRect/>
          </a:stretch>
        </p:blipFill>
        <p:spPr bwMode="auto">
          <a:xfrm>
            <a:off x="3783504" y="5400172"/>
            <a:ext cx="4604920" cy="1042623"/>
          </a:xfrm>
          <a:prstGeom prst="rect">
            <a:avLst/>
          </a:prstGeom>
          <a:noFill/>
          <a:ln w="9525">
            <a:solidFill>
              <a:schemeClr val="tx1"/>
            </a:solidFill>
            <a:miter lim="800000"/>
            <a:headEnd/>
            <a:tailEnd/>
          </a:ln>
        </p:spPr>
      </p:pic>
      <p:sp>
        <p:nvSpPr>
          <p:cNvPr id="22" name="Rectangle 21"/>
          <p:cNvSpPr/>
          <p:nvPr/>
        </p:nvSpPr>
        <p:spPr>
          <a:xfrm>
            <a:off x="3724959" y="3825044"/>
            <a:ext cx="3456384" cy="57606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75000"/>
                  </a:schemeClr>
                </a:solidFill>
              </a:rPr>
              <a:t>Why? What for? How exactly?</a:t>
            </a:r>
            <a:endParaRPr lang="en-US" dirty="0">
              <a:solidFill>
                <a:schemeClr val="accent6">
                  <a:lumMod val="75000"/>
                </a:schemeClr>
              </a:solidFill>
            </a:endParaRPr>
          </a:p>
        </p:txBody>
      </p:sp>
      <p:sp>
        <p:nvSpPr>
          <p:cNvPr id="10" name="Rectangle 9"/>
          <p:cNvSpPr/>
          <p:nvPr/>
        </p:nvSpPr>
        <p:spPr>
          <a:xfrm>
            <a:off x="4932040" y="5030840"/>
            <a:ext cx="1988621" cy="369332"/>
          </a:xfrm>
          <a:prstGeom prst="rect">
            <a:avLst/>
          </a:prstGeom>
          <a:solidFill>
            <a:schemeClr val="bg1"/>
          </a:solidFill>
        </p:spPr>
        <p:txBody>
          <a:bodyPr wrap="none">
            <a:spAutoFit/>
          </a:bodyPr>
          <a:lstStyle/>
          <a:p>
            <a:r>
              <a:rPr lang="en-US" b="1" dirty="0" smtClean="0">
                <a:solidFill>
                  <a:schemeClr val="accent6">
                    <a:lumMod val="75000"/>
                  </a:schemeClr>
                </a:solidFill>
              </a:rPr>
              <a:t>“Change mapping”</a:t>
            </a:r>
            <a:endParaRPr lang="en-US" b="1" dirty="0">
              <a:solidFill>
                <a:schemeClr val="accent6">
                  <a:lumMod val="75000"/>
                </a:schemeClr>
              </a:solidFill>
            </a:endParaRPr>
          </a:p>
        </p:txBody>
      </p:sp>
      <p:sp>
        <p:nvSpPr>
          <p:cNvPr id="9" name="Right Brace 8"/>
          <p:cNvSpPr/>
          <p:nvPr/>
        </p:nvSpPr>
        <p:spPr>
          <a:xfrm>
            <a:off x="2825179" y="2593731"/>
            <a:ext cx="522685" cy="3107646"/>
          </a:xfrm>
          <a:prstGeom prst="rightBrace">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9357913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Systematization:</a:t>
            </a:r>
            <a:br>
              <a:rPr lang="en-US" dirty="0" smtClean="0"/>
            </a:br>
            <a:r>
              <a:rPr lang="en-US" dirty="0" smtClean="0"/>
              <a:t>Interaction Support</a:t>
            </a:r>
            <a:endParaRPr lang="de-DE" dirty="0"/>
          </a:p>
        </p:txBody>
      </p:sp>
      <p:sp>
        <p:nvSpPr>
          <p:cNvPr id="7" name="Text Placeholder 6"/>
          <p:cNvSpPr>
            <a:spLocks noGrp="1"/>
          </p:cNvSpPr>
          <p:nvPr>
            <p:ph type="body" idx="1"/>
          </p:nvPr>
        </p:nvSpPr>
        <p:spPr/>
        <p:txBody>
          <a:bodyPr/>
          <a:lstStyle/>
          <a:p>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91</a:t>
            </a:fld>
            <a:endParaRPr lang="en-US" dirty="0"/>
          </a:p>
        </p:txBody>
      </p:sp>
      <p:sp>
        <p:nvSpPr>
          <p:cNvPr id="8" name="Picture Placeholder 7"/>
          <p:cNvSpPr>
            <a:spLocks noGrp="1"/>
          </p:cNvSpPr>
          <p:nvPr>
            <p:ph type="pic" sz="quarter" idx="13"/>
          </p:nvPr>
        </p:nvSpPr>
        <p:spPr/>
      </p:sp>
    </p:spTree>
    <p:extLst>
      <p:ext uri="{BB962C8B-B14F-4D97-AF65-F5344CB8AC3E}">
        <p14:creationId xmlns:p14="http://schemas.microsoft.com/office/powerpoint/2010/main" val="18307491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Interaction hierarchy</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92</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a:srcRect l="9977" t="10906" r="6463" b="8390"/>
          <a:stretch>
            <a:fillRect/>
          </a:stretch>
        </p:blipFill>
        <p:spPr bwMode="auto">
          <a:xfrm>
            <a:off x="2215206" y="1960828"/>
            <a:ext cx="6905522" cy="4041224"/>
          </a:xfrm>
          <a:prstGeom prst="rect">
            <a:avLst/>
          </a:prstGeom>
          <a:noFill/>
          <a:ln w="9525">
            <a:noFill/>
            <a:miter lim="800000"/>
            <a:headEnd/>
            <a:tailEnd/>
          </a:ln>
        </p:spPr>
      </p:pic>
      <p:sp>
        <p:nvSpPr>
          <p:cNvPr id="9" name="TextBox 8"/>
          <p:cNvSpPr txBox="1"/>
          <p:nvPr/>
        </p:nvSpPr>
        <p:spPr>
          <a:xfrm>
            <a:off x="6228184" y="6002052"/>
            <a:ext cx="2092945" cy="369332"/>
          </a:xfrm>
          <a:prstGeom prst="rect">
            <a:avLst/>
          </a:prstGeom>
          <a:noFill/>
        </p:spPr>
        <p:txBody>
          <a:bodyPr wrap="none" rtlCol="0">
            <a:spAutoFit/>
          </a:bodyPr>
          <a:lstStyle/>
          <a:p>
            <a:r>
              <a:rPr lang="en-US" dirty="0" smtClean="0"/>
              <a:t>[</a:t>
            </a:r>
            <a:r>
              <a:rPr lang="en-US" dirty="0" err="1" smtClean="0"/>
              <a:t>Sedic</a:t>
            </a:r>
            <a:r>
              <a:rPr lang="en-US" dirty="0" smtClean="0"/>
              <a:t> &amp; Parsons 10]</a:t>
            </a:r>
            <a:endParaRPr lang="de-DE" dirty="0"/>
          </a:p>
        </p:txBody>
      </p:sp>
    </p:spTree>
    <p:extLst>
      <p:ext uri="{BB962C8B-B14F-4D97-AF65-F5344CB8AC3E}">
        <p14:creationId xmlns:p14="http://schemas.microsoft.com/office/powerpoint/2010/main" val="3299940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Interaction hierarchy</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93</a:t>
            </a:fld>
            <a:endParaRPr lang="en-US" dirty="0"/>
          </a:p>
        </p:txBody>
      </p:sp>
      <p:sp>
        <p:nvSpPr>
          <p:cNvPr id="6" name="Content Placeholder 2"/>
          <p:cNvSpPr txBox="1">
            <a:spLocks/>
          </p:cNvSpPr>
          <p:nvPr/>
        </p:nvSpPr>
        <p:spPr>
          <a:xfrm>
            <a:off x="950912" y="1916832"/>
            <a:ext cx="1316832" cy="4525963"/>
          </a:xfrm>
          <a:prstGeom prst="rect">
            <a:avLst/>
          </a:prstGeom>
        </p:spPr>
        <p:txBody>
          <a:bodyPr>
            <a:normAutofit fontScale="85000" lnSpcReduction="20000"/>
          </a:bodyPr>
          <a:lstStyle/>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WHY</a:t>
            </a: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lang="en-US" sz="3200" b="1" dirty="0" smtClean="0"/>
          </a:p>
          <a:p>
            <a:pPr lvl="0">
              <a:spcBef>
                <a:spcPct val="20000"/>
              </a:spcBef>
              <a:spcAft>
                <a:spcPts val="600"/>
              </a:spcAft>
              <a:buClr>
                <a:srgbClr val="00ACDC"/>
              </a:buClr>
              <a:defRPr/>
            </a:pPr>
            <a:endParaRPr lang="en-US" sz="3200" b="1" dirty="0" smtClean="0"/>
          </a:p>
          <a:p>
            <a:pPr lvl="0">
              <a:spcBef>
                <a:spcPct val="20000"/>
              </a:spcBef>
              <a:spcAft>
                <a:spcPts val="600"/>
              </a:spcAft>
              <a:buClr>
                <a:srgbClr val="00ACDC"/>
              </a:buClr>
              <a:defRPr/>
            </a:pPr>
            <a:r>
              <a:rPr lang="en-US" sz="3200" b="1" dirty="0" smtClean="0"/>
              <a:t>WHAT</a:t>
            </a:r>
            <a:endParaRPr lang="en-US" sz="3200" dirty="0" smtClean="0"/>
          </a:p>
          <a:p>
            <a:pPr lvl="0">
              <a:spcBef>
                <a:spcPct val="20000"/>
              </a:spcBef>
              <a:spcAft>
                <a:spcPts val="600"/>
              </a:spcAft>
              <a:buClr>
                <a:srgbClr val="00ACDC"/>
              </a:buClr>
              <a:defRPr/>
            </a:pPr>
            <a:r>
              <a:rPr lang="en-US" sz="3200" b="1"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spcAft>
                <a:spcPts val="600"/>
              </a:spcAft>
              <a:buClr>
                <a:srgbClr val="00ACDC"/>
              </a:buCl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HOW</a:t>
            </a:r>
            <a:endParaRPr lang="en-US" sz="3200" dirty="0" smtClean="0"/>
          </a:p>
          <a:p>
            <a:pPr marL="0" marR="0" lvl="0" indent="0" algn="l" defTabSz="914400" rtl="0" eaLnBrk="1" fontAlgn="auto" latinLnBrk="0" hangingPunct="1">
              <a:lnSpc>
                <a:spcPct val="100000"/>
              </a:lnSpc>
              <a:spcBef>
                <a:spcPct val="20000"/>
              </a:spcBef>
              <a:spcAft>
                <a:spcPts val="600"/>
              </a:spcAft>
              <a:buClr>
                <a:srgbClr val="00ACDC"/>
              </a:buClr>
              <a:buSzTx/>
              <a:buFont typeface="Arial" pitchFamily="34" charset="0"/>
              <a:buNone/>
              <a:tabLst/>
              <a:defRPr/>
            </a:pPr>
            <a:r>
              <a:rPr lang="en-US" sz="3200" dirty="0" smtClean="0"/>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a:off x="827584" y="2492896"/>
            <a:ext cx="0" cy="3240360"/>
          </a:xfrm>
          <a:prstGeom prst="straightConnector1">
            <a:avLst/>
          </a:prstGeom>
          <a:ln w="38100">
            <a:solidFill>
              <a:srgbClr val="00A65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a:srcRect l="9977" t="10906" r="6463" b="8390"/>
          <a:stretch>
            <a:fillRect/>
          </a:stretch>
        </p:blipFill>
        <p:spPr bwMode="auto">
          <a:xfrm>
            <a:off x="2215206" y="1960828"/>
            <a:ext cx="6905522" cy="4041224"/>
          </a:xfrm>
          <a:prstGeom prst="rect">
            <a:avLst/>
          </a:prstGeom>
          <a:noFill/>
          <a:ln w="9525">
            <a:noFill/>
            <a:miter lim="800000"/>
            <a:headEnd/>
            <a:tailEnd/>
          </a:ln>
        </p:spPr>
      </p:pic>
      <p:sp>
        <p:nvSpPr>
          <p:cNvPr id="9" name="TextBox 8"/>
          <p:cNvSpPr txBox="1"/>
          <p:nvPr/>
        </p:nvSpPr>
        <p:spPr>
          <a:xfrm>
            <a:off x="6228184" y="6002052"/>
            <a:ext cx="2092945" cy="369332"/>
          </a:xfrm>
          <a:prstGeom prst="rect">
            <a:avLst/>
          </a:prstGeom>
          <a:noFill/>
        </p:spPr>
        <p:txBody>
          <a:bodyPr wrap="none" rtlCol="0">
            <a:spAutoFit/>
          </a:bodyPr>
          <a:lstStyle/>
          <a:p>
            <a:r>
              <a:rPr lang="en-US" dirty="0" smtClean="0"/>
              <a:t>[</a:t>
            </a:r>
            <a:r>
              <a:rPr lang="en-US" dirty="0" err="1" smtClean="0"/>
              <a:t>Sedic</a:t>
            </a:r>
            <a:r>
              <a:rPr lang="en-US" dirty="0" smtClean="0"/>
              <a:t> &amp; Parsons 10]</a:t>
            </a:r>
            <a:endParaRPr lang="de-DE" dirty="0"/>
          </a:p>
        </p:txBody>
      </p:sp>
      <p:cxnSp>
        <p:nvCxnSpPr>
          <p:cNvPr id="10" name="Straight Arrow Connector 9"/>
          <p:cNvCxnSpPr/>
          <p:nvPr/>
        </p:nvCxnSpPr>
        <p:spPr>
          <a:xfrm>
            <a:off x="2339752" y="1868324"/>
            <a:ext cx="5669170" cy="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4904" y="1268760"/>
            <a:ext cx="5021098" cy="523220"/>
          </a:xfrm>
          <a:prstGeom prst="rect">
            <a:avLst/>
          </a:prstGeom>
          <a:noFill/>
        </p:spPr>
        <p:txBody>
          <a:bodyPr wrap="square" rtlCol="0">
            <a:spAutoFit/>
          </a:bodyPr>
          <a:lstStyle/>
          <a:p>
            <a:r>
              <a:rPr lang="en-US" sz="2800" dirty="0" smtClean="0">
                <a:solidFill>
                  <a:schemeClr val="accent6">
                    <a:lumMod val="75000"/>
                  </a:schemeClr>
                </a:solidFill>
              </a:rPr>
              <a:t>Time &amp; cognitive burden </a:t>
            </a:r>
            <a:endParaRPr lang="de-DE" sz="2800" dirty="0">
              <a:solidFill>
                <a:schemeClr val="accent6">
                  <a:lumMod val="75000"/>
                </a:schemeClr>
              </a:solidFill>
            </a:endParaRPr>
          </a:p>
        </p:txBody>
      </p:sp>
    </p:spTree>
    <p:extLst>
      <p:ext uri="{BB962C8B-B14F-4D97-AF65-F5344CB8AC3E}">
        <p14:creationId xmlns:p14="http://schemas.microsoft.com/office/powerpoint/2010/main" val="16477362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dirty="0" smtClean="0"/>
              <a:t>Three Dimensions: </a:t>
            </a:r>
            <a:endParaRPr lang="en-US"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94</a:t>
            </a:fld>
            <a:endParaRPr lang="en-US" dirty="0"/>
          </a:p>
        </p:txBody>
      </p:sp>
      <p:cxnSp>
        <p:nvCxnSpPr>
          <p:cNvPr id="14" name="Straight Arrow Connector 13"/>
          <p:cNvCxnSpPr/>
          <p:nvPr/>
        </p:nvCxnSpPr>
        <p:spPr>
          <a:xfrm flipV="1">
            <a:off x="2771800" y="1556792"/>
            <a:ext cx="28737" cy="331236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71800" y="4869160"/>
            <a:ext cx="5032176" cy="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008449" y="1412776"/>
            <a:ext cx="877163" cy="923330"/>
          </a:xfrm>
          <a:prstGeom prst="rect">
            <a:avLst/>
          </a:prstGeom>
        </p:spPr>
        <p:txBody>
          <a:bodyPr wrap="none">
            <a:spAutoFit/>
          </a:bodyPr>
          <a:lstStyle/>
          <a:p>
            <a:r>
              <a:rPr lang="en-US" sz="5400" dirty="0" smtClean="0">
                <a:solidFill>
                  <a:srgbClr val="00A650"/>
                </a:solidFill>
                <a:sym typeface="Webdings" panose="05030102010509060703" pitchFamily="18" charset="2"/>
              </a:rPr>
              <a:t></a:t>
            </a:r>
            <a:endParaRPr lang="en-US" sz="5400" dirty="0">
              <a:solidFill>
                <a:srgbClr val="00A650"/>
              </a:solidFill>
            </a:endParaRPr>
          </a:p>
        </p:txBody>
      </p:sp>
      <p:sp>
        <p:nvSpPr>
          <p:cNvPr id="27" name="Rectangle 26"/>
          <p:cNvSpPr/>
          <p:nvPr/>
        </p:nvSpPr>
        <p:spPr>
          <a:xfrm>
            <a:off x="7452320" y="4869160"/>
            <a:ext cx="763351" cy="830997"/>
          </a:xfrm>
          <a:prstGeom prst="rect">
            <a:avLst/>
          </a:prstGeom>
        </p:spPr>
        <p:txBody>
          <a:bodyPr wrap="none">
            <a:spAutoFit/>
          </a:bodyPr>
          <a:lstStyle/>
          <a:p>
            <a:r>
              <a:rPr lang="en-US" sz="4800" dirty="0" smtClean="0">
                <a:solidFill>
                  <a:schemeClr val="accent6">
                    <a:lumMod val="75000"/>
                  </a:schemeClr>
                </a:solidFill>
                <a:sym typeface="Wingdings"/>
              </a:rPr>
              <a:t></a:t>
            </a:r>
            <a:endParaRPr lang="en-US" sz="4800" dirty="0">
              <a:solidFill>
                <a:schemeClr val="accent6">
                  <a:lumMod val="75000"/>
                </a:schemeClr>
              </a:solidFill>
            </a:endParaRPr>
          </a:p>
        </p:txBody>
      </p:sp>
      <p:sp>
        <p:nvSpPr>
          <p:cNvPr id="29" name="TextBox 28"/>
          <p:cNvSpPr txBox="1"/>
          <p:nvPr/>
        </p:nvSpPr>
        <p:spPr>
          <a:xfrm>
            <a:off x="7236296" y="5589240"/>
            <a:ext cx="1728192" cy="369332"/>
          </a:xfrm>
          <a:prstGeom prst="rect">
            <a:avLst/>
          </a:prstGeom>
          <a:noFill/>
        </p:spPr>
        <p:txBody>
          <a:bodyPr wrap="square" rtlCol="0">
            <a:spAutoFit/>
          </a:bodyPr>
          <a:lstStyle/>
          <a:p>
            <a:r>
              <a:rPr lang="en-US" dirty="0" smtClean="0"/>
              <a:t>Visualization </a:t>
            </a:r>
            <a:endParaRPr lang="en-US" dirty="0"/>
          </a:p>
        </p:txBody>
      </p:sp>
      <p:sp>
        <p:nvSpPr>
          <p:cNvPr id="12" name="Rectangle 11"/>
          <p:cNvSpPr/>
          <p:nvPr/>
        </p:nvSpPr>
        <p:spPr>
          <a:xfrm>
            <a:off x="1187624" y="1628800"/>
            <a:ext cx="867545" cy="369332"/>
          </a:xfrm>
          <a:prstGeom prst="rect">
            <a:avLst/>
          </a:prstGeom>
        </p:spPr>
        <p:txBody>
          <a:bodyPr wrap="none">
            <a:spAutoFit/>
          </a:bodyPr>
          <a:lstStyle/>
          <a:p>
            <a:r>
              <a:rPr lang="en-US" dirty="0" smtClean="0"/>
              <a:t>Human</a:t>
            </a:r>
            <a:endParaRPr lang="en-US" dirty="0"/>
          </a:p>
        </p:txBody>
      </p:sp>
      <p:grpSp>
        <p:nvGrpSpPr>
          <p:cNvPr id="15" name="Group 14"/>
          <p:cNvGrpSpPr/>
          <p:nvPr/>
        </p:nvGrpSpPr>
        <p:grpSpPr>
          <a:xfrm>
            <a:off x="2786168" y="2228510"/>
            <a:ext cx="4439086" cy="2640650"/>
            <a:chOff x="2786168" y="2228510"/>
            <a:chExt cx="4439086" cy="2640650"/>
          </a:xfrm>
        </p:grpSpPr>
        <p:cxnSp>
          <p:nvCxnSpPr>
            <p:cNvPr id="11" name="Straight Arrow Connector 10"/>
            <p:cNvCxnSpPr/>
            <p:nvPr/>
          </p:nvCxnSpPr>
          <p:spPr>
            <a:xfrm flipV="1">
              <a:off x="2786168" y="2564904"/>
              <a:ext cx="3726942" cy="2304256"/>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19633385">
              <a:off x="5228938" y="3028310"/>
              <a:ext cx="1996316" cy="369332"/>
            </a:xfrm>
            <a:prstGeom prst="rect">
              <a:avLst/>
            </a:prstGeom>
          </p:spPr>
          <p:txBody>
            <a:bodyPr wrap="none">
              <a:spAutoFit/>
            </a:bodyPr>
            <a:lstStyle/>
            <a:p>
              <a:r>
                <a:rPr lang="en-US" dirty="0"/>
                <a:t>Interaction support</a:t>
              </a:r>
              <a:endParaRPr lang="de-DE" dirty="0"/>
            </a:p>
          </p:txBody>
        </p:sp>
        <p:cxnSp>
          <p:nvCxnSpPr>
            <p:cNvPr id="9" name="Straight Arrow Connector 8"/>
            <p:cNvCxnSpPr/>
            <p:nvPr/>
          </p:nvCxnSpPr>
          <p:spPr>
            <a:xfrm>
              <a:off x="6365589" y="2228510"/>
              <a:ext cx="64807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265479" y="2368898"/>
              <a:ext cx="728463" cy="120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970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support</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95</a:t>
            </a:fld>
            <a:endParaRPr lang="en-US" dirty="0"/>
          </a:p>
        </p:txBody>
      </p:sp>
      <p:cxnSp>
        <p:nvCxnSpPr>
          <p:cNvPr id="6" name="Straight Arrow Connector 5"/>
          <p:cNvCxnSpPr/>
          <p:nvPr/>
        </p:nvCxnSpPr>
        <p:spPr>
          <a:xfrm>
            <a:off x="1331640" y="4797152"/>
            <a:ext cx="66247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2696" y="4869160"/>
            <a:ext cx="1584176" cy="461665"/>
          </a:xfrm>
          <a:prstGeom prst="rect">
            <a:avLst/>
          </a:prstGeom>
          <a:noFill/>
        </p:spPr>
        <p:txBody>
          <a:bodyPr wrap="square" rtlCol="0">
            <a:spAutoFit/>
          </a:bodyPr>
          <a:lstStyle/>
          <a:p>
            <a:r>
              <a:rPr lang="en-US" sz="2400" dirty="0" smtClean="0"/>
              <a:t>“manual”</a:t>
            </a:r>
            <a:endParaRPr lang="de-DE" sz="2400" dirty="0"/>
          </a:p>
        </p:txBody>
      </p:sp>
      <p:sp>
        <p:nvSpPr>
          <p:cNvPr id="8" name="Rectangle 7"/>
          <p:cNvSpPr/>
          <p:nvPr/>
        </p:nvSpPr>
        <p:spPr>
          <a:xfrm>
            <a:off x="2555776" y="4005064"/>
            <a:ext cx="1469633" cy="400110"/>
          </a:xfrm>
          <a:prstGeom prst="rect">
            <a:avLst/>
          </a:prstGeom>
        </p:spPr>
        <p:txBody>
          <a:bodyPr wrap="none">
            <a:spAutoFit/>
          </a:bodyPr>
          <a:lstStyle/>
          <a:p>
            <a:r>
              <a:rPr lang="en-US" sz="2000" dirty="0" smtClean="0">
                <a:solidFill>
                  <a:srgbClr val="00ACDC"/>
                </a:solidFill>
              </a:rPr>
              <a:t>“supported”</a:t>
            </a:r>
            <a:endParaRPr lang="de-DE" sz="2000" dirty="0">
              <a:solidFill>
                <a:srgbClr val="00ACDC"/>
              </a:solidFill>
            </a:endParaRPr>
          </a:p>
        </p:txBody>
      </p:sp>
      <p:sp>
        <p:nvSpPr>
          <p:cNvPr id="9" name="Rectangle 8"/>
          <p:cNvSpPr/>
          <p:nvPr/>
        </p:nvSpPr>
        <p:spPr>
          <a:xfrm>
            <a:off x="5580112" y="4077072"/>
            <a:ext cx="921534" cy="369332"/>
          </a:xfrm>
          <a:prstGeom prst="rect">
            <a:avLst/>
          </a:prstGeom>
        </p:spPr>
        <p:txBody>
          <a:bodyPr wrap="none">
            <a:spAutoFit/>
          </a:bodyPr>
          <a:lstStyle/>
          <a:p>
            <a:r>
              <a:rPr lang="en-US" dirty="0" smtClean="0">
                <a:solidFill>
                  <a:srgbClr val="00ACDC"/>
                </a:solidFill>
              </a:rPr>
              <a:t>“smart”</a:t>
            </a:r>
            <a:endParaRPr lang="de-DE" dirty="0">
              <a:solidFill>
                <a:srgbClr val="00ACDC"/>
              </a:solidFill>
            </a:endParaRPr>
          </a:p>
        </p:txBody>
      </p:sp>
      <p:sp>
        <p:nvSpPr>
          <p:cNvPr id="10" name="Rectangle 9"/>
          <p:cNvSpPr/>
          <p:nvPr/>
        </p:nvSpPr>
        <p:spPr>
          <a:xfrm>
            <a:off x="3851920" y="4293096"/>
            <a:ext cx="1446230" cy="369332"/>
          </a:xfrm>
          <a:prstGeom prst="rect">
            <a:avLst/>
          </a:prstGeom>
        </p:spPr>
        <p:txBody>
          <a:bodyPr wrap="none">
            <a:spAutoFit/>
          </a:bodyPr>
          <a:lstStyle/>
          <a:p>
            <a:r>
              <a:rPr lang="en-US" dirty="0" smtClean="0">
                <a:solidFill>
                  <a:srgbClr val="00ACDC"/>
                </a:solidFill>
              </a:rPr>
              <a:t>“data-driven”</a:t>
            </a:r>
            <a:endParaRPr lang="de-DE" dirty="0">
              <a:solidFill>
                <a:srgbClr val="00ACDC"/>
              </a:solidFill>
            </a:endParaRPr>
          </a:p>
        </p:txBody>
      </p:sp>
      <p:sp>
        <p:nvSpPr>
          <p:cNvPr id="11" name="Rectangle 10"/>
          <p:cNvSpPr/>
          <p:nvPr/>
        </p:nvSpPr>
        <p:spPr>
          <a:xfrm>
            <a:off x="3923928" y="3284984"/>
            <a:ext cx="1359668" cy="369332"/>
          </a:xfrm>
          <a:prstGeom prst="rect">
            <a:avLst/>
          </a:prstGeom>
        </p:spPr>
        <p:txBody>
          <a:bodyPr wrap="none">
            <a:spAutoFit/>
          </a:bodyPr>
          <a:lstStyle/>
          <a:p>
            <a:r>
              <a:rPr lang="en-US" dirty="0" smtClean="0">
                <a:solidFill>
                  <a:srgbClr val="00ACDC"/>
                </a:solidFill>
              </a:rPr>
              <a:t>“DOI-based”</a:t>
            </a:r>
            <a:endParaRPr lang="de-DE" dirty="0">
              <a:solidFill>
                <a:srgbClr val="00ACDC"/>
              </a:solidFill>
            </a:endParaRPr>
          </a:p>
        </p:txBody>
      </p:sp>
      <p:sp>
        <p:nvSpPr>
          <p:cNvPr id="12" name="TextBox 11"/>
          <p:cNvSpPr txBox="1"/>
          <p:nvPr/>
        </p:nvSpPr>
        <p:spPr>
          <a:xfrm>
            <a:off x="7092280" y="5029158"/>
            <a:ext cx="1728192" cy="461665"/>
          </a:xfrm>
          <a:prstGeom prst="rect">
            <a:avLst/>
          </a:prstGeom>
          <a:noFill/>
        </p:spPr>
        <p:txBody>
          <a:bodyPr wrap="square" rtlCol="0">
            <a:spAutoFit/>
          </a:bodyPr>
          <a:lstStyle/>
          <a:p>
            <a:r>
              <a:rPr lang="en-US" sz="2400" dirty="0" smtClean="0"/>
              <a:t>“automatic”</a:t>
            </a:r>
            <a:endParaRPr lang="de-DE" sz="2400" dirty="0"/>
          </a:p>
        </p:txBody>
      </p:sp>
      <p:sp>
        <p:nvSpPr>
          <p:cNvPr id="13" name="TextBox 12"/>
          <p:cNvSpPr txBox="1"/>
          <p:nvPr/>
        </p:nvSpPr>
        <p:spPr>
          <a:xfrm>
            <a:off x="7380312" y="3393256"/>
            <a:ext cx="1872208"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Fast</a:t>
            </a:r>
          </a:p>
          <a:p>
            <a:pPr marL="342900" indent="-342900">
              <a:buFont typeface="Arial" panose="020B0604020202020204" pitchFamily="34" charset="0"/>
              <a:buChar char="•"/>
            </a:pPr>
            <a:r>
              <a:rPr lang="en-US" sz="2000" dirty="0" smtClean="0"/>
              <a:t>No cognitive burden</a:t>
            </a:r>
          </a:p>
          <a:p>
            <a:pPr marL="342900" indent="-342900">
              <a:buFont typeface="Arial" panose="020B0604020202020204" pitchFamily="34" charset="0"/>
              <a:buChar char="•"/>
            </a:pPr>
            <a:r>
              <a:rPr lang="en-US" sz="2000" dirty="0" smtClean="0"/>
              <a:t>No control</a:t>
            </a:r>
            <a:endParaRPr lang="de-DE" sz="2000" dirty="0"/>
          </a:p>
        </p:txBody>
      </p:sp>
      <p:sp>
        <p:nvSpPr>
          <p:cNvPr id="14" name="TextBox 13"/>
          <p:cNvSpPr txBox="1"/>
          <p:nvPr/>
        </p:nvSpPr>
        <p:spPr>
          <a:xfrm>
            <a:off x="0" y="3415352"/>
            <a:ext cx="255577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Slow/cumbersome</a:t>
            </a:r>
          </a:p>
          <a:p>
            <a:pPr marL="342900" indent="-342900">
              <a:buFont typeface="Arial" panose="020B0604020202020204" pitchFamily="34" charset="0"/>
              <a:buChar char="•"/>
            </a:pPr>
            <a:r>
              <a:rPr lang="en-US" sz="2000" dirty="0" smtClean="0"/>
              <a:t>High cognitive burden</a:t>
            </a:r>
          </a:p>
          <a:p>
            <a:pPr marL="342900" indent="-342900">
              <a:buFont typeface="Arial" panose="020B0604020202020204" pitchFamily="34" charset="0"/>
              <a:buChar char="•"/>
            </a:pPr>
            <a:r>
              <a:rPr lang="en-US" sz="2000" dirty="0" smtClean="0"/>
              <a:t>Full control</a:t>
            </a:r>
            <a:endParaRPr lang="de-DE" sz="2000" dirty="0"/>
          </a:p>
        </p:txBody>
      </p:sp>
    </p:spTree>
    <p:extLst>
      <p:ext uri="{BB962C8B-B14F-4D97-AF65-F5344CB8AC3E}">
        <p14:creationId xmlns:p14="http://schemas.microsoft.com/office/powerpoint/2010/main" val="41360548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support</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96</a:t>
            </a:fld>
            <a:endParaRPr lang="en-US" dirty="0"/>
          </a:p>
        </p:txBody>
      </p:sp>
      <p:cxnSp>
        <p:nvCxnSpPr>
          <p:cNvPr id="6" name="Straight Arrow Connector 5"/>
          <p:cNvCxnSpPr/>
          <p:nvPr/>
        </p:nvCxnSpPr>
        <p:spPr>
          <a:xfrm>
            <a:off x="1331640" y="4797152"/>
            <a:ext cx="66247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2696" y="4869160"/>
            <a:ext cx="1584176" cy="461665"/>
          </a:xfrm>
          <a:prstGeom prst="rect">
            <a:avLst/>
          </a:prstGeom>
          <a:noFill/>
        </p:spPr>
        <p:txBody>
          <a:bodyPr wrap="square" rtlCol="0">
            <a:spAutoFit/>
          </a:bodyPr>
          <a:lstStyle/>
          <a:p>
            <a:r>
              <a:rPr lang="en-US" sz="2400" dirty="0" smtClean="0"/>
              <a:t>“manual”</a:t>
            </a:r>
            <a:endParaRPr lang="de-DE" sz="2400" dirty="0"/>
          </a:p>
        </p:txBody>
      </p:sp>
      <p:sp>
        <p:nvSpPr>
          <p:cNvPr id="8" name="Rectangle 7"/>
          <p:cNvSpPr/>
          <p:nvPr/>
        </p:nvSpPr>
        <p:spPr>
          <a:xfrm>
            <a:off x="2555776" y="4005064"/>
            <a:ext cx="1469633" cy="400110"/>
          </a:xfrm>
          <a:prstGeom prst="rect">
            <a:avLst/>
          </a:prstGeom>
        </p:spPr>
        <p:txBody>
          <a:bodyPr wrap="none">
            <a:spAutoFit/>
          </a:bodyPr>
          <a:lstStyle/>
          <a:p>
            <a:r>
              <a:rPr lang="en-US" sz="2000" dirty="0" smtClean="0">
                <a:solidFill>
                  <a:srgbClr val="00ACDC"/>
                </a:solidFill>
              </a:rPr>
              <a:t>“supported”</a:t>
            </a:r>
            <a:endParaRPr lang="de-DE" sz="2000" dirty="0">
              <a:solidFill>
                <a:srgbClr val="00ACDC"/>
              </a:solidFill>
            </a:endParaRPr>
          </a:p>
        </p:txBody>
      </p:sp>
      <p:sp>
        <p:nvSpPr>
          <p:cNvPr id="9" name="Rectangle 8"/>
          <p:cNvSpPr/>
          <p:nvPr/>
        </p:nvSpPr>
        <p:spPr>
          <a:xfrm>
            <a:off x="5580112" y="4077072"/>
            <a:ext cx="921534" cy="369332"/>
          </a:xfrm>
          <a:prstGeom prst="rect">
            <a:avLst/>
          </a:prstGeom>
        </p:spPr>
        <p:txBody>
          <a:bodyPr wrap="none">
            <a:spAutoFit/>
          </a:bodyPr>
          <a:lstStyle/>
          <a:p>
            <a:r>
              <a:rPr lang="en-US" dirty="0" smtClean="0">
                <a:solidFill>
                  <a:srgbClr val="00ACDC"/>
                </a:solidFill>
              </a:rPr>
              <a:t>“smart”</a:t>
            </a:r>
            <a:endParaRPr lang="de-DE" dirty="0">
              <a:solidFill>
                <a:srgbClr val="00ACDC"/>
              </a:solidFill>
            </a:endParaRPr>
          </a:p>
        </p:txBody>
      </p:sp>
      <p:sp>
        <p:nvSpPr>
          <p:cNvPr id="10" name="Rectangle 9"/>
          <p:cNvSpPr/>
          <p:nvPr/>
        </p:nvSpPr>
        <p:spPr>
          <a:xfrm>
            <a:off x="3851920" y="4293096"/>
            <a:ext cx="1446230" cy="369332"/>
          </a:xfrm>
          <a:prstGeom prst="rect">
            <a:avLst/>
          </a:prstGeom>
        </p:spPr>
        <p:txBody>
          <a:bodyPr wrap="none">
            <a:spAutoFit/>
          </a:bodyPr>
          <a:lstStyle/>
          <a:p>
            <a:r>
              <a:rPr lang="en-US" dirty="0" smtClean="0">
                <a:solidFill>
                  <a:srgbClr val="00ACDC"/>
                </a:solidFill>
              </a:rPr>
              <a:t>“data-driven”</a:t>
            </a:r>
            <a:endParaRPr lang="de-DE" dirty="0">
              <a:solidFill>
                <a:srgbClr val="00ACDC"/>
              </a:solidFill>
            </a:endParaRPr>
          </a:p>
        </p:txBody>
      </p:sp>
      <p:sp>
        <p:nvSpPr>
          <p:cNvPr id="11" name="Rectangle 10"/>
          <p:cNvSpPr/>
          <p:nvPr/>
        </p:nvSpPr>
        <p:spPr>
          <a:xfrm>
            <a:off x="3923928" y="3284984"/>
            <a:ext cx="1359668" cy="369332"/>
          </a:xfrm>
          <a:prstGeom prst="rect">
            <a:avLst/>
          </a:prstGeom>
        </p:spPr>
        <p:txBody>
          <a:bodyPr wrap="none">
            <a:spAutoFit/>
          </a:bodyPr>
          <a:lstStyle/>
          <a:p>
            <a:r>
              <a:rPr lang="en-US" dirty="0" smtClean="0">
                <a:solidFill>
                  <a:srgbClr val="00ACDC"/>
                </a:solidFill>
              </a:rPr>
              <a:t>“DOI-based”</a:t>
            </a:r>
            <a:endParaRPr lang="de-DE" dirty="0">
              <a:solidFill>
                <a:srgbClr val="00ACDC"/>
              </a:solidFill>
            </a:endParaRPr>
          </a:p>
        </p:txBody>
      </p:sp>
      <p:sp>
        <p:nvSpPr>
          <p:cNvPr id="12" name="TextBox 11"/>
          <p:cNvSpPr txBox="1"/>
          <p:nvPr/>
        </p:nvSpPr>
        <p:spPr>
          <a:xfrm>
            <a:off x="7092280" y="5029158"/>
            <a:ext cx="1728192" cy="461665"/>
          </a:xfrm>
          <a:prstGeom prst="rect">
            <a:avLst/>
          </a:prstGeom>
          <a:noFill/>
        </p:spPr>
        <p:txBody>
          <a:bodyPr wrap="square" rtlCol="0">
            <a:spAutoFit/>
          </a:bodyPr>
          <a:lstStyle/>
          <a:p>
            <a:r>
              <a:rPr lang="en-US" sz="2400" dirty="0" smtClean="0"/>
              <a:t>“automatic”</a:t>
            </a:r>
            <a:endParaRPr lang="de-DE" sz="2400" dirty="0"/>
          </a:p>
        </p:txBody>
      </p:sp>
      <p:sp>
        <p:nvSpPr>
          <p:cNvPr id="13" name="TextBox 12"/>
          <p:cNvSpPr txBox="1"/>
          <p:nvPr/>
        </p:nvSpPr>
        <p:spPr>
          <a:xfrm>
            <a:off x="7380312" y="3393256"/>
            <a:ext cx="1872208"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Fast</a:t>
            </a:r>
          </a:p>
          <a:p>
            <a:pPr marL="342900" indent="-342900">
              <a:buFont typeface="Arial" panose="020B0604020202020204" pitchFamily="34" charset="0"/>
              <a:buChar char="•"/>
            </a:pPr>
            <a:r>
              <a:rPr lang="en-US" sz="2000" dirty="0" smtClean="0"/>
              <a:t>No cognitive burden</a:t>
            </a:r>
          </a:p>
          <a:p>
            <a:pPr marL="342900" indent="-342900">
              <a:buFont typeface="Arial" panose="020B0604020202020204" pitchFamily="34" charset="0"/>
              <a:buChar char="•"/>
            </a:pPr>
            <a:r>
              <a:rPr lang="en-US" sz="2000" dirty="0" smtClean="0"/>
              <a:t>No control</a:t>
            </a:r>
            <a:endParaRPr lang="de-DE" sz="2000" dirty="0"/>
          </a:p>
        </p:txBody>
      </p:sp>
      <p:sp>
        <p:nvSpPr>
          <p:cNvPr id="14" name="TextBox 13"/>
          <p:cNvSpPr txBox="1"/>
          <p:nvPr/>
        </p:nvSpPr>
        <p:spPr>
          <a:xfrm>
            <a:off x="0" y="3415352"/>
            <a:ext cx="255577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Slow/cumbersome</a:t>
            </a:r>
          </a:p>
          <a:p>
            <a:pPr marL="342900" indent="-342900">
              <a:buFont typeface="Arial" panose="020B0604020202020204" pitchFamily="34" charset="0"/>
              <a:buChar char="•"/>
            </a:pPr>
            <a:r>
              <a:rPr lang="en-US" sz="2000" dirty="0" smtClean="0"/>
              <a:t>High cognitive burden</a:t>
            </a:r>
          </a:p>
          <a:p>
            <a:pPr marL="342900" indent="-342900">
              <a:buFont typeface="Arial" panose="020B0604020202020204" pitchFamily="34" charset="0"/>
              <a:buChar char="•"/>
            </a:pPr>
            <a:r>
              <a:rPr lang="en-US" sz="2000" dirty="0" smtClean="0"/>
              <a:t>Full control</a:t>
            </a:r>
            <a:endParaRPr lang="de-DE" sz="2000" dirty="0"/>
          </a:p>
        </p:txBody>
      </p:sp>
    </p:spTree>
    <p:extLst>
      <p:ext uri="{BB962C8B-B14F-4D97-AF65-F5344CB8AC3E}">
        <p14:creationId xmlns:p14="http://schemas.microsoft.com/office/powerpoint/2010/main" val="9965521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support</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97</a:t>
            </a:fld>
            <a:endParaRPr lang="en-US" dirty="0"/>
          </a:p>
        </p:txBody>
      </p:sp>
      <p:cxnSp>
        <p:nvCxnSpPr>
          <p:cNvPr id="6" name="Straight Arrow Connector 5"/>
          <p:cNvCxnSpPr/>
          <p:nvPr/>
        </p:nvCxnSpPr>
        <p:spPr>
          <a:xfrm>
            <a:off x="1331640" y="4797152"/>
            <a:ext cx="66247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3608" y="4869160"/>
            <a:ext cx="1584176" cy="461665"/>
          </a:xfrm>
          <a:prstGeom prst="rect">
            <a:avLst/>
          </a:prstGeom>
          <a:noFill/>
        </p:spPr>
        <p:txBody>
          <a:bodyPr wrap="square" rtlCol="0">
            <a:spAutoFit/>
          </a:bodyPr>
          <a:lstStyle/>
          <a:p>
            <a:r>
              <a:rPr lang="en-US" sz="2400" dirty="0" smtClean="0"/>
              <a:t>“manual”</a:t>
            </a:r>
            <a:endParaRPr lang="de-DE" sz="2400" dirty="0"/>
          </a:p>
        </p:txBody>
      </p:sp>
      <p:sp>
        <p:nvSpPr>
          <p:cNvPr id="8" name="Rectangle 7"/>
          <p:cNvSpPr/>
          <p:nvPr/>
        </p:nvSpPr>
        <p:spPr>
          <a:xfrm>
            <a:off x="2555776" y="4005064"/>
            <a:ext cx="1502206" cy="400110"/>
          </a:xfrm>
          <a:prstGeom prst="rect">
            <a:avLst/>
          </a:prstGeom>
        </p:spPr>
        <p:txBody>
          <a:bodyPr wrap="none">
            <a:spAutoFit/>
          </a:bodyPr>
          <a:lstStyle/>
          <a:p>
            <a:r>
              <a:rPr lang="en-US" sz="2000" b="1" dirty="0" smtClean="0">
                <a:solidFill>
                  <a:srgbClr val="00ACDC"/>
                </a:solidFill>
              </a:rPr>
              <a:t>“supported”</a:t>
            </a:r>
            <a:endParaRPr lang="de-DE" sz="2000" b="1" dirty="0">
              <a:solidFill>
                <a:srgbClr val="00ACDC"/>
              </a:solidFill>
            </a:endParaRPr>
          </a:p>
        </p:txBody>
      </p:sp>
      <p:sp>
        <p:nvSpPr>
          <p:cNvPr id="9" name="Rectangle 8"/>
          <p:cNvSpPr/>
          <p:nvPr/>
        </p:nvSpPr>
        <p:spPr>
          <a:xfrm>
            <a:off x="5580112" y="4077072"/>
            <a:ext cx="921534" cy="369332"/>
          </a:xfrm>
          <a:prstGeom prst="rect">
            <a:avLst/>
          </a:prstGeom>
        </p:spPr>
        <p:txBody>
          <a:bodyPr wrap="none">
            <a:spAutoFit/>
          </a:bodyPr>
          <a:lstStyle/>
          <a:p>
            <a:r>
              <a:rPr lang="en-US" dirty="0" smtClean="0">
                <a:solidFill>
                  <a:srgbClr val="00ACDC"/>
                </a:solidFill>
              </a:rPr>
              <a:t>“smart”</a:t>
            </a:r>
            <a:endParaRPr lang="de-DE" dirty="0">
              <a:solidFill>
                <a:srgbClr val="00ACDC"/>
              </a:solidFill>
            </a:endParaRPr>
          </a:p>
        </p:txBody>
      </p:sp>
      <p:sp>
        <p:nvSpPr>
          <p:cNvPr id="10" name="Rectangle 9"/>
          <p:cNvSpPr/>
          <p:nvPr/>
        </p:nvSpPr>
        <p:spPr>
          <a:xfrm>
            <a:off x="3851920" y="4293096"/>
            <a:ext cx="1446230" cy="369332"/>
          </a:xfrm>
          <a:prstGeom prst="rect">
            <a:avLst/>
          </a:prstGeom>
        </p:spPr>
        <p:txBody>
          <a:bodyPr wrap="none">
            <a:spAutoFit/>
          </a:bodyPr>
          <a:lstStyle/>
          <a:p>
            <a:r>
              <a:rPr lang="en-US" dirty="0" smtClean="0">
                <a:solidFill>
                  <a:srgbClr val="00ACDC"/>
                </a:solidFill>
              </a:rPr>
              <a:t>“data-driven”</a:t>
            </a:r>
            <a:endParaRPr lang="de-DE" dirty="0">
              <a:solidFill>
                <a:srgbClr val="00ACDC"/>
              </a:solidFill>
            </a:endParaRPr>
          </a:p>
        </p:txBody>
      </p:sp>
      <p:sp>
        <p:nvSpPr>
          <p:cNvPr id="11" name="Rectangle 10"/>
          <p:cNvSpPr/>
          <p:nvPr/>
        </p:nvSpPr>
        <p:spPr>
          <a:xfrm>
            <a:off x="3923928" y="3284984"/>
            <a:ext cx="1359668" cy="369332"/>
          </a:xfrm>
          <a:prstGeom prst="rect">
            <a:avLst/>
          </a:prstGeom>
        </p:spPr>
        <p:txBody>
          <a:bodyPr wrap="none">
            <a:spAutoFit/>
          </a:bodyPr>
          <a:lstStyle/>
          <a:p>
            <a:r>
              <a:rPr lang="en-US" dirty="0" smtClean="0">
                <a:solidFill>
                  <a:srgbClr val="00ACDC"/>
                </a:solidFill>
              </a:rPr>
              <a:t>“DOI-based”</a:t>
            </a:r>
            <a:endParaRPr lang="de-DE" dirty="0">
              <a:solidFill>
                <a:srgbClr val="00ACDC"/>
              </a:solidFill>
            </a:endParaRPr>
          </a:p>
        </p:txBody>
      </p:sp>
      <p:sp>
        <p:nvSpPr>
          <p:cNvPr id="12" name="TextBox 11"/>
          <p:cNvSpPr txBox="1"/>
          <p:nvPr/>
        </p:nvSpPr>
        <p:spPr>
          <a:xfrm>
            <a:off x="7092280" y="5029158"/>
            <a:ext cx="1728192" cy="461665"/>
          </a:xfrm>
          <a:prstGeom prst="rect">
            <a:avLst/>
          </a:prstGeom>
          <a:noFill/>
        </p:spPr>
        <p:txBody>
          <a:bodyPr wrap="square" rtlCol="0">
            <a:spAutoFit/>
          </a:bodyPr>
          <a:lstStyle/>
          <a:p>
            <a:r>
              <a:rPr lang="en-US" sz="2400" dirty="0" smtClean="0"/>
              <a:t>“automatic”</a:t>
            </a:r>
            <a:endParaRPr lang="de-DE" sz="2400" dirty="0"/>
          </a:p>
        </p:txBody>
      </p:sp>
      <p:sp>
        <p:nvSpPr>
          <p:cNvPr id="3" name="TextBox 2"/>
          <p:cNvSpPr txBox="1"/>
          <p:nvPr/>
        </p:nvSpPr>
        <p:spPr>
          <a:xfrm>
            <a:off x="179512" y="1803340"/>
            <a:ext cx="2736304" cy="1200329"/>
          </a:xfrm>
          <a:prstGeom prst="rect">
            <a:avLst/>
          </a:prstGeom>
          <a:noFill/>
        </p:spPr>
        <p:txBody>
          <a:bodyPr wrap="square" rtlCol="0">
            <a:spAutoFit/>
          </a:bodyPr>
          <a:lstStyle/>
          <a:p>
            <a:r>
              <a:rPr lang="en-US" sz="2400" dirty="0" smtClean="0">
                <a:solidFill>
                  <a:srgbClr val="00ACDC"/>
                </a:solidFill>
              </a:rPr>
              <a:t>Supported</a:t>
            </a:r>
          </a:p>
          <a:p>
            <a:pPr marL="285750" indent="-285750">
              <a:buFont typeface="Arial" panose="020B0604020202020204" pitchFamily="34" charset="0"/>
              <a:buChar char="•"/>
            </a:pPr>
            <a:r>
              <a:rPr lang="en-US" sz="2400" dirty="0" smtClean="0">
                <a:solidFill>
                  <a:srgbClr val="00ACDC"/>
                </a:solidFill>
              </a:rPr>
              <a:t>Snap to grid</a:t>
            </a:r>
          </a:p>
          <a:p>
            <a:pPr marL="285750" indent="-285750">
              <a:buFont typeface="Arial" panose="020B0604020202020204" pitchFamily="34" charset="0"/>
              <a:buChar char="•"/>
            </a:pPr>
            <a:r>
              <a:rPr lang="en-US" sz="2400" b="1" dirty="0" err="1" smtClean="0">
                <a:solidFill>
                  <a:srgbClr val="00ACDC"/>
                </a:solidFill>
              </a:rPr>
              <a:t>Edgelens</a:t>
            </a:r>
            <a:endParaRPr lang="de-DE" sz="2400" b="1" dirty="0">
              <a:solidFill>
                <a:srgbClr val="00ACDC"/>
              </a:solidFill>
            </a:endParaRPr>
          </a:p>
        </p:txBody>
      </p:sp>
      <p:sp>
        <p:nvSpPr>
          <p:cNvPr id="17" name="TextBox 16"/>
          <p:cNvSpPr txBox="1"/>
          <p:nvPr/>
        </p:nvSpPr>
        <p:spPr>
          <a:xfrm>
            <a:off x="3635896" y="6093296"/>
            <a:ext cx="4464496" cy="369332"/>
          </a:xfrm>
          <a:prstGeom prst="rect">
            <a:avLst/>
          </a:prstGeom>
          <a:noFill/>
        </p:spPr>
        <p:txBody>
          <a:bodyPr wrap="square" rtlCol="0">
            <a:spAutoFit/>
          </a:bodyPr>
          <a:lstStyle/>
          <a:p>
            <a:r>
              <a:rPr lang="en-US" dirty="0" smtClean="0"/>
              <a:t>[Wong &amp; Carpendale03]</a:t>
            </a:r>
            <a:endParaRPr lang="de-DE" dirty="0"/>
          </a:p>
        </p:txBody>
      </p:sp>
      <p:sp>
        <p:nvSpPr>
          <p:cNvPr id="13" name="Rectangle 12"/>
          <p:cNvSpPr/>
          <p:nvPr/>
        </p:nvSpPr>
        <p:spPr>
          <a:xfrm>
            <a:off x="4066361" y="1624448"/>
            <a:ext cx="3405484" cy="584775"/>
          </a:xfrm>
          <a:prstGeom prst="rect">
            <a:avLst/>
          </a:prstGeom>
        </p:spPr>
        <p:txBody>
          <a:bodyPr wrap="none">
            <a:spAutoFit/>
          </a:bodyPr>
          <a:lstStyle/>
          <a:p>
            <a:r>
              <a:rPr lang="en-US" sz="3200" b="1" dirty="0" smtClean="0">
                <a:solidFill>
                  <a:srgbClr val="00ACDC"/>
                </a:solidFill>
              </a:rPr>
              <a:t>Video 06: </a:t>
            </a:r>
            <a:r>
              <a:rPr lang="en-US" sz="3200" b="1" dirty="0" err="1" smtClean="0">
                <a:solidFill>
                  <a:srgbClr val="00ACDC"/>
                </a:solidFill>
              </a:rPr>
              <a:t>edgelens</a:t>
            </a:r>
            <a:endParaRPr lang="de-DE" sz="3200" b="1" dirty="0">
              <a:solidFill>
                <a:srgbClr val="00ACDC"/>
              </a:solidFill>
            </a:endParaRPr>
          </a:p>
        </p:txBody>
      </p:sp>
    </p:spTree>
    <p:extLst>
      <p:ext uri="{BB962C8B-B14F-4D97-AF65-F5344CB8AC3E}">
        <p14:creationId xmlns:p14="http://schemas.microsoft.com/office/powerpoint/2010/main" val="19096027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support</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98</a:t>
            </a:fld>
            <a:endParaRPr lang="en-US" dirty="0"/>
          </a:p>
        </p:txBody>
      </p:sp>
      <p:cxnSp>
        <p:nvCxnSpPr>
          <p:cNvPr id="6" name="Straight Arrow Connector 5"/>
          <p:cNvCxnSpPr/>
          <p:nvPr/>
        </p:nvCxnSpPr>
        <p:spPr>
          <a:xfrm>
            <a:off x="1331640" y="4797152"/>
            <a:ext cx="66247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3608" y="4869160"/>
            <a:ext cx="1584176" cy="461665"/>
          </a:xfrm>
          <a:prstGeom prst="rect">
            <a:avLst/>
          </a:prstGeom>
          <a:noFill/>
        </p:spPr>
        <p:txBody>
          <a:bodyPr wrap="square" rtlCol="0">
            <a:spAutoFit/>
          </a:bodyPr>
          <a:lstStyle/>
          <a:p>
            <a:r>
              <a:rPr lang="en-US" sz="2400" dirty="0" smtClean="0"/>
              <a:t>“manual”</a:t>
            </a:r>
            <a:endParaRPr lang="de-DE" sz="2400" dirty="0"/>
          </a:p>
        </p:txBody>
      </p:sp>
      <p:sp>
        <p:nvSpPr>
          <p:cNvPr id="8" name="Rectangle 7"/>
          <p:cNvSpPr/>
          <p:nvPr/>
        </p:nvSpPr>
        <p:spPr>
          <a:xfrm>
            <a:off x="2555776" y="4005064"/>
            <a:ext cx="1502206" cy="400110"/>
          </a:xfrm>
          <a:prstGeom prst="rect">
            <a:avLst/>
          </a:prstGeom>
        </p:spPr>
        <p:txBody>
          <a:bodyPr wrap="none">
            <a:spAutoFit/>
          </a:bodyPr>
          <a:lstStyle/>
          <a:p>
            <a:r>
              <a:rPr lang="en-US" sz="2000" dirty="0" smtClean="0">
                <a:solidFill>
                  <a:srgbClr val="00ACDC"/>
                </a:solidFill>
              </a:rPr>
              <a:t>“supported”</a:t>
            </a:r>
            <a:endParaRPr lang="de-DE" sz="2000" dirty="0">
              <a:solidFill>
                <a:srgbClr val="00ACDC"/>
              </a:solidFill>
            </a:endParaRPr>
          </a:p>
        </p:txBody>
      </p:sp>
      <p:sp>
        <p:nvSpPr>
          <p:cNvPr id="9" name="Rectangle 8"/>
          <p:cNvSpPr/>
          <p:nvPr/>
        </p:nvSpPr>
        <p:spPr>
          <a:xfrm>
            <a:off x="5935851" y="3870309"/>
            <a:ext cx="921534" cy="369332"/>
          </a:xfrm>
          <a:prstGeom prst="rect">
            <a:avLst/>
          </a:prstGeom>
        </p:spPr>
        <p:txBody>
          <a:bodyPr wrap="none">
            <a:spAutoFit/>
          </a:bodyPr>
          <a:lstStyle/>
          <a:p>
            <a:r>
              <a:rPr lang="en-US" dirty="0" smtClean="0">
                <a:solidFill>
                  <a:srgbClr val="00ACDC"/>
                </a:solidFill>
              </a:rPr>
              <a:t>“smart”</a:t>
            </a:r>
            <a:endParaRPr lang="de-DE" dirty="0">
              <a:solidFill>
                <a:srgbClr val="00ACDC"/>
              </a:solidFill>
            </a:endParaRPr>
          </a:p>
        </p:txBody>
      </p:sp>
      <p:sp>
        <p:nvSpPr>
          <p:cNvPr id="10" name="Rectangle 9"/>
          <p:cNvSpPr/>
          <p:nvPr/>
        </p:nvSpPr>
        <p:spPr>
          <a:xfrm>
            <a:off x="3851920" y="4293096"/>
            <a:ext cx="1630959" cy="400110"/>
          </a:xfrm>
          <a:prstGeom prst="rect">
            <a:avLst/>
          </a:prstGeom>
        </p:spPr>
        <p:txBody>
          <a:bodyPr wrap="none">
            <a:spAutoFit/>
          </a:bodyPr>
          <a:lstStyle/>
          <a:p>
            <a:r>
              <a:rPr lang="en-US" sz="2000" b="1" dirty="0" smtClean="0">
                <a:solidFill>
                  <a:srgbClr val="00ACDC"/>
                </a:solidFill>
              </a:rPr>
              <a:t>“data-driven”</a:t>
            </a:r>
            <a:endParaRPr lang="de-DE" sz="2000" b="1" dirty="0">
              <a:solidFill>
                <a:srgbClr val="00ACDC"/>
              </a:solidFill>
            </a:endParaRPr>
          </a:p>
        </p:txBody>
      </p:sp>
      <p:sp>
        <p:nvSpPr>
          <p:cNvPr id="11" name="Rectangle 10"/>
          <p:cNvSpPr/>
          <p:nvPr/>
        </p:nvSpPr>
        <p:spPr>
          <a:xfrm>
            <a:off x="3923928" y="3284984"/>
            <a:ext cx="1359668" cy="369332"/>
          </a:xfrm>
          <a:prstGeom prst="rect">
            <a:avLst/>
          </a:prstGeom>
        </p:spPr>
        <p:txBody>
          <a:bodyPr wrap="none">
            <a:spAutoFit/>
          </a:bodyPr>
          <a:lstStyle/>
          <a:p>
            <a:r>
              <a:rPr lang="en-US" dirty="0" smtClean="0">
                <a:solidFill>
                  <a:srgbClr val="00ACDC"/>
                </a:solidFill>
              </a:rPr>
              <a:t>“DOI-based”</a:t>
            </a:r>
            <a:endParaRPr lang="de-DE" dirty="0">
              <a:solidFill>
                <a:srgbClr val="00ACDC"/>
              </a:solidFill>
            </a:endParaRPr>
          </a:p>
        </p:txBody>
      </p:sp>
      <p:sp>
        <p:nvSpPr>
          <p:cNvPr id="12" name="TextBox 11"/>
          <p:cNvSpPr txBox="1"/>
          <p:nvPr/>
        </p:nvSpPr>
        <p:spPr>
          <a:xfrm>
            <a:off x="7092280" y="5029158"/>
            <a:ext cx="1728192" cy="461665"/>
          </a:xfrm>
          <a:prstGeom prst="rect">
            <a:avLst/>
          </a:prstGeom>
          <a:noFill/>
        </p:spPr>
        <p:txBody>
          <a:bodyPr wrap="square" rtlCol="0">
            <a:spAutoFit/>
          </a:bodyPr>
          <a:lstStyle/>
          <a:p>
            <a:r>
              <a:rPr lang="en-US" sz="2400" dirty="0" smtClean="0"/>
              <a:t>“automatic”</a:t>
            </a:r>
            <a:endParaRPr lang="de-DE" sz="2400" dirty="0"/>
          </a:p>
        </p:txBody>
      </p:sp>
      <p:sp>
        <p:nvSpPr>
          <p:cNvPr id="13" name="TextBox 12"/>
          <p:cNvSpPr txBox="1"/>
          <p:nvPr/>
        </p:nvSpPr>
        <p:spPr>
          <a:xfrm>
            <a:off x="7380312" y="3393256"/>
            <a:ext cx="1872208"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Fast</a:t>
            </a:r>
          </a:p>
          <a:p>
            <a:pPr marL="342900" indent="-342900">
              <a:buFont typeface="Arial" panose="020B0604020202020204" pitchFamily="34" charset="0"/>
              <a:buChar char="•"/>
            </a:pPr>
            <a:r>
              <a:rPr lang="en-US" sz="2000" dirty="0" smtClean="0"/>
              <a:t>No cognitive burden</a:t>
            </a:r>
          </a:p>
          <a:p>
            <a:pPr marL="342900" indent="-342900">
              <a:buFont typeface="Arial" panose="020B0604020202020204" pitchFamily="34" charset="0"/>
              <a:buChar char="•"/>
            </a:pPr>
            <a:r>
              <a:rPr lang="en-US" sz="2000" dirty="0" smtClean="0"/>
              <a:t>No control</a:t>
            </a:r>
            <a:endParaRPr lang="de-DE" sz="2000" dirty="0"/>
          </a:p>
        </p:txBody>
      </p:sp>
      <p:sp>
        <p:nvSpPr>
          <p:cNvPr id="14" name="TextBox 13"/>
          <p:cNvSpPr txBox="1"/>
          <p:nvPr/>
        </p:nvSpPr>
        <p:spPr>
          <a:xfrm>
            <a:off x="0" y="3415352"/>
            <a:ext cx="255577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Slow/cumbersome</a:t>
            </a:r>
          </a:p>
          <a:p>
            <a:pPr marL="342900" indent="-342900">
              <a:buFont typeface="Arial" panose="020B0604020202020204" pitchFamily="34" charset="0"/>
              <a:buChar char="•"/>
            </a:pPr>
            <a:r>
              <a:rPr lang="en-US" sz="2000" dirty="0" smtClean="0"/>
              <a:t>High cognitive burden</a:t>
            </a:r>
          </a:p>
          <a:p>
            <a:pPr marL="342900" indent="-342900">
              <a:buFont typeface="Arial" panose="020B0604020202020204" pitchFamily="34" charset="0"/>
              <a:buChar char="•"/>
            </a:pPr>
            <a:r>
              <a:rPr lang="en-US" sz="2000" dirty="0" smtClean="0"/>
              <a:t>Full control</a:t>
            </a:r>
            <a:endParaRPr lang="de-DE" sz="2000" dirty="0"/>
          </a:p>
        </p:txBody>
      </p:sp>
      <p:sp>
        <p:nvSpPr>
          <p:cNvPr id="3" name="TextBox 2"/>
          <p:cNvSpPr txBox="1"/>
          <p:nvPr/>
        </p:nvSpPr>
        <p:spPr>
          <a:xfrm>
            <a:off x="92145" y="1491288"/>
            <a:ext cx="3487102" cy="1569660"/>
          </a:xfrm>
          <a:prstGeom prst="rect">
            <a:avLst/>
          </a:prstGeom>
          <a:noFill/>
        </p:spPr>
        <p:txBody>
          <a:bodyPr wrap="square" rtlCol="0">
            <a:spAutoFit/>
          </a:bodyPr>
          <a:lstStyle/>
          <a:p>
            <a:r>
              <a:rPr lang="en-US" sz="2400" b="1" dirty="0" smtClean="0">
                <a:solidFill>
                  <a:srgbClr val="00ACDC"/>
                </a:solidFill>
              </a:rPr>
              <a:t>Data driven</a:t>
            </a:r>
          </a:p>
          <a:p>
            <a:pPr marL="285750" indent="-285750">
              <a:buFont typeface="Arial" panose="020B0604020202020204" pitchFamily="34" charset="0"/>
              <a:buChar char="•"/>
            </a:pPr>
            <a:r>
              <a:rPr lang="en-US" sz="2400" dirty="0" smtClean="0">
                <a:solidFill>
                  <a:srgbClr val="00ACDC"/>
                </a:solidFill>
              </a:rPr>
              <a:t>Topology-aware navigation</a:t>
            </a:r>
          </a:p>
          <a:p>
            <a:pPr marL="285750" indent="-285750">
              <a:buFont typeface="Arial" panose="020B0604020202020204" pitchFamily="34" charset="0"/>
              <a:buChar char="•"/>
            </a:pPr>
            <a:r>
              <a:rPr lang="en-US" sz="2400" dirty="0" smtClean="0">
                <a:solidFill>
                  <a:srgbClr val="00ACDC"/>
                </a:solidFill>
              </a:rPr>
              <a:t>Data-aware selection</a:t>
            </a:r>
            <a:endParaRPr lang="de-DE" sz="2400" dirty="0">
              <a:solidFill>
                <a:srgbClr val="00ACDC"/>
              </a:solidFill>
            </a:endParaRPr>
          </a:p>
        </p:txBody>
      </p:sp>
      <p:sp>
        <p:nvSpPr>
          <p:cNvPr id="16" name="TextBox 15"/>
          <p:cNvSpPr txBox="1"/>
          <p:nvPr/>
        </p:nvSpPr>
        <p:spPr>
          <a:xfrm>
            <a:off x="4667399" y="1628800"/>
            <a:ext cx="4945161" cy="584775"/>
          </a:xfrm>
          <a:prstGeom prst="rect">
            <a:avLst/>
          </a:prstGeom>
          <a:noFill/>
        </p:spPr>
        <p:txBody>
          <a:bodyPr wrap="square" rtlCol="0">
            <a:spAutoFit/>
          </a:bodyPr>
          <a:lstStyle/>
          <a:p>
            <a:r>
              <a:rPr lang="en-US" sz="3200" dirty="0" smtClean="0"/>
              <a:t>Video 07: data driven</a:t>
            </a:r>
            <a:endParaRPr lang="de-DE" sz="3200" dirty="0"/>
          </a:p>
        </p:txBody>
      </p:sp>
    </p:spTree>
    <p:extLst>
      <p:ext uri="{BB962C8B-B14F-4D97-AF65-F5344CB8AC3E}">
        <p14:creationId xmlns:p14="http://schemas.microsoft.com/office/powerpoint/2010/main" val="39416153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support</a:t>
            </a:r>
            <a:endParaRPr lang="de-DE" dirty="0"/>
          </a:p>
        </p:txBody>
      </p:sp>
      <p:sp>
        <p:nvSpPr>
          <p:cNvPr id="4" name="Footer Placeholder 3"/>
          <p:cNvSpPr>
            <a:spLocks noGrp="1"/>
          </p:cNvSpPr>
          <p:nvPr>
            <p:ph type="ftr" sz="quarter" idx="11"/>
          </p:nvPr>
        </p:nvSpPr>
        <p:spPr/>
        <p:txBody>
          <a:bodyPr/>
          <a:lstStyle/>
          <a:p>
            <a:r>
              <a:rPr lang="en-US" smtClean="0"/>
              <a:t>Vis Tutorial: Opening the Black Box of Interaction in Visualization – H.-J. Schulz, T. v. Landesberger, D. Baur</a:t>
            </a:r>
            <a:endParaRPr lang="en-US" dirty="0" smtClean="0"/>
          </a:p>
        </p:txBody>
      </p:sp>
      <p:sp>
        <p:nvSpPr>
          <p:cNvPr id="5" name="Slide Number Placeholder 4"/>
          <p:cNvSpPr>
            <a:spLocks noGrp="1"/>
          </p:cNvSpPr>
          <p:nvPr>
            <p:ph type="sldNum" sz="quarter" idx="12"/>
          </p:nvPr>
        </p:nvSpPr>
        <p:spPr/>
        <p:txBody>
          <a:bodyPr/>
          <a:lstStyle/>
          <a:p>
            <a:fld id="{30742C3F-4840-460C-ADF2-7005A7FA8881}" type="slidenum">
              <a:rPr lang="en-US" smtClean="0"/>
              <a:pPr/>
              <a:t>99</a:t>
            </a:fld>
            <a:endParaRPr lang="en-US" dirty="0"/>
          </a:p>
        </p:txBody>
      </p:sp>
      <p:cxnSp>
        <p:nvCxnSpPr>
          <p:cNvPr id="6" name="Straight Arrow Connector 5"/>
          <p:cNvCxnSpPr/>
          <p:nvPr/>
        </p:nvCxnSpPr>
        <p:spPr>
          <a:xfrm>
            <a:off x="1331640" y="4797152"/>
            <a:ext cx="66247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3608" y="4869160"/>
            <a:ext cx="1584176" cy="461665"/>
          </a:xfrm>
          <a:prstGeom prst="rect">
            <a:avLst/>
          </a:prstGeom>
          <a:noFill/>
        </p:spPr>
        <p:txBody>
          <a:bodyPr wrap="square" rtlCol="0">
            <a:spAutoFit/>
          </a:bodyPr>
          <a:lstStyle/>
          <a:p>
            <a:r>
              <a:rPr lang="en-US" sz="2400" dirty="0" smtClean="0"/>
              <a:t>“manual”</a:t>
            </a:r>
            <a:endParaRPr lang="de-DE" sz="2400" dirty="0"/>
          </a:p>
        </p:txBody>
      </p:sp>
      <p:sp>
        <p:nvSpPr>
          <p:cNvPr id="8" name="Rectangle 7"/>
          <p:cNvSpPr/>
          <p:nvPr/>
        </p:nvSpPr>
        <p:spPr>
          <a:xfrm>
            <a:off x="2555776" y="4005064"/>
            <a:ext cx="1502206" cy="400110"/>
          </a:xfrm>
          <a:prstGeom prst="rect">
            <a:avLst/>
          </a:prstGeom>
        </p:spPr>
        <p:txBody>
          <a:bodyPr wrap="none">
            <a:spAutoFit/>
          </a:bodyPr>
          <a:lstStyle/>
          <a:p>
            <a:r>
              <a:rPr lang="en-US" sz="2000" dirty="0" smtClean="0">
                <a:solidFill>
                  <a:srgbClr val="00ACDC"/>
                </a:solidFill>
              </a:rPr>
              <a:t>“supported”</a:t>
            </a:r>
            <a:endParaRPr lang="de-DE" sz="2000" dirty="0">
              <a:solidFill>
                <a:srgbClr val="00ACDC"/>
              </a:solidFill>
            </a:endParaRPr>
          </a:p>
        </p:txBody>
      </p:sp>
      <p:sp>
        <p:nvSpPr>
          <p:cNvPr id="9" name="Rectangle 8"/>
          <p:cNvSpPr/>
          <p:nvPr/>
        </p:nvSpPr>
        <p:spPr>
          <a:xfrm>
            <a:off x="5935851" y="3870309"/>
            <a:ext cx="1028102" cy="400110"/>
          </a:xfrm>
          <a:prstGeom prst="rect">
            <a:avLst/>
          </a:prstGeom>
        </p:spPr>
        <p:txBody>
          <a:bodyPr wrap="none">
            <a:spAutoFit/>
          </a:bodyPr>
          <a:lstStyle/>
          <a:p>
            <a:r>
              <a:rPr lang="en-US" sz="2000" b="1" dirty="0" smtClean="0">
                <a:solidFill>
                  <a:srgbClr val="00ACDC"/>
                </a:solidFill>
              </a:rPr>
              <a:t>“smart”</a:t>
            </a:r>
            <a:endParaRPr lang="de-DE" sz="2000" b="1" dirty="0">
              <a:solidFill>
                <a:srgbClr val="00ACDC"/>
              </a:solidFill>
            </a:endParaRPr>
          </a:p>
        </p:txBody>
      </p:sp>
      <p:sp>
        <p:nvSpPr>
          <p:cNvPr id="11" name="Rectangle 10"/>
          <p:cNvSpPr/>
          <p:nvPr/>
        </p:nvSpPr>
        <p:spPr>
          <a:xfrm>
            <a:off x="3923928" y="3284984"/>
            <a:ext cx="1386918" cy="646331"/>
          </a:xfrm>
          <a:prstGeom prst="rect">
            <a:avLst/>
          </a:prstGeom>
        </p:spPr>
        <p:txBody>
          <a:bodyPr wrap="none">
            <a:spAutoFit/>
          </a:bodyPr>
          <a:lstStyle/>
          <a:p>
            <a:r>
              <a:rPr lang="en-US" b="1" dirty="0" smtClean="0">
                <a:solidFill>
                  <a:srgbClr val="00ACDC"/>
                </a:solidFill>
              </a:rPr>
              <a:t>“DOI-based”</a:t>
            </a:r>
            <a:endParaRPr lang="de-DE" b="1" dirty="0">
              <a:solidFill>
                <a:srgbClr val="00ACDC"/>
              </a:solidFill>
            </a:endParaRPr>
          </a:p>
          <a:p>
            <a:r>
              <a:rPr lang="en-US" b="1" dirty="0" smtClean="0">
                <a:solidFill>
                  <a:srgbClr val="00ACDC"/>
                </a:solidFill>
              </a:rPr>
              <a:t>Guidance</a:t>
            </a:r>
            <a:endParaRPr lang="de-DE" b="1" dirty="0">
              <a:solidFill>
                <a:srgbClr val="00ACDC"/>
              </a:solidFill>
            </a:endParaRPr>
          </a:p>
        </p:txBody>
      </p:sp>
      <p:sp>
        <p:nvSpPr>
          <p:cNvPr id="12" name="TextBox 11"/>
          <p:cNvSpPr txBox="1"/>
          <p:nvPr/>
        </p:nvSpPr>
        <p:spPr>
          <a:xfrm>
            <a:off x="7092280" y="5029158"/>
            <a:ext cx="1728192" cy="461665"/>
          </a:xfrm>
          <a:prstGeom prst="rect">
            <a:avLst/>
          </a:prstGeom>
          <a:noFill/>
        </p:spPr>
        <p:txBody>
          <a:bodyPr wrap="square" rtlCol="0">
            <a:spAutoFit/>
          </a:bodyPr>
          <a:lstStyle/>
          <a:p>
            <a:r>
              <a:rPr lang="en-US" sz="2400" dirty="0" smtClean="0"/>
              <a:t>“automatic”</a:t>
            </a:r>
            <a:endParaRPr lang="de-DE" sz="2400" dirty="0"/>
          </a:p>
        </p:txBody>
      </p:sp>
      <p:sp>
        <p:nvSpPr>
          <p:cNvPr id="13" name="TextBox 12"/>
          <p:cNvSpPr txBox="1"/>
          <p:nvPr/>
        </p:nvSpPr>
        <p:spPr>
          <a:xfrm>
            <a:off x="7308304" y="3393256"/>
            <a:ext cx="1872208"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Fast</a:t>
            </a:r>
          </a:p>
          <a:p>
            <a:pPr marL="342900" indent="-342900">
              <a:buFont typeface="Arial" panose="020B0604020202020204" pitchFamily="34" charset="0"/>
              <a:buChar char="•"/>
            </a:pPr>
            <a:r>
              <a:rPr lang="en-US" sz="2000" dirty="0" smtClean="0"/>
              <a:t>No cognitive burden</a:t>
            </a:r>
          </a:p>
          <a:p>
            <a:pPr marL="342900" indent="-342900">
              <a:buFont typeface="Arial" panose="020B0604020202020204" pitchFamily="34" charset="0"/>
              <a:buChar char="•"/>
            </a:pPr>
            <a:r>
              <a:rPr lang="en-US" sz="2000" dirty="0" smtClean="0"/>
              <a:t>No control</a:t>
            </a:r>
            <a:endParaRPr lang="de-DE" sz="2000" dirty="0"/>
          </a:p>
        </p:txBody>
      </p:sp>
      <p:sp>
        <p:nvSpPr>
          <p:cNvPr id="14" name="TextBox 13"/>
          <p:cNvSpPr txBox="1"/>
          <p:nvPr/>
        </p:nvSpPr>
        <p:spPr>
          <a:xfrm>
            <a:off x="0" y="3415352"/>
            <a:ext cx="255577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Slow/cumbersome</a:t>
            </a:r>
          </a:p>
          <a:p>
            <a:pPr marL="342900" indent="-342900">
              <a:buFont typeface="Arial" panose="020B0604020202020204" pitchFamily="34" charset="0"/>
              <a:buChar char="•"/>
            </a:pPr>
            <a:r>
              <a:rPr lang="en-US" sz="2000" dirty="0" smtClean="0"/>
              <a:t>High cognitive burden</a:t>
            </a:r>
          </a:p>
          <a:p>
            <a:pPr marL="342900" indent="-342900">
              <a:buFont typeface="Arial" panose="020B0604020202020204" pitchFamily="34" charset="0"/>
              <a:buChar char="•"/>
            </a:pPr>
            <a:r>
              <a:rPr lang="en-US" sz="2000" dirty="0" smtClean="0"/>
              <a:t>Full control</a:t>
            </a:r>
            <a:endParaRPr lang="de-DE" sz="2000" dirty="0"/>
          </a:p>
        </p:txBody>
      </p:sp>
      <p:sp>
        <p:nvSpPr>
          <p:cNvPr id="3" name="TextBox 2"/>
          <p:cNvSpPr txBox="1"/>
          <p:nvPr/>
        </p:nvSpPr>
        <p:spPr>
          <a:xfrm>
            <a:off x="6626344" y="1476360"/>
            <a:ext cx="3487102" cy="1938992"/>
          </a:xfrm>
          <a:prstGeom prst="rect">
            <a:avLst/>
          </a:prstGeom>
          <a:noFill/>
        </p:spPr>
        <p:txBody>
          <a:bodyPr wrap="square" rtlCol="0">
            <a:spAutoFit/>
          </a:bodyPr>
          <a:lstStyle/>
          <a:p>
            <a:r>
              <a:rPr lang="en-US" sz="2400" b="1" dirty="0" smtClean="0">
                <a:solidFill>
                  <a:srgbClr val="00ACDC"/>
                </a:solidFill>
              </a:rPr>
              <a:t>Guidance</a:t>
            </a:r>
          </a:p>
          <a:p>
            <a:pPr marL="285750" indent="-285750">
              <a:buFont typeface="Arial" panose="020B0604020202020204" pitchFamily="34" charset="0"/>
              <a:buChar char="•"/>
            </a:pPr>
            <a:r>
              <a:rPr lang="en-US" sz="2400" dirty="0" smtClean="0">
                <a:solidFill>
                  <a:srgbClr val="00ACDC"/>
                </a:solidFill>
              </a:rPr>
              <a:t>Small multiples</a:t>
            </a:r>
            <a:endParaRPr lang="en-US" sz="2400" dirty="0">
              <a:solidFill>
                <a:srgbClr val="00ACDC"/>
              </a:solidFill>
            </a:endParaRPr>
          </a:p>
          <a:p>
            <a:pPr marL="285750" indent="-285750">
              <a:buFont typeface="Arial" panose="020B0604020202020204" pitchFamily="34" charset="0"/>
              <a:buChar char="•"/>
            </a:pPr>
            <a:r>
              <a:rPr lang="en-US" sz="2400" dirty="0" smtClean="0">
                <a:solidFill>
                  <a:srgbClr val="00ACDC"/>
                </a:solidFill>
              </a:rPr>
              <a:t>DOI-based </a:t>
            </a:r>
            <a:br>
              <a:rPr lang="en-US" sz="2400" dirty="0" smtClean="0">
                <a:solidFill>
                  <a:srgbClr val="00ACDC"/>
                </a:solidFill>
              </a:rPr>
            </a:br>
            <a:r>
              <a:rPr lang="en-US" sz="2400" dirty="0" smtClean="0">
                <a:solidFill>
                  <a:srgbClr val="00ACDC"/>
                </a:solidFill>
              </a:rPr>
              <a:t>exploration </a:t>
            </a:r>
            <a:br>
              <a:rPr lang="en-US" sz="2400" dirty="0" smtClean="0">
                <a:solidFill>
                  <a:srgbClr val="00ACDC"/>
                </a:solidFill>
              </a:rPr>
            </a:br>
            <a:endParaRPr lang="en-US" sz="2400" dirty="0" smtClean="0">
              <a:solidFill>
                <a:srgbClr val="00ACDC"/>
              </a:solidFill>
            </a:endParaRPr>
          </a:p>
        </p:txBody>
      </p:sp>
      <p:sp>
        <p:nvSpPr>
          <p:cNvPr id="17" name="Rectangle 16"/>
          <p:cNvSpPr/>
          <p:nvPr/>
        </p:nvSpPr>
        <p:spPr>
          <a:xfrm>
            <a:off x="3851920" y="4293096"/>
            <a:ext cx="1630959" cy="400110"/>
          </a:xfrm>
          <a:prstGeom prst="rect">
            <a:avLst/>
          </a:prstGeom>
        </p:spPr>
        <p:txBody>
          <a:bodyPr wrap="none">
            <a:spAutoFit/>
          </a:bodyPr>
          <a:lstStyle/>
          <a:p>
            <a:r>
              <a:rPr lang="en-US" sz="2000" dirty="0" smtClean="0">
                <a:solidFill>
                  <a:srgbClr val="00ACDC"/>
                </a:solidFill>
              </a:rPr>
              <a:t>“data-driven”</a:t>
            </a:r>
            <a:endParaRPr lang="de-DE" sz="2000" dirty="0">
              <a:solidFill>
                <a:srgbClr val="00ACDC"/>
              </a:solidFill>
            </a:endParaRPr>
          </a:p>
        </p:txBody>
      </p:sp>
      <p:sp>
        <p:nvSpPr>
          <p:cNvPr id="15" name="TextBox 14"/>
          <p:cNvSpPr txBox="1"/>
          <p:nvPr/>
        </p:nvSpPr>
        <p:spPr>
          <a:xfrm>
            <a:off x="1475656" y="1772816"/>
            <a:ext cx="4974246" cy="646331"/>
          </a:xfrm>
          <a:prstGeom prst="rect">
            <a:avLst/>
          </a:prstGeom>
          <a:noFill/>
        </p:spPr>
        <p:txBody>
          <a:bodyPr wrap="square" rtlCol="0">
            <a:spAutoFit/>
          </a:bodyPr>
          <a:lstStyle/>
          <a:p>
            <a:r>
              <a:rPr lang="en-US" sz="3600" dirty="0" smtClean="0"/>
              <a:t>Video 08: guidance</a:t>
            </a:r>
            <a:endParaRPr lang="de-DE" sz="3600" dirty="0"/>
          </a:p>
        </p:txBody>
      </p:sp>
    </p:spTree>
    <p:extLst>
      <p:ext uri="{BB962C8B-B14F-4D97-AF65-F5344CB8AC3E}">
        <p14:creationId xmlns:p14="http://schemas.microsoft.com/office/powerpoint/2010/main" val="445554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aleydo_slide_template_4-3">
  <a:themeElements>
    <a:clrScheme name="Caleydo Colors">
      <a:dk1>
        <a:sysClr val="windowText" lastClr="000000"/>
      </a:dk1>
      <a:lt1>
        <a:sysClr val="window" lastClr="FFFFFF"/>
      </a:lt1>
      <a:dk2>
        <a:srgbClr val="1F497D"/>
      </a:dk2>
      <a:lt2>
        <a:srgbClr val="EEECE1"/>
      </a:lt2>
      <a:accent1>
        <a:srgbClr val="00A950"/>
      </a:accent1>
      <a:accent2>
        <a:srgbClr val="00B0F0"/>
      </a:accent2>
      <a:accent3>
        <a:srgbClr val="FF660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9927</Words>
  <Application>Microsoft Office PowerPoint</Application>
  <PresentationFormat>On-screen Show (4:3)</PresentationFormat>
  <Paragraphs>1749</Paragraphs>
  <Slides>105</Slides>
  <Notes>69</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caleydo_slide_template_4-3</vt:lpstr>
      <vt:lpstr>Opening the Black Box of Interaction in Visualization</vt:lpstr>
      <vt:lpstr>Part I: Interaction Activities</vt:lpstr>
      <vt:lpstr>Part 1: Interaction activities</vt:lpstr>
      <vt:lpstr>Part 1: Interaction activities</vt:lpstr>
      <vt:lpstr>Overview of Part 1</vt:lpstr>
      <vt:lpstr>Motivation </vt:lpstr>
      <vt:lpstr>Motivation</vt:lpstr>
      <vt:lpstr>User’s action and the Interaction loop</vt:lpstr>
      <vt:lpstr>6Ws of Interaction</vt:lpstr>
      <vt:lpstr>6Ws of Interaction</vt:lpstr>
      <vt:lpstr>6Ws of Interaction</vt:lpstr>
      <vt:lpstr>6Ws of Interaction</vt:lpstr>
      <vt:lpstr>Hierarchic View on Interaction</vt:lpstr>
      <vt:lpstr>Norman’s Model of Interaction</vt:lpstr>
      <vt:lpstr>Preliminary Summary</vt:lpstr>
      <vt:lpstr>Interaction  Systematization</vt:lpstr>
      <vt:lpstr>Two views on Interaction</vt:lpstr>
      <vt:lpstr>What is interaction  Systematization</vt:lpstr>
      <vt:lpstr>What is interaction  Systematization</vt:lpstr>
      <vt:lpstr>What is interaction  Systematization</vt:lpstr>
      <vt:lpstr>    Human  ↔  Visualization      </vt:lpstr>
      <vt:lpstr> Human  ↔  Visualization</vt:lpstr>
      <vt:lpstr>    Human  ↔  Visual Analytics</vt:lpstr>
      <vt:lpstr>Information Visualization Model</vt:lpstr>
      <vt:lpstr>Information Visualization Model</vt:lpstr>
      <vt:lpstr>Visualization  Visual Analytics</vt:lpstr>
      <vt:lpstr>Visualization  Visual Analytics</vt:lpstr>
      <vt:lpstr>Visual Analytics Model</vt:lpstr>
      <vt:lpstr> 3 Ways of Visual Analytics</vt:lpstr>
      <vt:lpstr>3 Ways of Visual Analytics</vt:lpstr>
      <vt:lpstr>3 Ways of Visual Analytics</vt:lpstr>
      <vt:lpstr>Interaction Need in Visual Analytics</vt:lpstr>
      <vt:lpstr>    Systematization of Interaction</vt:lpstr>
      <vt:lpstr>    Systematization of Interaction</vt:lpstr>
      <vt:lpstr>    Levels of Systematization: Example</vt:lpstr>
      <vt:lpstr>    Levels of Systematization:  Problem of ambiguous terms</vt:lpstr>
      <vt:lpstr>Pipeline-Focused Interaction Systematization</vt:lpstr>
      <vt:lpstr>Pipeline-Focused Interaction Systematization</vt:lpstr>
      <vt:lpstr>Unified VA Interaction Systematization</vt:lpstr>
      <vt:lpstr>InfoVis – focused Systematizations</vt:lpstr>
      <vt:lpstr>1. Visualization Systematizations</vt:lpstr>
      <vt:lpstr>1. Visualization Systematization</vt:lpstr>
      <vt:lpstr>PowerPoint Presentation</vt:lpstr>
      <vt:lpstr>PowerPoint Presentation</vt:lpstr>
      <vt:lpstr>PowerPoint Presentation</vt:lpstr>
      <vt:lpstr>PowerPoint Presentation</vt:lpstr>
      <vt:lpstr>PowerPoint Presentation</vt:lpstr>
      <vt:lpstr>PowerPoint Presentation</vt:lpstr>
      <vt:lpstr>InfoVis Interaction: Visual Mapping</vt:lpstr>
      <vt:lpstr>InfoVis Interaction: Visual Mapping</vt:lpstr>
      <vt:lpstr>InfoVis Interaction: Visual Mapping</vt:lpstr>
      <vt:lpstr>InfoVis Interaction: Visual Mapping</vt:lpstr>
      <vt:lpstr>InfoVis Interaction: Visual Mapping</vt:lpstr>
      <vt:lpstr>InfoVis Interaction:  Data Manipulation</vt:lpstr>
      <vt:lpstr>InfoVis Interaction:  Data Manipulation</vt:lpstr>
      <vt:lpstr>InfoVis Interaction:  Data Manipulation</vt:lpstr>
      <vt:lpstr>InfoVis Interaction:  Data Manipulation</vt:lpstr>
      <vt:lpstr>InfoVis Interaction:  Data Manipulation</vt:lpstr>
      <vt:lpstr>InfoVis Interaction:  Data Manipulation</vt:lpstr>
      <vt:lpstr>InfoVis Interaction:  Data Manipulation</vt:lpstr>
      <vt:lpstr>InfoVis Interaction:  Data Manipulation</vt:lpstr>
      <vt:lpstr>InfoVis Interaction:  Data editing</vt:lpstr>
      <vt:lpstr>InfoVis Interaction:  Data creation</vt:lpstr>
      <vt:lpstr>Summary: InfoVis Interaction</vt:lpstr>
      <vt:lpstr>Visual data mining interaction</vt:lpstr>
      <vt:lpstr>VA Interaction Systematization</vt:lpstr>
      <vt:lpstr>Visual Data Mining</vt:lpstr>
      <vt:lpstr>Visual Data Mining Interaction</vt:lpstr>
      <vt:lpstr>Visual Data Mining Interaction</vt:lpstr>
      <vt:lpstr>Visual Data Mining Interaction</vt:lpstr>
      <vt:lpstr>Visual Data Mining Interaction: Motif search and Visualization</vt:lpstr>
      <vt:lpstr>Sensemaking, provenance, reasoning</vt:lpstr>
      <vt:lpstr>VA Interaction Systematization</vt:lpstr>
      <vt:lpstr>Reasoning/Provenance Systematization</vt:lpstr>
      <vt:lpstr>Reasoning/Provenance Systematization</vt:lpstr>
      <vt:lpstr>Reasoning/Provenance</vt:lpstr>
      <vt:lpstr>Reasoning/Provenance</vt:lpstr>
      <vt:lpstr>Reasoning/Provenance</vt:lpstr>
      <vt:lpstr>Reasoning/Provenance</vt:lpstr>
      <vt:lpstr>Reasoning/Provenance</vt:lpstr>
      <vt:lpstr>Reasoning/Provenance</vt:lpstr>
      <vt:lpstr>Reasoning/Provenance</vt:lpstr>
      <vt:lpstr>Reasoning/Provenance</vt:lpstr>
      <vt:lpstr>Reasoning/Provenance</vt:lpstr>
      <vt:lpstr>Reasoning/Provenance</vt:lpstr>
      <vt:lpstr>Reasoning/Provenance</vt:lpstr>
      <vt:lpstr>Reasoning/Provenance</vt:lpstr>
      <vt:lpstr>    Systematization of Interaction</vt:lpstr>
      <vt:lpstr>    Systematization of Interaction - according to InfoVis Pipeline</vt:lpstr>
      <vt:lpstr>    InfoVis-Focused Systematization:  Problem of ambiguous terms</vt:lpstr>
      <vt:lpstr>Systematization: Interaction Support</vt:lpstr>
      <vt:lpstr>    Interaction hierarchy</vt:lpstr>
      <vt:lpstr>    Interaction hierarchy</vt:lpstr>
      <vt:lpstr>Three Dimensions: </vt:lpstr>
      <vt:lpstr>Interaction support</vt:lpstr>
      <vt:lpstr>Interaction support</vt:lpstr>
      <vt:lpstr>Interaction support</vt:lpstr>
      <vt:lpstr>Interaction support</vt:lpstr>
      <vt:lpstr>Interaction support</vt:lpstr>
      <vt:lpstr>Interaction support</vt:lpstr>
      <vt:lpstr>Interaction support</vt:lpstr>
      <vt:lpstr>Summary </vt:lpstr>
      <vt:lpstr>    Summary</vt:lpstr>
      <vt:lpstr>Thank you     Q&amp;A</vt:lpstr>
      <vt:lpstr>Next: Interaction architecture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alexsb</dc:creator>
  <cp:lastModifiedBy>Tanicka</cp:lastModifiedBy>
  <cp:revision>1487</cp:revision>
  <dcterms:created xsi:type="dcterms:W3CDTF">2012-10-02T14:42:17Z</dcterms:created>
  <dcterms:modified xsi:type="dcterms:W3CDTF">2014-11-07T16:15:07Z</dcterms:modified>
</cp:coreProperties>
</file>