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sldIdLst>
    <p:sldId id="256" r:id="rId2"/>
    <p:sldId id="259" r:id="rId3"/>
    <p:sldId id="261" r:id="rId4"/>
    <p:sldId id="283" r:id="rId5"/>
    <p:sldId id="292" r:id="rId6"/>
    <p:sldId id="293" r:id="rId7"/>
    <p:sldId id="294" r:id="rId8"/>
    <p:sldId id="33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17" r:id="rId23"/>
    <p:sldId id="318" r:id="rId24"/>
    <p:sldId id="319" r:id="rId25"/>
    <p:sldId id="336" r:id="rId26"/>
    <p:sldId id="337" r:id="rId27"/>
    <p:sldId id="338" r:id="rId28"/>
    <p:sldId id="339" r:id="rId29"/>
    <p:sldId id="340" r:id="rId30"/>
    <p:sldId id="341" r:id="rId31"/>
    <p:sldId id="342" r:id="rId32"/>
    <p:sldId id="343" r:id="rId33"/>
    <p:sldId id="284" r:id="rId34"/>
    <p:sldId id="285" r:id="rId35"/>
    <p:sldId id="286" r:id="rId36"/>
    <p:sldId id="290" r:id="rId37"/>
    <p:sldId id="287" r:id="rId38"/>
    <p:sldId id="291" r:id="rId39"/>
    <p:sldId id="264" r:id="rId40"/>
    <p:sldId id="328" r:id="rId41"/>
    <p:sldId id="329" r:id="rId42"/>
    <p:sldId id="330" r:id="rId43"/>
    <p:sldId id="331" r:id="rId44"/>
    <p:sldId id="332" r:id="rId45"/>
    <p:sldId id="333" r:id="rId46"/>
    <p:sldId id="33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DC"/>
    <a:srgbClr val="00A650"/>
    <a:srgbClr val="B8B8B8"/>
    <a:srgbClr val="FFFFFF"/>
    <a:srgbClr val="63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20" autoAdjust="0"/>
  </p:normalViewPr>
  <p:slideViewPr>
    <p:cSldViewPr>
      <p:cViewPr varScale="1">
        <p:scale>
          <a:sx n="99" d="100"/>
          <a:sy n="99" d="100"/>
        </p:scale>
        <p:origin x="178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13.10.2013</a:t>
            </a:fld>
            <a:endParaRPr lang="de-A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visone.info/html/imprint.html#contac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EF3A073-D8C2-4133-A67E-A828A6A31404}" type="slidenum">
              <a:rPr lang="de-AT" smtClean="0"/>
              <a:t>1</a:t>
            </a:fld>
            <a:endParaRPr lang="de-AT"/>
          </a:p>
        </p:txBody>
      </p:sp>
    </p:spTree>
    <p:extLst>
      <p:ext uri="{BB962C8B-B14F-4D97-AF65-F5344CB8AC3E}">
        <p14:creationId xmlns:p14="http://schemas.microsoft.com/office/powerpoint/2010/main" val="4348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13 a shows a frame from a video recorded in a flight simulator</a:t>
            </a:r>
          </a:p>
          <a:p>
            <a:r>
              <a:rPr lang="en-US" sz="1200" b="0" i="0" u="none" strike="noStrike" kern="1200" baseline="0" dirty="0" smtClean="0">
                <a:solidFill>
                  <a:schemeClr val="tx1"/>
                </a:solidFill>
                <a:latin typeface="+mn-lt"/>
                <a:ea typeface="+mn-ea"/>
                <a:cs typeface="+mn-cs"/>
              </a:rPr>
              <a:t>engine. The simulation was performed at the EAB [15], the</a:t>
            </a:r>
          </a:p>
          <a:p>
            <a:r>
              <a:rPr lang="en-US" sz="1200" b="0" i="0" u="none" strike="noStrike" kern="1200" baseline="0" dirty="0" smtClean="0">
                <a:solidFill>
                  <a:schemeClr val="tx1"/>
                </a:solidFill>
                <a:latin typeface="+mn-lt"/>
                <a:ea typeface="+mn-ea"/>
                <a:cs typeface="+mn-cs"/>
              </a:rPr>
              <a:t>French authority responsible for safety investigations into incidents</a:t>
            </a:r>
          </a:p>
          <a:p>
            <a:r>
              <a:rPr lang="en-US" sz="1200" b="0" i="0" u="none" strike="noStrike" kern="1200" baseline="0" dirty="0" smtClean="0">
                <a:solidFill>
                  <a:schemeClr val="tx1"/>
                </a:solidFill>
                <a:latin typeface="+mn-lt"/>
                <a:ea typeface="+mn-ea"/>
                <a:cs typeface="+mn-cs"/>
              </a:rPr>
              <a:t>and accidents in civil aviation. The background shows the simulator</a:t>
            </a:r>
          </a:p>
          <a:p>
            <a:r>
              <a:rPr lang="en-US" sz="1200" b="0" i="0" u="none" strike="noStrike" kern="1200" baseline="0" dirty="0" smtClean="0">
                <a:solidFill>
                  <a:schemeClr val="tx1"/>
                </a:solidFill>
                <a:latin typeface="+mn-lt"/>
                <a:ea typeface="+mn-ea"/>
                <a:cs typeface="+mn-cs"/>
              </a:rPr>
              <a:t>cabin. Bright spots show the lit dashboard instruments, such as</a:t>
            </a:r>
          </a:p>
          <a:p>
            <a:r>
              <a:rPr lang="en-US" sz="1200" b="0" i="0" u="none" strike="noStrike" kern="1200" baseline="0" dirty="0" smtClean="0">
                <a:solidFill>
                  <a:schemeClr val="tx1"/>
                </a:solidFill>
                <a:latin typeface="+mn-lt"/>
                <a:ea typeface="+mn-ea"/>
                <a:cs typeface="+mn-cs"/>
              </a:rPr>
              <a:t>altimeter, artificial horizon, heading indicator, wet compass, turn coordinator,</a:t>
            </a:r>
          </a:p>
          <a:p>
            <a:r>
              <a:rPr lang="en-US" sz="1200" b="0" i="0" u="none" strike="noStrike" kern="1200" baseline="0" dirty="0" smtClean="0">
                <a:solidFill>
                  <a:schemeClr val="tx1"/>
                </a:solidFill>
                <a:latin typeface="+mn-lt"/>
                <a:ea typeface="+mn-ea"/>
                <a:cs typeface="+mn-cs"/>
              </a:rPr>
              <a:t>and airspeed meter. The jagged curve in the foreground is</a:t>
            </a:r>
          </a:p>
          <a:p>
            <a:r>
              <a:rPr lang="en-US" sz="1200" b="0" i="0" u="none" strike="noStrike" kern="1200" baseline="0" dirty="0" smtClean="0">
                <a:solidFill>
                  <a:schemeClr val="tx1"/>
                </a:solidFill>
                <a:latin typeface="+mn-lt"/>
                <a:ea typeface="+mn-ea"/>
                <a:cs typeface="+mn-cs"/>
              </a:rPr>
              <a:t>the entire recorded trail of the pilot’s gaze, recorded with the </a:t>
            </a:r>
            <a:r>
              <a:rPr lang="en-US" sz="1200" b="0" i="0" u="none" strike="noStrike" kern="1200" baseline="0" dirty="0" err="1" smtClean="0">
                <a:solidFill>
                  <a:schemeClr val="tx1"/>
                </a:solidFill>
                <a:latin typeface="+mn-lt"/>
                <a:ea typeface="+mn-ea"/>
                <a:cs typeface="+mn-cs"/>
              </a:rPr>
              <a:t>Pertech</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system [42] (similar to Figs. 11 b and 12 a). To estimate the FAs, we</a:t>
            </a:r>
          </a:p>
          <a:p>
            <a:r>
              <a:rPr lang="en-US" sz="1200" b="0" i="0" u="none" strike="noStrike" kern="1200" baseline="0" dirty="0" smtClean="0">
                <a:solidFill>
                  <a:schemeClr val="tx1"/>
                </a:solidFill>
                <a:latin typeface="+mn-lt"/>
                <a:ea typeface="+mn-ea"/>
                <a:cs typeface="+mn-cs"/>
              </a:rPr>
              <a:t>compute the trail’s 2D spatial density r, using the same technique as</a:t>
            </a:r>
          </a:p>
          <a:p>
            <a:r>
              <a:rPr lang="en-US" sz="1200" b="0" i="0" u="none" strike="noStrike" kern="1200" baseline="0" dirty="0" smtClean="0">
                <a:solidFill>
                  <a:schemeClr val="tx1"/>
                </a:solidFill>
                <a:latin typeface="+mn-lt"/>
                <a:ea typeface="+mn-ea"/>
                <a:cs typeface="+mn-cs"/>
              </a:rPr>
              <a:t>for graph bundling (Sec. 3.2, Eqn. 4). Coloring the trail by r using a</a:t>
            </a:r>
          </a:p>
          <a:p>
            <a:r>
              <a:rPr lang="en-US" sz="1200" b="0" i="0" u="none" strike="noStrike" kern="1200" baseline="0" dirty="0" smtClean="0">
                <a:solidFill>
                  <a:schemeClr val="tx1"/>
                </a:solidFill>
                <a:latin typeface="+mn-lt"/>
                <a:ea typeface="+mn-ea"/>
                <a:cs typeface="+mn-cs"/>
              </a:rPr>
              <a:t>heat </a:t>
            </a:r>
            <a:r>
              <a:rPr lang="en-US" sz="1200" b="0" i="0" u="none" strike="noStrike" kern="1200" baseline="0" dirty="0" err="1" smtClean="0">
                <a:solidFill>
                  <a:schemeClr val="tx1"/>
                </a:solidFill>
                <a:latin typeface="+mn-lt"/>
                <a:ea typeface="+mn-ea"/>
                <a:cs typeface="+mn-cs"/>
              </a:rPr>
              <a:t>colormap</a:t>
            </a:r>
            <a:r>
              <a:rPr lang="en-US" sz="1200" b="0" i="0" u="none" strike="noStrike" kern="1200" baseline="0" dirty="0" smtClean="0">
                <a:solidFill>
                  <a:schemeClr val="tx1"/>
                </a:solidFill>
                <a:latin typeface="+mn-lt"/>
                <a:ea typeface="+mn-ea"/>
                <a:cs typeface="+mn-cs"/>
              </a:rPr>
              <a:t> (yellow=low, red=high) shows several red spots, which</a:t>
            </a:r>
          </a:p>
          <a:p>
            <a:r>
              <a:rPr lang="en-US" sz="1200" b="0" i="0" u="none" strike="noStrike" kern="1200" baseline="0" dirty="0" smtClean="0">
                <a:solidFill>
                  <a:schemeClr val="tx1"/>
                </a:solidFill>
                <a:latin typeface="+mn-lt"/>
                <a:ea typeface="+mn-ea"/>
                <a:cs typeface="+mn-cs"/>
              </a:rPr>
              <a:t>match the FAs. Toggling the trail visualization on and off, we can</a:t>
            </a:r>
          </a:p>
          <a:p>
            <a:r>
              <a:rPr lang="en-US" sz="1200" b="0" i="0" u="none" strike="noStrike" kern="1200" baseline="0" dirty="0" smtClean="0">
                <a:solidFill>
                  <a:schemeClr val="tx1"/>
                </a:solidFill>
                <a:latin typeface="+mn-lt"/>
                <a:ea typeface="+mn-ea"/>
                <a:cs typeface="+mn-cs"/>
              </a:rPr>
              <a:t>check if the FAs correspond to the dashboard instrument locations that</a:t>
            </a:r>
          </a:p>
          <a:p>
            <a:r>
              <a:rPr lang="en-US" sz="1200" b="0" i="0" u="none" strike="noStrike" kern="1200" baseline="0" dirty="0" smtClean="0">
                <a:solidFill>
                  <a:schemeClr val="tx1"/>
                </a:solidFill>
                <a:latin typeface="+mn-lt"/>
                <a:ea typeface="+mn-ea"/>
                <a:cs typeface="+mn-cs"/>
              </a:rPr>
              <a:t>were required to be scanned during the training sequence. However,</a:t>
            </a:r>
          </a:p>
          <a:p>
            <a:r>
              <a:rPr lang="en-US" sz="1200" b="0" i="0" u="none" strike="noStrike" kern="1200" baseline="0" dirty="0" smtClean="0">
                <a:solidFill>
                  <a:schemeClr val="tx1"/>
                </a:solidFill>
                <a:latin typeface="+mn-lt"/>
                <a:ea typeface="+mn-ea"/>
                <a:cs typeface="+mn-cs"/>
              </a:rPr>
              <a:t>just as for the example in Fig. 11 c, this image does not show how the</a:t>
            </a:r>
          </a:p>
          <a:p>
            <a:r>
              <a:rPr lang="en-US" sz="1200" b="0" i="0" u="none" strike="noStrike" kern="1200" baseline="0" dirty="0" smtClean="0">
                <a:solidFill>
                  <a:schemeClr val="tx1"/>
                </a:solidFill>
                <a:latin typeface="+mn-lt"/>
                <a:ea typeface="+mn-ea"/>
                <a:cs typeface="+mn-cs"/>
              </a:rPr>
              <a:t>pilot’s gaze navigated between instruments – in other words, it does</a:t>
            </a:r>
          </a:p>
          <a:p>
            <a:r>
              <a:rPr lang="en-US" sz="1200" b="0" i="0" u="none" strike="noStrike" kern="1200" baseline="0" dirty="0" smtClean="0">
                <a:solidFill>
                  <a:schemeClr val="tx1"/>
                </a:solidFill>
                <a:latin typeface="+mn-lt"/>
                <a:ea typeface="+mn-ea"/>
                <a:cs typeface="+mn-cs"/>
              </a:rPr>
              <a:t>not show the structure of the scanning sequence (task T2).</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However, the analysis in Fig. 13 removes the time dimension, as</a:t>
            </a:r>
          </a:p>
          <a:p>
            <a:r>
              <a:rPr lang="en-US" sz="1200" b="0" i="0" u="none" strike="noStrike" kern="1200" baseline="0" dirty="0" smtClean="0">
                <a:solidFill>
                  <a:schemeClr val="tx1"/>
                </a:solidFill>
                <a:latin typeface="+mn-lt"/>
                <a:ea typeface="+mn-ea"/>
                <a:cs typeface="+mn-cs"/>
              </a:rPr>
              <a:t>we bundled all eye saccades in a single image. This delivers a coarse</a:t>
            </a:r>
          </a:p>
          <a:p>
            <a:r>
              <a:rPr lang="en-US" sz="1200" b="0" i="0" u="none" strike="noStrike" kern="1200" baseline="0" dirty="0" smtClean="0">
                <a:solidFill>
                  <a:schemeClr val="tx1"/>
                </a:solidFill>
                <a:latin typeface="+mn-lt"/>
                <a:ea typeface="+mn-ea"/>
                <a:cs typeface="+mn-cs"/>
              </a:rPr>
              <a:t>summarization of the eye movement, thus tells us which FAs the subject</a:t>
            </a:r>
          </a:p>
          <a:p>
            <a:r>
              <a:rPr lang="en-US" sz="1200" b="0" i="0" u="none" strike="noStrike" kern="1200" baseline="0" dirty="0" smtClean="0">
                <a:solidFill>
                  <a:schemeClr val="tx1"/>
                </a:solidFill>
                <a:latin typeface="+mn-lt"/>
                <a:ea typeface="+mn-ea"/>
                <a:cs typeface="+mn-cs"/>
              </a:rPr>
              <a:t>visually connected during the entire experiment. However, we</a:t>
            </a:r>
          </a:p>
          <a:p>
            <a:r>
              <a:rPr lang="en-US" sz="1200" b="0" i="0" u="none" strike="noStrike" kern="1200" baseline="0" dirty="0" smtClean="0">
                <a:solidFill>
                  <a:schemeClr val="tx1"/>
                </a:solidFill>
                <a:latin typeface="+mn-lt"/>
                <a:ea typeface="+mn-ea"/>
                <a:cs typeface="+mn-cs"/>
              </a:rPr>
              <a:t>also want to analyze how the gaze dynamics changed across various</a:t>
            </a:r>
          </a:p>
          <a:p>
            <a:r>
              <a:rPr lang="en-US" sz="1200" b="0" i="0" u="none" strike="noStrike" kern="1200" baseline="0" dirty="0" smtClean="0">
                <a:solidFill>
                  <a:schemeClr val="tx1"/>
                </a:solidFill>
                <a:latin typeface="+mn-lt"/>
                <a:ea typeface="+mn-ea"/>
                <a:cs typeface="+mn-cs"/>
              </a:rPr>
              <a:t>time intervals. For this, we use the stream bundling (Sec. 3.2) with a</a:t>
            </a:r>
          </a:p>
          <a:p>
            <a:r>
              <a:rPr lang="en-US" sz="1200" b="0" i="0" u="none" strike="noStrike" kern="1200" baseline="0" dirty="0" smtClean="0">
                <a:solidFill>
                  <a:schemeClr val="tx1"/>
                </a:solidFill>
                <a:latin typeface="+mn-lt"/>
                <a:ea typeface="+mn-ea"/>
                <a:cs typeface="+mn-cs"/>
              </a:rPr>
              <a:t>window D set to a few seconds.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23</a:t>
            </a:fld>
            <a:endParaRPr lang="de-AT"/>
          </a:p>
        </p:txBody>
      </p:sp>
    </p:spTree>
    <p:extLst>
      <p:ext uri="{BB962C8B-B14F-4D97-AF65-F5344CB8AC3E}">
        <p14:creationId xmlns:p14="http://schemas.microsoft.com/office/powerpoint/2010/main" val="128496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14 shows the results for six</a:t>
            </a:r>
          </a:p>
          <a:p>
            <a:r>
              <a:rPr lang="en-US" sz="1200" b="0" i="0" u="none" strike="noStrike" kern="1200" baseline="0" dirty="0" smtClean="0">
                <a:solidFill>
                  <a:schemeClr val="tx1"/>
                </a:solidFill>
                <a:latin typeface="+mn-lt"/>
                <a:ea typeface="+mn-ea"/>
                <a:cs typeface="+mn-cs"/>
              </a:rPr>
              <a:t>consecutive moments where interesting patterns were detected. In image</a:t>
            </a:r>
          </a:p>
          <a:p>
            <a:r>
              <a:rPr lang="en-US" sz="1200" b="0" i="0" u="none" strike="noStrike" kern="1200" baseline="0" dirty="0" smtClean="0">
                <a:solidFill>
                  <a:schemeClr val="tx1"/>
                </a:solidFill>
                <a:latin typeface="+mn-lt"/>
                <a:ea typeface="+mn-ea"/>
                <a:cs typeface="+mn-cs"/>
              </a:rPr>
              <a:t>(a), we see how the pilot’s attention mainly focuses on the central</a:t>
            </a:r>
          </a:p>
          <a:p>
            <a:r>
              <a:rPr lang="en-US" sz="1200" b="0" i="0" u="none" strike="noStrike" kern="1200" baseline="0" dirty="0" smtClean="0">
                <a:solidFill>
                  <a:schemeClr val="tx1"/>
                </a:solidFill>
                <a:latin typeface="+mn-lt"/>
                <a:ea typeface="+mn-ea"/>
                <a:cs typeface="+mn-cs"/>
              </a:rPr>
              <a:t>instruments (FA area A1), while also doing a quick scan of peripheral</a:t>
            </a:r>
          </a:p>
          <a:p>
            <a:r>
              <a:rPr lang="en-US" sz="1200" b="0" i="0" u="none" strike="noStrike" kern="1200" baseline="0" dirty="0" smtClean="0">
                <a:solidFill>
                  <a:schemeClr val="tx1"/>
                </a:solidFill>
                <a:latin typeface="+mn-lt"/>
                <a:ea typeface="+mn-ea"/>
                <a:cs typeface="+mn-cs"/>
              </a:rPr>
              <a:t>instruments (loop L1). Next, the pilot keeps on focusing on the central</a:t>
            </a:r>
          </a:p>
          <a:p>
            <a:r>
              <a:rPr lang="en-US" sz="1200" b="0" i="0" u="none" strike="noStrike" kern="1200" baseline="0" dirty="0" smtClean="0">
                <a:solidFill>
                  <a:schemeClr val="tx1"/>
                </a:solidFill>
                <a:latin typeface="+mn-lt"/>
                <a:ea typeface="+mn-ea"/>
                <a:cs typeface="+mn-cs"/>
              </a:rPr>
              <a:t>instruments (FA area A2, image (b)), while the peripheral scanning</a:t>
            </a:r>
          </a:p>
          <a:p>
            <a:r>
              <a:rPr lang="en-US" sz="1200" b="0" i="0" u="none" strike="noStrike" kern="1200" baseline="0" dirty="0" smtClean="0">
                <a:solidFill>
                  <a:schemeClr val="tx1"/>
                </a:solidFill>
                <a:latin typeface="+mn-lt"/>
                <a:ea typeface="+mn-ea"/>
                <a:cs typeface="+mn-cs"/>
              </a:rPr>
              <a:t>pattern is similar, but breaks the earlier loop structure. Next, in image</a:t>
            </a:r>
          </a:p>
          <a:p>
            <a:r>
              <a:rPr lang="en-US" sz="1200" b="0" i="0" u="none" strike="noStrike" kern="1200" baseline="0" dirty="0" smtClean="0">
                <a:solidFill>
                  <a:schemeClr val="tx1"/>
                </a:solidFill>
                <a:latin typeface="+mn-lt"/>
                <a:ea typeface="+mn-ea"/>
                <a:cs typeface="+mn-cs"/>
              </a:rPr>
              <a:t>(c), the pilot focuses more on the peripheral instruments, as denoted</a:t>
            </a:r>
          </a:p>
          <a:p>
            <a:r>
              <a:rPr lang="en-US" sz="1200" b="0" i="0" u="none" strike="noStrike" kern="1200" baseline="0" dirty="0" smtClean="0">
                <a:solidFill>
                  <a:schemeClr val="tx1"/>
                </a:solidFill>
                <a:latin typeface="+mn-lt"/>
                <a:ea typeface="+mn-ea"/>
                <a:cs typeface="+mn-cs"/>
              </a:rPr>
              <a:t>by the two scanning loops L3 and L0</a:t>
            </a:r>
          </a:p>
          <a:p>
            <a:r>
              <a:rPr lang="en-US" sz="1200" b="0" i="0" u="none" strike="noStrike" kern="1200" baseline="0" dirty="0" smtClean="0">
                <a:solidFill>
                  <a:schemeClr val="tx1"/>
                </a:solidFill>
                <a:latin typeface="+mn-lt"/>
                <a:ea typeface="+mn-ea"/>
                <a:cs typeface="+mn-cs"/>
              </a:rPr>
              <a:t>3, but also keeps an eye on the</a:t>
            </a:r>
          </a:p>
          <a:p>
            <a:r>
              <a:rPr lang="en-US" sz="1200" b="0" i="0" u="none" strike="noStrike" kern="1200" baseline="0" dirty="0" smtClean="0">
                <a:solidFill>
                  <a:schemeClr val="tx1"/>
                </a:solidFill>
                <a:latin typeface="+mn-lt"/>
                <a:ea typeface="+mn-ea"/>
                <a:cs typeface="+mn-cs"/>
              </a:rPr>
              <a:t>central instruments, as these loops are connected to the central screen</a:t>
            </a:r>
          </a:p>
          <a:p>
            <a:r>
              <a:rPr lang="en-US" sz="1200" b="0" i="0" u="none" strike="noStrike" kern="1200" baseline="0" dirty="0" smtClean="0">
                <a:solidFill>
                  <a:schemeClr val="tx1"/>
                </a:solidFill>
                <a:latin typeface="+mn-lt"/>
                <a:ea typeface="+mn-ea"/>
                <a:cs typeface="+mn-cs"/>
              </a:rPr>
              <a:t>area. In image (d), we see a repetition of the initial pattern (a), with</a:t>
            </a:r>
          </a:p>
          <a:p>
            <a:r>
              <a:rPr lang="en-US" sz="1200" b="0" i="0" u="none" strike="noStrike" kern="1200" baseline="0" dirty="0" smtClean="0">
                <a:solidFill>
                  <a:schemeClr val="tx1"/>
                </a:solidFill>
                <a:latin typeface="+mn-lt"/>
                <a:ea typeface="+mn-ea"/>
                <a:cs typeface="+mn-cs"/>
              </a:rPr>
              <a:t>the pilot focusing on the central instruments (A4) and quickly scanning</a:t>
            </a:r>
          </a:p>
          <a:p>
            <a:r>
              <a:rPr lang="en-US" sz="1200" b="0" i="0" u="none" strike="noStrike" kern="1200" baseline="0" dirty="0" smtClean="0">
                <a:solidFill>
                  <a:schemeClr val="tx1"/>
                </a:solidFill>
                <a:latin typeface="+mn-lt"/>
                <a:ea typeface="+mn-ea"/>
                <a:cs typeface="+mn-cs"/>
              </a:rPr>
              <a:t>the periphery (L4). The same pattern persists in image (d), as seen by</a:t>
            </a:r>
          </a:p>
          <a:p>
            <a:r>
              <a:rPr lang="en-US" sz="1200" b="0" i="0" u="none" strike="noStrike" kern="1200" baseline="0" dirty="0" smtClean="0">
                <a:solidFill>
                  <a:schemeClr val="tx1"/>
                </a:solidFill>
                <a:latin typeface="+mn-lt"/>
                <a:ea typeface="+mn-ea"/>
                <a:cs typeface="+mn-cs"/>
              </a:rPr>
              <a:t>comparing A4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A5 and L4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L5. At the end of the training sequence</a:t>
            </a:r>
          </a:p>
          <a:p>
            <a:r>
              <a:rPr lang="en-US" sz="1200" b="0" i="0" u="none" strike="noStrike" kern="1200" baseline="0" dirty="0" smtClean="0">
                <a:solidFill>
                  <a:schemeClr val="tx1"/>
                </a:solidFill>
                <a:latin typeface="+mn-lt"/>
                <a:ea typeface="+mn-ea"/>
                <a:cs typeface="+mn-cs"/>
              </a:rPr>
              <a:t>(image (f)), the pilot focuses most on two instruments of the dashboard</a:t>
            </a:r>
          </a:p>
          <a:p>
            <a:r>
              <a:rPr lang="en-US" sz="1200" b="0" i="0" u="none" strike="noStrike" kern="1200" baseline="0" dirty="0" smtClean="0">
                <a:solidFill>
                  <a:schemeClr val="tx1"/>
                </a:solidFill>
                <a:latin typeface="+mn-lt"/>
                <a:ea typeface="+mn-ea"/>
                <a:cs typeface="+mn-cs"/>
              </a:rPr>
              <a:t>center, A6 and A0</a:t>
            </a:r>
          </a:p>
          <a:p>
            <a:r>
              <a:rPr lang="en-US" sz="1200" b="0" i="0" u="none" strike="noStrike" kern="1200" baseline="0" dirty="0" smtClean="0">
                <a:solidFill>
                  <a:schemeClr val="tx1"/>
                </a:solidFill>
                <a:latin typeface="+mn-lt"/>
                <a:ea typeface="+mn-ea"/>
                <a:cs typeface="+mn-cs"/>
              </a:rPr>
              <a:t>6.</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24</a:t>
            </a:fld>
            <a:endParaRPr lang="de-AT"/>
          </a:p>
        </p:txBody>
      </p:sp>
    </p:spTree>
    <p:extLst>
      <p:ext uri="{BB962C8B-B14F-4D97-AF65-F5344CB8AC3E}">
        <p14:creationId xmlns:p14="http://schemas.microsoft.com/office/powerpoint/2010/main" val="717963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25</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Hans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33</a:t>
            </a:fld>
            <a:endParaRPr lang="de-AT"/>
          </a:p>
        </p:txBody>
      </p:sp>
    </p:spTree>
    <p:extLst>
      <p:ext uri="{BB962C8B-B14F-4D97-AF65-F5344CB8AC3E}">
        <p14:creationId xmlns:p14="http://schemas.microsoft.com/office/powerpoint/2010/main" val="302260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Christophe</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34</a:t>
            </a:fld>
            <a:endParaRPr lang="de-AT"/>
          </a:p>
        </p:txBody>
      </p:sp>
    </p:spTree>
    <p:extLst>
      <p:ext uri="{BB962C8B-B14F-4D97-AF65-F5344CB8AC3E}">
        <p14:creationId xmlns:p14="http://schemas.microsoft.com/office/powerpoint/2010/main" val="429455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Christophe</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35</a:t>
            </a:fld>
            <a:endParaRPr lang="de-AT"/>
          </a:p>
        </p:txBody>
      </p:sp>
    </p:spTree>
    <p:extLst>
      <p:ext uri="{BB962C8B-B14F-4D97-AF65-F5344CB8AC3E}">
        <p14:creationId xmlns:p14="http://schemas.microsoft.com/office/powerpoint/2010/main" val="3687824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Christophe</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36</a:t>
            </a:fld>
            <a:endParaRPr lang="de-AT"/>
          </a:p>
        </p:txBody>
      </p:sp>
    </p:spTree>
    <p:extLst>
      <p:ext uri="{BB962C8B-B14F-4D97-AF65-F5344CB8AC3E}">
        <p14:creationId xmlns:p14="http://schemas.microsoft.com/office/powerpoint/2010/main" val="115396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Hans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37</a:t>
            </a:fld>
            <a:endParaRPr lang="de-AT"/>
          </a:p>
        </p:txBody>
      </p:sp>
    </p:spTree>
    <p:extLst>
      <p:ext uri="{BB962C8B-B14F-4D97-AF65-F5344CB8AC3E}">
        <p14:creationId xmlns:p14="http://schemas.microsoft.com/office/powerpoint/2010/main" val="392805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hans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38</a:t>
            </a:fld>
            <a:endParaRPr lang="de-AT"/>
          </a:p>
        </p:txBody>
      </p:sp>
    </p:spTree>
    <p:extLst>
      <p:ext uri="{BB962C8B-B14F-4D97-AF65-F5344CB8AC3E}">
        <p14:creationId xmlns:p14="http://schemas.microsoft.com/office/powerpoint/2010/main" val="1797485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Java, c#, open source…</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40</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5</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Get Video!</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dirty="0" err="1" smtClean="0"/>
              <a:t>Ploceus</a:t>
            </a:r>
            <a:r>
              <a:rPr lang="en-US" dirty="0" smtClean="0"/>
              <a:t> [26], one can display networks from different perspectives, at different levels of abstraction, and with different edge semantics.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42</a:t>
            </a:fld>
            <a:endParaRPr lang="de-AT"/>
          </a:p>
        </p:txBody>
      </p:sp>
    </p:spTree>
    <p:extLst>
      <p:ext uri="{BB962C8B-B14F-4D97-AF65-F5344CB8AC3E}">
        <p14:creationId xmlns:p14="http://schemas.microsoft.com/office/powerpoint/2010/main" val="249435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visone</a:t>
            </a:r>
            <a:r>
              <a:rPr lang="en-US" dirty="0" smtClean="0"/>
              <a:t> is a long-term research project (</a:t>
            </a:r>
            <a:r>
              <a:rPr lang="en-US" dirty="0" smtClean="0">
                <a:hlinkClick r:id="rId3"/>
              </a:rPr>
              <a:t>team</a:t>
            </a:r>
            <a:r>
              <a:rPr lang="en-US" dirty="0" smtClean="0"/>
              <a:t>), in which models and algorithms to integrate and advance the analysis and visualization of social networks are being developed.</a:t>
            </a:r>
          </a:p>
          <a:p>
            <a:r>
              <a:rPr lang="en-US" dirty="0" smtClean="0"/>
              <a:t>an important part of </a:t>
            </a:r>
            <a:r>
              <a:rPr lang="en-US" dirty="0" err="1" smtClean="0"/>
              <a:t>visone</a:t>
            </a:r>
            <a:r>
              <a:rPr lang="en-US" dirty="0" smtClean="0"/>
              <a:t> is the design and implementation of a software tool intended for research and teaching in social network analysis. It is specifically designed to allow experts and novices alike to apply innovative and advanced visual methods with ease and accuracy.</a:t>
            </a:r>
          </a:p>
          <a:p>
            <a:endParaRPr lang="en-US" dirty="0" smtClean="0"/>
          </a:p>
          <a:p>
            <a:endParaRPr lang="en-US" dirty="0" smtClean="0"/>
          </a:p>
          <a:p>
            <a:r>
              <a:rPr lang="en-US" dirty="0" smtClean="0"/>
              <a:t>JAVA</a:t>
            </a:r>
          </a:p>
          <a:p>
            <a:r>
              <a:rPr lang="en-US" dirty="0" err="1" smtClean="0"/>
              <a:t>visone</a:t>
            </a:r>
            <a:r>
              <a:rPr lang="en-US" dirty="0" smtClean="0"/>
              <a:t> is free for academic and research purposes, and no registration is required. Simply use Java Web Start to run the latest released version, or download any of the following (i.e., right-click on a link and select “Save Link As…”). </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43</a:t>
            </a:fld>
            <a:endParaRPr lang="de-AT"/>
          </a:p>
        </p:txBody>
      </p:sp>
    </p:spTree>
    <p:extLst>
      <p:ext uri="{BB962C8B-B14F-4D97-AF65-F5344CB8AC3E}">
        <p14:creationId xmlns:p14="http://schemas.microsoft.com/office/powerpoint/2010/main" val="1117802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Get Video</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44</a:t>
            </a:fld>
            <a:endParaRPr lang="de-AT"/>
          </a:p>
        </p:txBody>
      </p:sp>
    </p:spTree>
    <p:extLst>
      <p:ext uri="{BB962C8B-B14F-4D97-AF65-F5344CB8AC3E}">
        <p14:creationId xmlns:p14="http://schemas.microsoft.com/office/powerpoint/2010/main" val="100495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a:t>
            </a:r>
          </a:p>
          <a:p>
            <a:r>
              <a:rPr lang="en-US" dirty="0" smtClean="0"/>
              <a:t>Not open source</a:t>
            </a:r>
          </a:p>
          <a:p>
            <a:r>
              <a:rPr lang="en-US" dirty="0" smtClean="0"/>
              <a:t>Available API</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45</a:t>
            </a:fld>
            <a:endParaRPr lang="de-AT"/>
          </a:p>
        </p:txBody>
      </p:sp>
    </p:spTree>
    <p:extLst>
      <p:ext uri="{BB962C8B-B14F-4D97-AF65-F5344CB8AC3E}">
        <p14:creationId xmlns:p14="http://schemas.microsoft.com/office/powerpoint/2010/main" val="363806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en-US" smtClean="0"/>
              <a:t>Currently ATC experts use the « Chevelu » visualisation , to describe dense trangled aircraft trajectories.</a:t>
            </a:r>
          </a:p>
          <a:p>
            <a:pPr eaLnBrk="1" hangingPunct="1"/>
            <a:r>
              <a:rPr lang="fr-FR" altLang="en-US" smtClean="0"/>
              <a:t>chevelu , in french, means a mass of hair on somebody’s head!</a:t>
            </a:r>
          </a:p>
          <a:p>
            <a:pPr eaLnBrk="1" hangingPunct="1"/>
            <a:endParaRPr lang="fr-FR" altLang="en-US" smtClean="0"/>
          </a:p>
          <a:p>
            <a:pPr eaLnBrk="1" hangingPunct="1"/>
            <a:endParaRPr lang="fr-FR" altLang="en-US" smtClean="0"/>
          </a:p>
          <a:p>
            <a:pPr eaLnBrk="1" hangingPunct="1"/>
            <a:endParaRPr lang="fr-FR" altLang="en-US" smtClean="0"/>
          </a:p>
        </p:txBody>
      </p:sp>
      <p:sp>
        <p:nvSpPr>
          <p:cNvPr id="4" name="Espace réservé du numéro de diapositive 3"/>
          <p:cNvSpPr>
            <a:spLocks noGrp="1"/>
          </p:cNvSpPr>
          <p:nvPr>
            <p:ph type="sldNum" sz="quarter" idx="5"/>
          </p:nvPr>
        </p:nvSpPr>
        <p:spPr/>
        <p:txBody>
          <a:bodyPr/>
          <a:lstStyle/>
          <a:p>
            <a:pPr>
              <a:defRPr/>
            </a:pPr>
            <a:fld id="{EE22160E-66E6-4F2D-B0A5-8D66D4463C9E}" type="slidenum">
              <a:rPr lang="fr-FR" smtClean="0"/>
              <a:pPr>
                <a:defRPr/>
              </a:pPr>
              <a:t>6</a:t>
            </a:fld>
            <a:endParaRPr lang="fr-FR"/>
          </a:p>
        </p:txBody>
      </p:sp>
    </p:spTree>
    <p:extLst>
      <p:ext uri="{BB962C8B-B14F-4D97-AF65-F5344CB8AC3E}">
        <p14:creationId xmlns:p14="http://schemas.microsoft.com/office/powerpoint/2010/main" val="3729638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mtClean="0"/>
              <a:t>&gt; - 1 slide for the tool (**max 30sec**)</a:t>
            </a:r>
          </a:p>
          <a:p>
            <a:pPr eaLnBrk="1" hangingPunct="1">
              <a:spcBef>
                <a:spcPct val="0"/>
              </a:spcBef>
            </a:pPr>
            <a:endParaRPr lang="fr-FR" altLang="en-US" smtClean="0"/>
          </a:p>
        </p:txBody>
      </p:sp>
      <p:sp>
        <p:nvSpPr>
          <p:cNvPr id="819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483EED-75A5-4AAA-A928-B75F0B92B3A9}" type="slidenum">
              <a:rPr lang="fr-FR" smtClean="0"/>
              <a:pPr fontAlgn="base">
                <a:spcBef>
                  <a:spcPct val="0"/>
                </a:spcBef>
                <a:spcAft>
                  <a:spcPct val="0"/>
                </a:spcAft>
                <a:defRPr/>
              </a:pPr>
              <a:t>9</a:t>
            </a:fld>
            <a:endParaRPr lang="fr-FR" smtClean="0"/>
          </a:p>
        </p:txBody>
      </p:sp>
    </p:spTree>
    <p:extLst>
      <p:ext uri="{BB962C8B-B14F-4D97-AF65-F5344CB8AC3E}">
        <p14:creationId xmlns:p14="http://schemas.microsoft.com/office/powerpoint/2010/main" val="365687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mtClean="0"/>
              <a:t>&gt; - 2 to 5 remaining slides on the impact of the tool (**at least </a:t>
            </a:r>
          </a:p>
          <a:p>
            <a:pPr eaLnBrk="1" hangingPunct="1">
              <a:spcBef>
                <a:spcPct val="0"/>
              </a:spcBef>
            </a:pPr>
            <a:r>
              <a:rPr lang="fr-FR" altLang="en-US" smtClean="0"/>
              <a:t>&gt; 1min**).  WHAT has your tool contributed in the real world. WHO was </a:t>
            </a:r>
          </a:p>
          <a:p>
            <a:pPr eaLnBrk="1" hangingPunct="1">
              <a:spcBef>
                <a:spcPct val="0"/>
              </a:spcBef>
            </a:pPr>
            <a:r>
              <a:rPr lang="fr-FR" altLang="en-US" smtClean="0"/>
              <a:t>&gt; impacted and in WHICH way?</a:t>
            </a:r>
          </a:p>
          <a:p>
            <a:pPr eaLnBrk="1" hangingPunct="1">
              <a:spcBef>
                <a:spcPct val="0"/>
              </a:spcBef>
            </a:pPr>
            <a:endParaRPr lang="fr-FR" altLang="en-US" sz="3600" smtClean="0"/>
          </a:p>
          <a:p>
            <a:pPr eaLnBrk="1" hangingPunct="1">
              <a:spcBef>
                <a:spcPct val="0"/>
              </a:spcBef>
            </a:pPr>
            <a:r>
              <a:rPr lang="fr-FR" altLang="en-US" sz="3600" smtClean="0"/>
              <a:t>We can provide a more « user-friendly » design to emphasize the nature of the information embedded in such datasets.</a:t>
            </a:r>
          </a:p>
          <a:p>
            <a:pPr eaLnBrk="1" hangingPunct="1">
              <a:spcBef>
                <a:spcPct val="0"/>
              </a:spcBef>
            </a:pPr>
            <a:endParaRPr lang="fr-FR" altLang="en-US" sz="3600" smtClean="0"/>
          </a:p>
          <a:p>
            <a:pPr eaLnBrk="1" hangingPunct="1">
              <a:spcBef>
                <a:spcPct val="0"/>
              </a:spcBef>
            </a:pPr>
            <a:r>
              <a:rPr lang="fr-FR" altLang="en-US" sz="3600" smtClean="0"/>
              <a:t>Which are self explanatory.</a:t>
            </a:r>
          </a:p>
          <a:p>
            <a:pPr eaLnBrk="1" hangingPunct="1">
              <a:spcBef>
                <a:spcPct val="0"/>
              </a:spcBef>
            </a:pPr>
            <a:endParaRPr lang="fr-FR" altLang="en-US" sz="3600" smtClean="0"/>
          </a:p>
          <a:p>
            <a:pPr eaLnBrk="1" hangingPunct="1">
              <a:spcBef>
                <a:spcPct val="0"/>
              </a:spcBef>
            </a:pPr>
            <a:r>
              <a:rPr lang="fr-FR" altLang="en-US" sz="3600" smtClean="0"/>
              <a:t>Please visit my post if you want to learn more about the exploitation of such view.</a:t>
            </a:r>
          </a:p>
        </p:txBody>
      </p:sp>
      <p:sp>
        <p:nvSpPr>
          <p:cNvPr id="1024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A014B0-C4E2-4BF7-8486-D85B4101EE32}" type="slidenum">
              <a:rPr lang="fr-FR" smtClean="0"/>
              <a:pPr fontAlgn="base">
                <a:spcBef>
                  <a:spcPct val="0"/>
                </a:spcBef>
                <a:spcAft>
                  <a:spcPct val="0"/>
                </a:spcAft>
                <a:defRPr/>
              </a:pPr>
              <a:t>10</a:t>
            </a:fld>
            <a:endParaRPr lang="fr-FR" smtClean="0"/>
          </a:p>
        </p:txBody>
      </p:sp>
    </p:spTree>
    <p:extLst>
      <p:ext uri="{BB962C8B-B14F-4D97-AF65-F5344CB8AC3E}">
        <p14:creationId xmlns:p14="http://schemas.microsoft.com/office/powerpoint/2010/main" val="158305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mtClean="0"/>
              <a:t>&gt; - 2 to 5 remaining slides on the impact of the tool (**at least </a:t>
            </a:r>
          </a:p>
          <a:p>
            <a:pPr eaLnBrk="1" hangingPunct="1">
              <a:spcBef>
                <a:spcPct val="0"/>
              </a:spcBef>
            </a:pPr>
            <a:r>
              <a:rPr lang="fr-FR" altLang="en-US" smtClean="0"/>
              <a:t>&gt; 1min**).  WHAT has your tool contributed in the real world. WHO was </a:t>
            </a:r>
          </a:p>
          <a:p>
            <a:pPr eaLnBrk="1" hangingPunct="1">
              <a:spcBef>
                <a:spcPct val="0"/>
              </a:spcBef>
            </a:pPr>
            <a:r>
              <a:rPr lang="fr-FR" altLang="en-US" smtClean="0"/>
              <a:t>&gt; impacted and in WHICH way?</a:t>
            </a:r>
          </a:p>
          <a:p>
            <a:pPr eaLnBrk="1" hangingPunct="1">
              <a:spcBef>
                <a:spcPct val="0"/>
              </a:spcBef>
            </a:pPr>
            <a:endParaRPr lang="fr-FR" altLang="en-US" smtClean="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2DD3EA-B7F4-42B4-BB6D-B9C47B3FC75A}" type="slidenum">
              <a:rPr lang="fr-FR" smtClean="0"/>
              <a:pPr fontAlgn="base">
                <a:spcBef>
                  <a:spcPct val="0"/>
                </a:spcBef>
                <a:spcAft>
                  <a:spcPct val="0"/>
                </a:spcAft>
                <a:defRPr/>
              </a:pPr>
              <a:t>11</a:t>
            </a:fld>
            <a:endParaRPr lang="fr-FR" smtClean="0"/>
          </a:p>
        </p:txBody>
      </p:sp>
    </p:spTree>
    <p:extLst>
      <p:ext uri="{BB962C8B-B14F-4D97-AF65-F5344CB8AC3E}">
        <p14:creationId xmlns:p14="http://schemas.microsoft.com/office/powerpoint/2010/main" val="363819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14</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First, streams allow defining an infinity of “instantaneous” graphs</a:t>
            </a:r>
          </a:p>
          <a:p>
            <a:r>
              <a:rPr lang="en-US" sz="1200" b="0" i="0" u="none" strike="noStrike" kern="1200" baseline="0" dirty="0" smtClean="0">
                <a:solidFill>
                  <a:schemeClr val="tx1"/>
                </a:solidFill>
                <a:latin typeface="+mn-lt"/>
                <a:ea typeface="+mn-ea"/>
                <a:cs typeface="+mn-cs"/>
              </a:rPr>
              <a:t>In contrast, graph sequences contain a finite set of graphs which have been explicitly computed in specific ways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sequence-based visualization, you surely have to explain that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we need correspondences</a:t>
            </a:r>
          </a:p>
          <a:p>
            <a:r>
              <a:rPr lang="en-US" sz="1200" kern="1200" dirty="0" smtClean="0">
                <a:solidFill>
                  <a:schemeClr val="tx1"/>
                </a:solidFill>
                <a:effectLst/>
                <a:latin typeface="+mn-lt"/>
                <a:ea typeface="+mn-ea"/>
                <a:cs typeface="+mn-cs"/>
              </a:rPr>
              <a:t>* we can actually use here ANY static-bundling method, not just KDEEB; the only reason we use KDEEB is that it's simple and fast</a:t>
            </a:r>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17</a:t>
            </a:fld>
            <a:endParaRPr lang="en-US"/>
          </a:p>
        </p:txBody>
      </p:sp>
    </p:spTree>
    <p:extLst>
      <p:ext uri="{BB962C8B-B14F-4D97-AF65-F5344CB8AC3E}">
        <p14:creationId xmlns:p14="http://schemas.microsoft.com/office/powerpoint/2010/main" val="427943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Small multiple displays (SMDs) is a well-known technique used in</a:t>
            </a:r>
          </a:p>
          <a:p>
            <a:r>
              <a:rPr lang="en-US" sz="1200" b="0" i="0" u="none" strike="noStrike" kern="1200" baseline="0" dirty="0" smtClean="0">
                <a:solidFill>
                  <a:schemeClr val="tx1"/>
                </a:solidFill>
                <a:latin typeface="+mn-lt"/>
                <a:ea typeface="+mn-ea"/>
                <a:cs typeface="+mn-cs"/>
              </a:rPr>
              <a:t>information visualization to compare a small set of similar objects by</a:t>
            </a:r>
          </a:p>
          <a:p>
            <a:r>
              <a:rPr lang="en-US" sz="1200" b="0" i="0" u="none" strike="noStrike" kern="1200" baseline="0" dirty="0" smtClean="0">
                <a:solidFill>
                  <a:schemeClr val="tx1"/>
                </a:solidFill>
                <a:latin typeface="+mn-lt"/>
                <a:ea typeface="+mn-ea"/>
                <a:cs typeface="+mn-cs"/>
              </a:rPr>
              <a:t>representing them side-by-side using similar visual encodings. They</a:t>
            </a:r>
          </a:p>
          <a:p>
            <a:r>
              <a:rPr lang="en-US" sz="1200" b="0" i="0" u="none" strike="noStrike" kern="1200" baseline="0" dirty="0" smtClean="0">
                <a:solidFill>
                  <a:schemeClr val="tx1"/>
                </a:solidFill>
                <a:latin typeface="+mn-lt"/>
                <a:ea typeface="+mn-ea"/>
                <a:cs typeface="+mn-cs"/>
              </a:rPr>
              <a:t>are effective in helping users to compare such objects and find pairwise</a:t>
            </a:r>
          </a:p>
          <a:p>
            <a:r>
              <a:rPr lang="en-US" sz="1200" b="0" i="0" u="none" strike="noStrike" kern="1200" baseline="0" dirty="0" smtClean="0">
                <a:solidFill>
                  <a:schemeClr val="tx1"/>
                </a:solidFill>
                <a:latin typeface="+mn-lt"/>
                <a:ea typeface="+mn-ea"/>
                <a:cs typeface="+mn-cs"/>
              </a:rPr>
              <a:t>differences or the scope of alternatives in a given set of options [55].</a:t>
            </a:r>
          </a:p>
          <a:p>
            <a:r>
              <a:rPr lang="en-US" sz="1200" b="0" i="0" u="none" strike="noStrike" kern="1200" baseline="0" dirty="0" smtClean="0">
                <a:solidFill>
                  <a:schemeClr val="tx1"/>
                </a:solidFill>
                <a:latin typeface="+mn-lt"/>
                <a:ea typeface="+mn-ea"/>
                <a:cs typeface="+mn-cs"/>
              </a:rPr>
              <a:t>Although SMDs are typically static, several researchers argue for</a:t>
            </a:r>
          </a:p>
          <a:p>
            <a:r>
              <a:rPr lang="en-US" sz="1200" b="0" i="0" u="none" strike="noStrike" kern="1200" baseline="0" dirty="0" smtClean="0">
                <a:solidFill>
                  <a:schemeClr val="tx1"/>
                </a:solidFill>
                <a:latin typeface="+mn-lt"/>
                <a:ea typeface="+mn-ea"/>
                <a:cs typeface="+mn-cs"/>
              </a:rPr>
              <a:t>a continuum between static visualizations and dynamic visualizations,</a:t>
            </a:r>
          </a:p>
          <a:p>
            <a:r>
              <a:rPr lang="en-US" sz="1200" b="0" i="0" u="none" strike="noStrike" kern="1200" baseline="0" dirty="0" smtClean="0">
                <a:solidFill>
                  <a:schemeClr val="tx1"/>
                </a:solidFill>
                <a:latin typeface="+mn-lt"/>
                <a:ea typeface="+mn-ea"/>
                <a:cs typeface="+mn-cs"/>
              </a:rPr>
              <a:t>such as our dynamic graphs presented earlier. </a:t>
            </a:r>
            <a:r>
              <a:rPr lang="en-US" sz="1200" b="0" i="0" u="none" strike="noStrike" kern="1200" baseline="0" dirty="0" err="1" smtClean="0">
                <a:solidFill>
                  <a:schemeClr val="tx1"/>
                </a:solidFill>
                <a:latin typeface="+mn-lt"/>
                <a:ea typeface="+mn-ea"/>
                <a:cs typeface="+mn-cs"/>
              </a:rPr>
              <a:t>Krygier</a:t>
            </a:r>
            <a:r>
              <a:rPr lang="en-US" sz="1200" b="0" i="0" u="none" strike="noStrike" kern="1200" baseline="0" dirty="0" smtClean="0">
                <a:solidFill>
                  <a:schemeClr val="tx1"/>
                </a:solidFill>
                <a:latin typeface="+mn-lt"/>
                <a:ea typeface="+mn-ea"/>
                <a:cs typeface="+mn-cs"/>
              </a:rPr>
              <a:t> et al. characterize</a:t>
            </a:r>
          </a:p>
          <a:p>
            <a:r>
              <a:rPr lang="en-US" sz="1200" b="0" i="0" u="none" strike="noStrike" kern="1200" baseline="0" dirty="0" smtClean="0">
                <a:solidFill>
                  <a:schemeClr val="tx1"/>
                </a:solidFill>
                <a:latin typeface="+mn-lt"/>
                <a:ea typeface="+mn-ea"/>
                <a:cs typeface="+mn-cs"/>
              </a:rPr>
              <a:t>this continuum using interactivity intensity [34]: At one end, static</a:t>
            </a:r>
          </a:p>
          <a:p>
            <a:r>
              <a:rPr lang="en-US" sz="1200" b="0" i="0" u="none" strike="noStrike" kern="1200" baseline="0" dirty="0" smtClean="0">
                <a:solidFill>
                  <a:schemeClr val="tx1"/>
                </a:solidFill>
                <a:latin typeface="+mn-lt"/>
                <a:ea typeface="+mn-ea"/>
                <a:cs typeface="+mn-cs"/>
              </a:rPr>
              <a:t>graphics afford mental (internal) interactivity. For example, a SMD</a:t>
            </a:r>
          </a:p>
          <a:p>
            <a:r>
              <a:rPr lang="en-US" sz="1200" b="0" i="0" u="none" strike="noStrike" kern="1200" baseline="0" dirty="0" smtClean="0">
                <a:solidFill>
                  <a:schemeClr val="tx1"/>
                </a:solidFill>
                <a:latin typeface="+mn-lt"/>
                <a:ea typeface="+mn-ea"/>
                <a:cs typeface="+mn-cs"/>
              </a:rPr>
              <a:t>is mentally interactive in the sense that users can proactively control</a:t>
            </a:r>
          </a:p>
          <a:p>
            <a:r>
              <a:rPr lang="en-US" sz="1200" b="0" i="0" u="none" strike="noStrike" kern="1200" baseline="0" dirty="0" smtClean="0">
                <a:solidFill>
                  <a:schemeClr val="tx1"/>
                </a:solidFill>
                <a:latin typeface="+mn-lt"/>
                <a:ea typeface="+mn-ea"/>
                <a:cs typeface="+mn-cs"/>
              </a:rPr>
              <a:t>with their eyes the viewing order of this sequence; they can, for instance,</a:t>
            </a:r>
          </a:p>
          <a:p>
            <a:r>
              <a:rPr lang="en-US" sz="1200" b="0" i="0" u="none" strike="noStrike" kern="1200" baseline="0" dirty="0" smtClean="0">
                <a:solidFill>
                  <a:schemeClr val="tx1"/>
                </a:solidFill>
                <a:latin typeface="+mn-lt"/>
                <a:ea typeface="+mn-ea"/>
                <a:cs typeface="+mn-cs"/>
              </a:rPr>
              <a:t>choose to study the sequence at their own pace and in any order</a:t>
            </a:r>
          </a:p>
          <a:p>
            <a:r>
              <a:rPr lang="en-US" sz="1200" b="0" i="0" u="none" strike="noStrike" kern="1200" baseline="0" dirty="0" smtClean="0">
                <a:solidFill>
                  <a:schemeClr val="tx1"/>
                </a:solidFill>
                <a:latin typeface="+mn-lt"/>
                <a:ea typeface="+mn-ea"/>
                <a:cs typeface="+mn-cs"/>
              </a:rPr>
              <a:t>they wish. In contrast, an animation featuring start, stop, and rewind</a:t>
            </a:r>
          </a:p>
          <a:p>
            <a:r>
              <a:rPr lang="en-US" sz="1200" b="0" i="0" u="none" strike="noStrike" kern="1200" baseline="0" dirty="0" smtClean="0">
                <a:solidFill>
                  <a:schemeClr val="tx1"/>
                </a:solidFill>
                <a:latin typeface="+mn-lt"/>
                <a:ea typeface="+mn-ea"/>
                <a:cs typeface="+mn-cs"/>
              </a:rPr>
              <a:t>buttons is slightly more (externally) interactive, but is less (internally)</a:t>
            </a:r>
          </a:p>
          <a:p>
            <a:r>
              <a:rPr lang="en-US" sz="1200" b="0" i="0" u="none" strike="noStrike" kern="1200" baseline="0" dirty="0" smtClean="0">
                <a:solidFill>
                  <a:schemeClr val="tx1"/>
                </a:solidFill>
                <a:latin typeface="+mn-lt"/>
                <a:ea typeface="+mn-ea"/>
                <a:cs typeface="+mn-cs"/>
              </a:rPr>
              <a:t>interactive, since it must be passively viewed in a predefined order.</a:t>
            </a:r>
          </a:p>
          <a:p>
            <a:r>
              <a:rPr lang="en-US" sz="1200" b="0" i="0" u="none" strike="noStrike" kern="1200" baseline="0" dirty="0" smtClean="0">
                <a:solidFill>
                  <a:schemeClr val="tx1"/>
                </a:solidFill>
                <a:latin typeface="+mn-lt"/>
                <a:ea typeface="+mn-ea"/>
                <a:cs typeface="+mn-cs"/>
              </a:rPr>
              <a:t>In this context, a key challenge is to design objective success measures</a:t>
            </a:r>
          </a:p>
          <a:p>
            <a:r>
              <a:rPr lang="en-US" sz="1200" b="0" i="0" u="none" strike="noStrike" kern="1200" baseline="0" dirty="0" smtClean="0">
                <a:solidFill>
                  <a:schemeClr val="tx1"/>
                </a:solidFill>
                <a:latin typeface="+mn-lt"/>
                <a:ea typeface="+mn-ea"/>
                <a:cs typeface="+mn-cs"/>
              </a:rPr>
              <a:t>to evaluate static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dynamic visualizations [19]. For this, </a:t>
            </a:r>
            <a:r>
              <a:rPr lang="en-US" sz="1200" b="0" i="0" u="none" strike="noStrike" kern="1200" baseline="0" dirty="0" err="1" smtClean="0">
                <a:solidFill>
                  <a:schemeClr val="tx1"/>
                </a:solidFill>
                <a:latin typeface="+mn-lt"/>
                <a:ea typeface="+mn-ea"/>
                <a:cs typeface="+mn-cs"/>
              </a:rPr>
              <a:t>Fabrikant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et al. proposed the concept of inference affordance [20, 10] that</a:t>
            </a:r>
          </a:p>
          <a:p>
            <a:r>
              <a:rPr lang="en-US" sz="1200" b="0" i="0" u="none" strike="noStrike" kern="1200" baseline="0" dirty="0" smtClean="0">
                <a:solidFill>
                  <a:schemeClr val="tx1"/>
                </a:solidFill>
                <a:latin typeface="+mn-lt"/>
                <a:ea typeface="+mn-ea"/>
                <a:cs typeface="+mn-cs"/>
              </a:rPr>
              <a:t>integrates informational equivalence (amount and quality of content)</a:t>
            </a:r>
          </a:p>
          <a:p>
            <a:r>
              <a:rPr lang="en-US" sz="1200" b="0" i="0" u="none" strike="noStrike" kern="1200" baseline="0" dirty="0" smtClean="0">
                <a:solidFill>
                  <a:schemeClr val="tx1"/>
                </a:solidFill>
                <a:latin typeface="+mn-lt"/>
                <a:ea typeface="+mn-ea"/>
                <a:cs typeface="+mn-cs"/>
              </a:rPr>
              <a:t>and computational equivalence (inference quality and efficiency based</a:t>
            </a:r>
          </a:p>
          <a:p>
            <a:r>
              <a:rPr lang="en-US" sz="1200" b="0" i="0" u="none" strike="noStrike" kern="1200" baseline="0" dirty="0" smtClean="0">
                <a:solidFill>
                  <a:schemeClr val="tx1"/>
                </a:solidFill>
                <a:latin typeface="+mn-lt"/>
                <a:ea typeface="+mn-ea"/>
                <a:cs typeface="+mn-cs"/>
              </a:rPr>
              <a:t>on design) between two such displays [49]. To do this, they asked</a:t>
            </a:r>
          </a:p>
          <a:p>
            <a:r>
              <a:rPr lang="en-US" sz="1200" b="0" i="0" u="none" strike="noStrike" kern="1200" baseline="0" dirty="0" smtClean="0">
                <a:solidFill>
                  <a:schemeClr val="tx1"/>
                </a:solidFill>
                <a:latin typeface="+mn-lt"/>
                <a:ea typeface="+mn-ea"/>
                <a:cs typeface="+mn-cs"/>
              </a:rPr>
              <a:t>subjects to study a static SMD showing ice cream consumption over</a:t>
            </a:r>
          </a:p>
          <a:p>
            <a:r>
              <a:rPr lang="en-US" sz="1200" b="0" i="0" u="none" strike="noStrike" kern="1200" baseline="0" dirty="0" smtClean="0">
                <a:solidFill>
                  <a:schemeClr val="tx1"/>
                </a:solidFill>
                <a:latin typeface="+mn-lt"/>
                <a:ea typeface="+mn-ea"/>
                <a:cs typeface="+mn-cs"/>
              </a:rPr>
              <a:t>12 months over the counties of a fictitious country, and next answer</a:t>
            </a:r>
          </a:p>
          <a:p>
            <a:r>
              <a:rPr lang="en-US" sz="1200" b="0" i="0" u="none" strike="noStrike" kern="1200" baseline="0" dirty="0" smtClean="0">
                <a:solidFill>
                  <a:schemeClr val="tx1"/>
                </a:solidFill>
                <a:latin typeface="+mn-lt"/>
                <a:ea typeface="+mn-ea"/>
                <a:cs typeface="+mn-cs"/>
              </a:rPr>
              <a:t>several questions on the data [20]. The subjects’ eye movements were</a:t>
            </a:r>
          </a:p>
          <a:p>
            <a:r>
              <a:rPr lang="en-US" sz="1200" b="0" i="0" u="none" strike="noStrike" kern="1200" baseline="0" dirty="0" smtClean="0">
                <a:solidFill>
                  <a:schemeClr val="tx1"/>
                </a:solidFill>
                <a:latin typeface="+mn-lt"/>
                <a:ea typeface="+mn-ea"/>
                <a:cs typeface="+mn-cs"/>
              </a:rPr>
              <a:t>recorded and displayed atop of the SMD (Fig. 12 a).</a:t>
            </a:r>
          </a:p>
          <a:p>
            <a:r>
              <a:rPr lang="en-US" sz="1200" b="0" i="0" u="none" strike="noStrike" kern="1200" baseline="0" dirty="0" smtClean="0">
                <a:solidFill>
                  <a:schemeClr val="tx1"/>
                </a:solidFill>
                <a:latin typeface="+mn-lt"/>
                <a:ea typeface="+mn-ea"/>
                <a:cs typeface="+mn-cs"/>
              </a:rPr>
              <a:t>However, raw eye movements are too unstructured to address task</a:t>
            </a:r>
          </a:p>
          <a:p>
            <a:r>
              <a:rPr lang="en-US" sz="1200" b="0" i="0" u="none" strike="noStrike" kern="1200" baseline="0" dirty="0" smtClean="0">
                <a:solidFill>
                  <a:schemeClr val="tx1"/>
                </a:solidFill>
                <a:latin typeface="+mn-lt"/>
                <a:ea typeface="+mn-ea"/>
                <a:cs typeface="+mn-cs"/>
              </a:rPr>
              <a:t>T2. To handle this, </a:t>
            </a:r>
            <a:r>
              <a:rPr lang="en-US" sz="1200" b="0" i="0" u="none" strike="noStrike" kern="1200" baseline="0" dirty="0" err="1" smtClean="0">
                <a:solidFill>
                  <a:schemeClr val="tx1"/>
                </a:solidFill>
                <a:latin typeface="+mn-lt"/>
                <a:ea typeface="+mn-ea"/>
                <a:cs typeface="+mn-cs"/>
              </a:rPr>
              <a:t>Fabrikant</a:t>
            </a:r>
            <a:r>
              <a:rPr lang="en-US" sz="1200" b="0" i="0" u="none" strike="noStrike" kern="1200" baseline="0" dirty="0" smtClean="0">
                <a:solidFill>
                  <a:schemeClr val="tx1"/>
                </a:solidFill>
                <a:latin typeface="+mn-lt"/>
                <a:ea typeface="+mn-ea"/>
                <a:cs typeface="+mn-cs"/>
              </a:rPr>
              <a:t> et al. proposed a combination of data</a:t>
            </a:r>
          </a:p>
          <a:p>
            <a:r>
              <a:rPr lang="en-US" sz="1200" b="0" i="0" u="none" strike="noStrike" kern="1200" baseline="0" dirty="0" smtClean="0">
                <a:solidFill>
                  <a:schemeClr val="tx1"/>
                </a:solidFill>
                <a:latin typeface="+mn-lt"/>
                <a:ea typeface="+mn-ea"/>
                <a:cs typeface="+mn-cs"/>
              </a:rPr>
              <a:t>categorization, i.e., the classification of temporal (sub)sequences into</a:t>
            </a:r>
          </a:p>
          <a:p>
            <a:r>
              <a:rPr lang="en-US" sz="1200" b="0" i="0" u="none" strike="noStrike" kern="1200" baseline="0" dirty="0" smtClean="0">
                <a:solidFill>
                  <a:schemeClr val="tx1"/>
                </a:solidFill>
                <a:latin typeface="+mn-lt"/>
                <a:ea typeface="+mn-ea"/>
                <a:cs typeface="+mn-cs"/>
              </a:rPr>
              <a:t>different classes, by extracting relevant sequence features; and data</a:t>
            </a:r>
          </a:p>
          <a:p>
            <a:r>
              <a:rPr lang="en-US" sz="1200" b="0" i="0" u="none" strike="noStrike" kern="1200" baseline="0" dirty="0" smtClean="0">
                <a:solidFill>
                  <a:schemeClr val="tx1"/>
                </a:solidFill>
                <a:latin typeface="+mn-lt"/>
                <a:ea typeface="+mn-ea"/>
                <a:cs typeface="+mn-cs"/>
              </a:rPr>
              <a:t>summarization, i.e., the simplified depiction of the gaze’s dynamics,</a:t>
            </a:r>
          </a:p>
          <a:p>
            <a:r>
              <a:rPr lang="en-US" sz="1200" b="0" i="0" u="none" strike="noStrike" kern="1200" baseline="0" dirty="0" smtClean="0">
                <a:solidFill>
                  <a:schemeClr val="tx1"/>
                </a:solidFill>
                <a:latin typeface="+mn-lt"/>
                <a:ea typeface="+mn-ea"/>
                <a:cs typeface="+mn-cs"/>
              </a:rPr>
              <a:t>by agglomerative clustering of similar saccades. Figure 12 c shows</a:t>
            </a:r>
          </a:p>
          <a:p>
            <a:r>
              <a:rPr lang="en-US" sz="1200" b="0" i="0" u="none" strike="noStrike" kern="1200" baseline="0" dirty="0" smtClean="0">
                <a:solidFill>
                  <a:schemeClr val="tx1"/>
                </a:solidFill>
                <a:latin typeface="+mn-lt"/>
                <a:ea typeface="+mn-ea"/>
                <a:cs typeface="+mn-cs"/>
              </a:rPr>
              <a:t>a summarization of the trails in Fig. 12 a.</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22</a:t>
            </a:fld>
            <a:endParaRPr lang="de-AT"/>
          </a:p>
        </p:txBody>
      </p:sp>
    </p:spTree>
    <p:extLst>
      <p:ext uri="{BB962C8B-B14F-4D97-AF65-F5344CB8AC3E}">
        <p14:creationId xmlns:p14="http://schemas.microsoft.com/office/powerpoint/2010/main" val="106847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468560" y="692696"/>
            <a:ext cx="9951777" cy="3789178"/>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ctrTitle" hasCustomPrompt="1"/>
          </p:nvPr>
        </p:nvSpPr>
        <p:spPr>
          <a:xfrm>
            <a:off x="323528" y="1058584"/>
            <a:ext cx="7772400" cy="1470025"/>
          </a:xfrm>
        </p:spPr>
        <p:txBody>
          <a:bodyPr/>
          <a:lstStyle>
            <a:lvl1pPr algn="l">
              <a:defRPr/>
            </a:lvl1pPr>
          </a:lstStyle>
          <a:p>
            <a:r>
              <a:rPr lang="en-US" noProof="0" smtClean="0"/>
              <a:t>Talk Title</a:t>
            </a:r>
            <a:endParaRPr lang="en-US" noProof="0"/>
          </a:p>
        </p:txBody>
      </p:sp>
      <p:sp>
        <p:nvSpPr>
          <p:cNvPr id="5" name="Footer Placeholder 4"/>
          <p:cNvSpPr>
            <a:spLocks noGrp="1"/>
          </p:cNvSpPr>
          <p:nvPr>
            <p:ph type="ftr" sz="quarter" idx="11"/>
          </p:nvPr>
        </p:nvSpPr>
        <p:spPr>
          <a:xfrm>
            <a:off x="539552" y="6356352"/>
            <a:ext cx="5480248" cy="365125"/>
          </a:xfrm>
        </p:spPr>
        <p:txBody>
          <a:bodyPr/>
          <a:lstStyle/>
          <a:p>
            <a:endParaRPr lang="en-US" noProof="0"/>
          </a:p>
        </p:txBody>
      </p:sp>
      <p:sp>
        <p:nvSpPr>
          <p:cNvPr id="6" name="Slide Number Placeholder 5"/>
          <p:cNvSpPr>
            <a:spLocks noGrp="1"/>
          </p:cNvSpPr>
          <p:nvPr>
            <p:ph type="sldNum" sz="quarter" idx="12"/>
          </p:nvPr>
        </p:nvSpPr>
        <p:spPr/>
        <p:txBody>
          <a:body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769406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92830"/>
            <a:ext cx="7772400" cy="1362074"/>
          </a:xfrm>
        </p:spPr>
        <p:txBody>
          <a:bodyPr anchor="t"/>
          <a:lstStyle>
            <a:lvl1pPr algn="ctr">
              <a:defRPr sz="4000"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685800" y="3909053"/>
            <a:ext cx="7772400" cy="1500187"/>
          </a:xfrm>
        </p:spPr>
        <p:txBody>
          <a:bodyPr anchor="b">
            <a:normAutofit/>
          </a:bodyPr>
          <a:lstStyle>
            <a:lvl1pPr marL="0" indent="0" algn="ctr">
              <a:buNone/>
              <a:defRPr sz="3200">
                <a:solidFill>
                  <a:schemeClr val="tx1">
                    <a:tint val="75000"/>
                  </a:schemeClr>
                </a:solidFill>
                <a:effectLst>
                  <a:reflection blurRad="6350" stA="55000" endA="300" endPos="22000" dir="5400000" sy="-100000" algn="bl" rotWithShape="0"/>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r>
              <a:rPr lang="en-US" dirty="0" smtClean="0"/>
              <a:t>VIS Tutorial: Grooming the Hairball – H.-J. Schulz, C. Hurter</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95265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6081935" cy="1362074"/>
          </a:xfrm>
        </p:spPr>
        <p:txBody>
          <a:bodyPr anchor="t"/>
          <a:lstStyle>
            <a:lvl1pPr algn="l">
              <a:defRPr sz="4000"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722313" y="2906713"/>
            <a:ext cx="608193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r>
              <a:rPr lang="en-US" dirty="0" smtClean="0"/>
              <a:t>VIS Tutorial: Grooming the Hairball – H.-J. Schulz, C. Hurter</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7" name="Picture Placeholder 6"/>
          <p:cNvSpPr>
            <a:spLocks noGrp="1"/>
          </p:cNvSpPr>
          <p:nvPr>
            <p:ph type="pic" sz="quarter" idx="13" hasCustomPrompt="1"/>
          </p:nvPr>
        </p:nvSpPr>
        <p:spPr>
          <a:xfrm>
            <a:off x="7164388" y="3141133"/>
            <a:ext cx="1584076" cy="1920048"/>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62230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dirty="0" smtClean="0"/>
              <a:t>VIS Tutorial: Grooming the Hairball – H.-J. Schulz, C. Hurter</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5937443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VIS Tutorial: Grooming the Hairball – H.-J. Schulz, C. Hurter</a:t>
            </a:r>
            <a:endParaRPr lang="en-US" dirty="0"/>
          </a:p>
        </p:txBody>
      </p:sp>
      <p:sp>
        <p:nvSpPr>
          <p:cNvPr id="7" name="Slide Number Placeholder 6"/>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3154694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VIS Tutorial: Grooming the Hairball – H.-J. Schulz, C. Hurter</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587494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746771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VIS Tutorial: Grooming the Hairball – H.-J. Schulz, C. Hurter</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2809036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A309A6D-C09C-4548-B29A-6CF363A7E532}" type="datetimeFigureOut">
              <a:rPr lang="fr-FR" smtClean="0"/>
              <a:t>13/10/2013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221948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p:cNvSpPr>
            <a:spLocks noGrp="1"/>
          </p:cNvSpPr>
          <p:nvPr>
            <p:ph type="ftr" sz="quarter" idx="3"/>
          </p:nvPr>
        </p:nvSpPr>
        <p:spPr>
          <a:xfrm>
            <a:off x="467544" y="6356352"/>
            <a:ext cx="55522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VIS Tutorial: Grooming the Hairball – H.-J. Schulz, C. Hurter</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4" r:id="rId7"/>
    <p:sldLayoutId id="2147483655" r:id="rId8"/>
    <p:sldLayoutId id="2147483661" r:id="rId9"/>
  </p:sldLayoutIdLst>
  <p:timing>
    <p:tnLst>
      <p:par>
        <p:cTn id="1" dur="indefinite" restart="never" nodeType="tmRoot"/>
      </p:par>
    </p:tnLst>
  </p:timing>
  <p:hf hdr="0" dt="0"/>
  <p:txStyles>
    <p:title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p:titleStyle>
    <p:body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www.mozilla.org/en-US/firefox/fx"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www.solidsourcei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file:///C:\Documents%20and%20Settings\hs162\Desktop\PhD%20Defense\_videos\pointbased_technique.av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recherche.enac.fr/~hurter/"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www.cise.ufl.edu/research/sparse/matrice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cc.gatech.edu/gvu/ii/ploceu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www.cc.gatech.edu/gvu/ii/people.html#John" TargetMode="External"/><Relationship Id="rId5" Type="http://schemas.openxmlformats.org/officeDocument/2006/relationships/hyperlink" Target="http://www.cc.gatech.edu/gvu/ii/people.html#Leo" TargetMode="Externa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hyperlink" Target="http://visone.info/"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hyperlink" Target="http://vis.stanford.edu/papers/orio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vis.stanford.edu/jheer" TargetMode="Externa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tulip.labri.fr/"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hyperlink" Target="http://www.palantir.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Grooming the Hairball - How to Tidy up Network Visualizations?</a:t>
            </a:r>
          </a:p>
        </p:txBody>
      </p:sp>
      <p:sp>
        <p:nvSpPr>
          <p:cNvPr id="4" name="Text Placeholder 12"/>
          <p:cNvSpPr txBox="1">
            <a:spLocks/>
          </p:cNvSpPr>
          <p:nvPr/>
        </p:nvSpPr>
        <p:spPr>
          <a:xfrm>
            <a:off x="323528" y="2924944"/>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Hans-Jörg Schulz</a:t>
            </a:r>
            <a:r>
              <a:rPr lang="en-US" sz="2800" baseline="30000" dirty="0" smtClean="0"/>
              <a:t>1</a:t>
            </a:r>
            <a:r>
              <a:rPr lang="en-US" sz="2800" dirty="0" smtClean="0"/>
              <a:t>, Christophe Hurter</a:t>
            </a:r>
            <a:r>
              <a:rPr lang="en-US" sz="2800" baseline="30000" dirty="0" smtClean="0"/>
              <a:t>2</a:t>
            </a:r>
            <a:endParaRPr lang="en-US" dirty="0" smtClean="0"/>
          </a:p>
          <a:p>
            <a:endParaRPr lang="en-US" dirty="0"/>
          </a:p>
        </p:txBody>
      </p:sp>
      <p:sp>
        <p:nvSpPr>
          <p:cNvPr id="5" name="TextBox 4"/>
          <p:cNvSpPr txBox="1"/>
          <p:nvPr/>
        </p:nvSpPr>
        <p:spPr>
          <a:xfrm>
            <a:off x="1907704" y="6021288"/>
            <a:ext cx="5535811" cy="646331"/>
          </a:xfrm>
          <a:prstGeom prst="rect">
            <a:avLst/>
          </a:prstGeom>
          <a:noFill/>
        </p:spPr>
        <p:txBody>
          <a:bodyPr wrap="none" rtlCol="0">
            <a:spAutoFit/>
          </a:bodyPr>
          <a:lstStyle/>
          <a:p>
            <a:pPr marL="457200" indent="-457200">
              <a:buFont typeface="+mj-lt"/>
              <a:buAutoNum type="arabicPeriod"/>
              <a:tabLst>
                <a:tab pos="182563" algn="l"/>
              </a:tabLst>
            </a:pPr>
            <a:r>
              <a:rPr lang="en-US" baseline="0" dirty="0" smtClean="0"/>
              <a:t>University </a:t>
            </a:r>
            <a:r>
              <a:rPr lang="en-US" baseline="0" dirty="0"/>
              <a:t>of </a:t>
            </a:r>
            <a:r>
              <a:rPr lang="en-US" baseline="0" dirty="0" smtClean="0"/>
              <a:t>Rostock, Rostock, Germany </a:t>
            </a:r>
          </a:p>
          <a:p>
            <a:pPr marL="457200" indent="-457200">
              <a:buFont typeface="+mj-lt"/>
              <a:buAutoNum type="arabicPeriod"/>
              <a:tabLst>
                <a:tab pos="182563" algn="l"/>
              </a:tabLst>
            </a:pPr>
            <a:r>
              <a:rPr lang="en-US" dirty="0" err="1"/>
              <a:t>Ecole</a:t>
            </a:r>
            <a:r>
              <a:rPr lang="en-US" dirty="0"/>
              <a:t> </a:t>
            </a:r>
            <a:r>
              <a:rPr lang="en-US" dirty="0" err="1"/>
              <a:t>Nationale</a:t>
            </a:r>
            <a:r>
              <a:rPr lang="en-US" dirty="0"/>
              <a:t> de </a:t>
            </a:r>
            <a:r>
              <a:rPr lang="en-US" dirty="0" err="1"/>
              <a:t>l’Aviation</a:t>
            </a:r>
            <a:r>
              <a:rPr lang="en-US" dirty="0"/>
              <a:t> </a:t>
            </a:r>
            <a:r>
              <a:rPr lang="en-US" dirty="0" err="1" smtClean="0"/>
              <a:t>Civile</a:t>
            </a:r>
            <a:r>
              <a:rPr lang="en-US" dirty="0" smtClean="0"/>
              <a:t>, </a:t>
            </a:r>
            <a:r>
              <a:rPr lang="de-DE" dirty="0" smtClean="0"/>
              <a:t>Toulouse, </a:t>
            </a:r>
            <a:r>
              <a:rPr lang="en-US" dirty="0" smtClean="0"/>
              <a:t>France</a:t>
            </a:r>
            <a:endParaRPr lang="en-US" baseline="0" dirty="0"/>
          </a:p>
        </p:txBody>
      </p:sp>
      <p:sp>
        <p:nvSpPr>
          <p:cNvPr id="6" name="Text Placeholder 12"/>
          <p:cNvSpPr txBox="1">
            <a:spLocks/>
          </p:cNvSpPr>
          <p:nvPr/>
        </p:nvSpPr>
        <p:spPr>
          <a:xfrm>
            <a:off x="323528" y="3573016"/>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accent1"/>
                </a:solidFill>
              </a:rPr>
              <a:t>VIS Tutorial 2013</a:t>
            </a:r>
            <a:endParaRPr lang="en-US" dirty="0" smtClean="0">
              <a:solidFill>
                <a:schemeClr val="accent1"/>
              </a:solidFill>
            </a:endParaRPr>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0858"/>
          <a:stretch/>
        </p:blipFill>
        <p:spPr>
          <a:xfrm>
            <a:off x="1337248" y="4882201"/>
            <a:ext cx="2874712" cy="852796"/>
          </a:xfrm>
          <a:prstGeom prst="rect">
            <a:avLst/>
          </a:prstGeom>
        </p:spPr>
      </p:pic>
      <p:pic>
        <p:nvPicPr>
          <p:cNvPr id="1026" name="Picture 2" descr="Accue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882201"/>
            <a:ext cx="14097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18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100888"/>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C:\NoSave\Pictures\FromDady\accumulator\Acc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119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6300192" y="6488668"/>
            <a:ext cx="2712859" cy="369332"/>
          </a:xfrm>
          <a:prstGeom prst="rect">
            <a:avLst/>
          </a:prstGeom>
          <a:noFill/>
        </p:spPr>
        <p:txBody>
          <a:bodyPr wrap="none" rtlCol="0">
            <a:spAutoFit/>
          </a:bodyPr>
          <a:lstStyle/>
          <a:p>
            <a:r>
              <a:rPr lang="en-US" dirty="0" smtClean="0"/>
              <a:t>[Hurter et al. </a:t>
            </a:r>
            <a:r>
              <a:rPr lang="en-US" dirty="0" err="1" smtClean="0"/>
              <a:t>Infovis</a:t>
            </a:r>
            <a:r>
              <a:rPr lang="en-US" dirty="0" smtClean="0"/>
              <a:t> 2009]</a:t>
            </a:r>
            <a:endParaRPr lang="en-US" dirty="0"/>
          </a:p>
        </p:txBody>
      </p:sp>
      <p:sp>
        <p:nvSpPr>
          <p:cNvPr id="2" name="Titre 1"/>
          <p:cNvSpPr>
            <a:spLocks noGrp="1"/>
          </p:cNvSpPr>
          <p:nvPr>
            <p:ph type="title"/>
          </p:nvPr>
        </p:nvSpPr>
        <p:spPr/>
        <p:txBody>
          <a:bodyPr/>
          <a:lstStyle/>
          <a:p>
            <a:endParaRPr lang="en-US"/>
          </a:p>
        </p:txBody>
      </p:sp>
    </p:spTree>
    <p:extLst>
      <p:ext uri="{BB962C8B-B14F-4D97-AF65-F5344CB8AC3E}">
        <p14:creationId xmlns:p14="http://schemas.microsoft.com/office/powerpoint/2010/main" val="1254865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20713"/>
          </a:xfrm>
        </p:spPr>
        <p:txBody>
          <a:bodyPr rtlCol="0">
            <a:normAutofit fontScale="90000"/>
          </a:bodyPr>
          <a:lstStyle/>
          <a:p>
            <a:pPr eaLnBrk="1" fontAlgn="auto" hangingPunct="1">
              <a:spcAft>
                <a:spcPts val="0"/>
              </a:spcAft>
              <a:defRPr/>
            </a:pPr>
            <a:r>
              <a:rPr lang="fr-FR" dirty="0" err="1" smtClean="0"/>
              <a:t>Improving</a:t>
            </a:r>
            <a:r>
              <a:rPr lang="fr-FR" dirty="0" smtClean="0"/>
              <a:t> </a:t>
            </a:r>
            <a:r>
              <a:rPr lang="fr-FR" dirty="0" err="1" smtClean="0"/>
              <a:t>safety</a:t>
            </a:r>
            <a:endParaRPr lang="fr-FR" dirty="0"/>
          </a:p>
        </p:txBody>
      </p:sp>
      <p:sp>
        <p:nvSpPr>
          <p:cNvPr id="6147" name="ZoneTexte 4"/>
          <p:cNvSpPr txBox="1">
            <a:spLocks noChangeArrowheads="1"/>
          </p:cNvSpPr>
          <p:nvPr/>
        </p:nvSpPr>
        <p:spPr bwMode="auto">
          <a:xfrm>
            <a:off x="250825" y="2492375"/>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en-US" sz="2400" dirty="0">
                <a:latin typeface="Calibri" pitchFamily="34" charset="0"/>
              </a:rPr>
              <a:t>Accumulation </a:t>
            </a:r>
            <a:r>
              <a:rPr lang="fr-FR" altLang="en-US" sz="2400" dirty="0" err="1">
                <a:latin typeface="Calibri" pitchFamily="34" charset="0"/>
              </a:rPr>
              <a:t>map</a:t>
            </a:r>
            <a:r>
              <a:rPr lang="fr-FR" altLang="en-US" sz="2400" dirty="0">
                <a:latin typeface="Calibri" pitchFamily="34" charset="0"/>
              </a:rPr>
              <a:t> of </a:t>
            </a:r>
            <a:r>
              <a:rPr lang="fr-FR" altLang="en-US" sz="2400" dirty="0" err="1">
                <a:latin typeface="Calibri" pitchFamily="34" charset="0"/>
              </a:rPr>
              <a:t>aircraft</a:t>
            </a:r>
            <a:r>
              <a:rPr lang="fr-FR" altLang="en-US" sz="2400" dirty="0">
                <a:latin typeface="Calibri" pitchFamily="34" charset="0"/>
              </a:rPr>
              <a:t> </a:t>
            </a:r>
            <a:r>
              <a:rPr lang="fr-FR" altLang="en-US" sz="2400" dirty="0" err="1">
                <a:latin typeface="Calibri" pitchFamily="34" charset="0"/>
              </a:rPr>
              <a:t>proximity</a:t>
            </a:r>
            <a:r>
              <a:rPr lang="fr-FR" altLang="en-US" sz="2400" dirty="0">
                <a:latin typeface="Calibri" pitchFamily="34" charset="0"/>
              </a:rPr>
              <a:t> </a:t>
            </a:r>
            <a:r>
              <a:rPr lang="fr-FR" altLang="en-US" sz="2400" dirty="0" err="1">
                <a:latin typeface="Calibri" pitchFamily="34" charset="0"/>
              </a:rPr>
              <a:t>alarm</a:t>
            </a:r>
            <a:r>
              <a:rPr lang="fr-FR" altLang="en-US" sz="2400" dirty="0">
                <a:latin typeface="Calibri" pitchFamily="34" charset="0"/>
              </a:rPr>
              <a:t> (TCAS).</a:t>
            </a: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688" y="836613"/>
            <a:ext cx="605631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274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12</a:t>
            </a:fld>
            <a:endParaRPr lang="en-US" dirty="0"/>
          </a:p>
        </p:txBody>
      </p:sp>
      <p:sp>
        <p:nvSpPr>
          <p:cNvPr id="6" name="Titre 1"/>
          <p:cNvSpPr txBox="1">
            <a:spLocks/>
          </p:cNvSpPr>
          <p:nvPr/>
        </p:nvSpPr>
        <p:spPr>
          <a:xfrm>
            <a:off x="533400" y="152400"/>
            <a:ext cx="7924800" cy="13716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a:lstStyle>
          <a:p>
            <a:r>
              <a:rPr lang="en-US" altLang="en-US" smtClean="0"/>
              <a:t>FromDaDy features</a:t>
            </a:r>
          </a:p>
        </p:txBody>
      </p:sp>
      <p:pic>
        <p:nvPicPr>
          <p:cNvPr id="7" name="Picture 6" descr="pick ad drop Horizontza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42875" y="1643063"/>
            <a:ext cx="3065463"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contenu 2"/>
          <p:cNvSpPr txBox="1">
            <a:spLocks/>
          </p:cNvSpPr>
          <p:nvPr/>
        </p:nvSpPr>
        <p:spPr bwMode="auto">
          <a:xfrm>
            <a:off x="3286125" y="1928813"/>
            <a:ext cx="6072188" cy="4648200"/>
          </a:xfrm>
          <a:prstGeom prst="rect">
            <a:avLst/>
          </a:prstGeom>
          <a:noFill/>
          <a:ln w="9525">
            <a:noFill/>
            <a:miter lim="800000"/>
            <a:headEnd/>
            <a:tailEnd/>
          </a:ln>
        </p:spPr>
        <p:txBody>
          <a:bodyPr/>
          <a:lstStyle/>
          <a:p>
            <a:pPr marL="342900" indent="-342900">
              <a:spcBef>
                <a:spcPct val="20000"/>
              </a:spcBef>
              <a:buClr>
                <a:schemeClr val="accent2"/>
              </a:buClr>
              <a:buFontTx/>
              <a:buChar char="•"/>
              <a:defRPr/>
            </a:pPr>
            <a:r>
              <a:rPr lang="en-US" sz="3200" kern="0" dirty="0">
                <a:latin typeface="+mn-lt"/>
                <a:ea typeface="+mn-ea"/>
              </a:rPr>
              <a:t>Visual configuration tool</a:t>
            </a:r>
          </a:p>
          <a:p>
            <a:pPr marL="342900" indent="-342900">
              <a:spcBef>
                <a:spcPct val="20000"/>
              </a:spcBef>
              <a:buClr>
                <a:schemeClr val="accent2"/>
              </a:buClr>
              <a:buFontTx/>
              <a:buChar char="•"/>
              <a:defRPr/>
            </a:pPr>
            <a:r>
              <a:rPr lang="en-US" sz="3200" kern="0" dirty="0">
                <a:latin typeface="+mn-lt"/>
                <a:ea typeface="+mn-ea"/>
              </a:rPr>
              <a:t>Brushing and incremental selection</a:t>
            </a:r>
          </a:p>
          <a:p>
            <a:pPr marL="342900" indent="-342900">
              <a:spcBef>
                <a:spcPct val="20000"/>
              </a:spcBef>
              <a:buClr>
                <a:schemeClr val="accent2"/>
              </a:buClr>
              <a:buFontTx/>
              <a:buChar char="•"/>
              <a:defRPr/>
            </a:pPr>
            <a:r>
              <a:rPr lang="en-US" sz="3200" kern="0" dirty="0">
                <a:latin typeface="+mn-lt"/>
                <a:ea typeface="+mn-ea"/>
              </a:rPr>
              <a:t>Pick and drop</a:t>
            </a:r>
          </a:p>
          <a:p>
            <a:pPr marL="342900" indent="-342900">
              <a:spcBef>
                <a:spcPct val="20000"/>
              </a:spcBef>
              <a:buClr>
                <a:schemeClr val="accent2"/>
              </a:buClr>
              <a:buFontTx/>
              <a:buChar char="•"/>
              <a:defRPr/>
            </a:pPr>
            <a:r>
              <a:rPr lang="en-US" sz="3200" kern="0" dirty="0">
                <a:latin typeface="+mn-lt"/>
                <a:ea typeface="+mn-ea"/>
              </a:rPr>
              <a:t>A matrix of juxtaposed views</a:t>
            </a:r>
          </a:p>
          <a:p>
            <a:pPr marL="342900" indent="-342900">
              <a:spcBef>
                <a:spcPct val="20000"/>
              </a:spcBef>
              <a:buClr>
                <a:schemeClr val="accent2"/>
              </a:buClr>
              <a:buFontTx/>
              <a:buChar char="•"/>
              <a:defRPr/>
            </a:pPr>
            <a:r>
              <a:rPr lang="en-US" sz="3200" kern="0" dirty="0">
                <a:latin typeface="+mn-lt"/>
                <a:ea typeface="+mn-ea"/>
              </a:rPr>
              <a:t>Spreading trajectories across views</a:t>
            </a:r>
          </a:p>
        </p:txBody>
      </p:sp>
    </p:spTree>
    <p:extLst>
      <p:ext uri="{BB962C8B-B14F-4D97-AF65-F5344CB8AC3E}">
        <p14:creationId xmlns:p14="http://schemas.microsoft.com/office/powerpoint/2010/main" val="423241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13</a:t>
            </a:fld>
            <a:endParaRPr lang="en-US" dirty="0"/>
          </a:p>
        </p:txBody>
      </p:sp>
      <p:sp>
        <p:nvSpPr>
          <p:cNvPr id="6" name="Titre 1"/>
          <p:cNvSpPr txBox="1">
            <a:spLocks/>
          </p:cNvSpPr>
          <p:nvPr/>
        </p:nvSpPr>
        <p:spPr>
          <a:xfrm>
            <a:off x="0" y="-357188"/>
            <a:ext cx="7924800" cy="137160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a:lstStyle>
          <a:p>
            <a:r>
              <a:rPr lang="fr-FR" altLang="en-US" smtClean="0"/>
              <a:t>Boolean operations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r="34596"/>
          <a:stretch>
            <a:fillRect/>
          </a:stretch>
        </p:blipFill>
        <p:spPr>
          <a:xfrm>
            <a:off x="428625" y="1285875"/>
            <a:ext cx="8358188" cy="2786063"/>
          </a:xfrm>
          <a:prstGeom prst="rect">
            <a:avLst/>
          </a:prstGeom>
          <a:noFill/>
        </p:spPr>
      </p:pic>
      <p:sp>
        <p:nvSpPr>
          <p:cNvPr id="8" name="ZoneTexte 3"/>
          <p:cNvSpPr txBox="1">
            <a:spLocks noChangeArrowheads="1"/>
          </p:cNvSpPr>
          <p:nvPr/>
        </p:nvSpPr>
        <p:spPr bwMode="auto">
          <a:xfrm>
            <a:off x="0" y="500063"/>
            <a:ext cx="3786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en-US">
                <a:solidFill>
                  <a:schemeClr val="bg1"/>
                </a:solidFill>
              </a:rPr>
              <a:t>Example: union operation</a:t>
            </a: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4357688"/>
            <a:ext cx="36290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34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116632"/>
            <a:ext cx="7772400" cy="2259682"/>
          </a:xfrm>
        </p:spPr>
        <p:txBody>
          <a:bodyPr>
            <a:normAutofit/>
          </a:bodyPr>
          <a:lstStyle/>
          <a:p>
            <a:r>
              <a:rPr lang="en-US" dirty="0"/>
              <a:t>Bundled Visualization of Dynamic Graph and Trail Data</a:t>
            </a:r>
            <a:endParaRPr lang="en-US" b="1" dirty="0"/>
          </a:p>
        </p:txBody>
      </p:sp>
      <p:sp>
        <p:nvSpPr>
          <p:cNvPr id="3" name="Sous-titre 2"/>
          <p:cNvSpPr>
            <a:spLocks noGrp="1"/>
          </p:cNvSpPr>
          <p:nvPr>
            <p:ph type="subTitle" idx="1"/>
          </p:nvPr>
        </p:nvSpPr>
        <p:spPr>
          <a:xfrm>
            <a:off x="1619541" y="1844824"/>
            <a:ext cx="6400800" cy="1752600"/>
          </a:xfrm>
        </p:spPr>
        <p:txBody>
          <a:bodyPr>
            <a:normAutofit/>
          </a:bodyPr>
          <a:lstStyle/>
          <a:p>
            <a:r>
              <a:rPr lang="en-US" dirty="0" smtClean="0"/>
              <a:t>C. Hurter</a:t>
            </a:r>
            <a:r>
              <a:rPr lang="en-US" dirty="0"/>
              <a:t>, </a:t>
            </a:r>
            <a:r>
              <a:rPr lang="en-US" dirty="0" err="1" smtClean="0"/>
              <a:t>O.Ersoy</a:t>
            </a:r>
            <a:r>
              <a:rPr lang="en-US" dirty="0"/>
              <a:t>, </a:t>
            </a:r>
            <a:r>
              <a:rPr lang="en-US" dirty="0" smtClean="0"/>
              <a:t>S.I. </a:t>
            </a:r>
            <a:r>
              <a:rPr lang="en-US" dirty="0" err="1" smtClean="0"/>
              <a:t>Fabrikant</a:t>
            </a:r>
            <a:r>
              <a:rPr lang="en-US" dirty="0" smtClean="0"/>
              <a:t>, T.R. Klein, A. C. </a:t>
            </a:r>
            <a:r>
              <a:rPr lang="en-US" dirty="0" err="1" smtClean="0"/>
              <a:t>Telea</a:t>
            </a:r>
            <a:r>
              <a:rPr lang="en-US" dirty="0"/>
              <a:t/>
            </a:r>
            <a:br>
              <a:rPr lang="en-US" dirty="0"/>
            </a:br>
            <a:r>
              <a:rPr lang="en-US" dirty="0" smtClean="0"/>
              <a:t>TVCG  2013</a:t>
            </a:r>
            <a:endParaRPr lang="en-US" dirty="0"/>
          </a:p>
          <a:p>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53881" y="3311367"/>
            <a:ext cx="8131969" cy="147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3" y="4882391"/>
            <a:ext cx="5824476" cy="193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053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Streaming graph</a:t>
            </a:r>
            <a:br>
              <a:rPr lang="en-US" dirty="0" smtClean="0"/>
            </a:br>
            <a:r>
              <a:rPr lang="en-US" dirty="0" smtClean="0"/>
              <a:t>6 weeks US flight</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15</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04" y="1628800"/>
            <a:ext cx="8964488" cy="325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56284" y="5301208"/>
            <a:ext cx="4572000" cy="646331"/>
          </a:xfrm>
          <a:prstGeom prst="rect">
            <a:avLst/>
          </a:prstGeom>
        </p:spPr>
        <p:txBody>
          <a:bodyPr>
            <a:spAutoFit/>
          </a:bodyPr>
          <a:lstStyle/>
          <a:p>
            <a:r>
              <a:rPr lang="en-US" dirty="0"/>
              <a:t>Streaming visualization for 6-days US airline flight dataset</a:t>
            </a:r>
          </a:p>
        </p:txBody>
      </p:sp>
    </p:spTree>
    <p:extLst>
      <p:ext uri="{BB962C8B-B14F-4D97-AF65-F5344CB8AC3E}">
        <p14:creationId xmlns:p14="http://schemas.microsoft.com/office/powerpoint/2010/main" val="210692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Streaming graph</a:t>
            </a:r>
            <a:br>
              <a:rPr lang="en-US" dirty="0" smtClean="0"/>
            </a:br>
            <a:r>
              <a:rPr lang="en-US" dirty="0" smtClean="0"/>
              <a:t>One week France aircraft</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16</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72816"/>
            <a:ext cx="6840760" cy="451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DOCUME~1\hs162\LOCALS~1\Temp\Rar$DR01.934\Flat for Linux\Movies\42-Movies_256x256.png">
            <a:hlinkClick r:id="rId3" action="ppaction://program"/>
          </p:cNvPr>
          <p:cNvPicPr>
            <a:picLocks noChangeAspect="1" noChangeArrowheads="1"/>
          </p:cNvPicPr>
          <p:nvPr/>
        </p:nvPicPr>
        <p:blipFill>
          <a:blip r:embed="rId4" cstate="print"/>
          <a:srcRect/>
          <a:stretch>
            <a:fillRect/>
          </a:stretch>
        </p:blipFill>
        <p:spPr bwMode="auto">
          <a:xfrm>
            <a:off x="200180" y="332656"/>
            <a:ext cx="939552" cy="939552"/>
          </a:xfrm>
          <a:prstGeom prst="rect">
            <a:avLst/>
          </a:prstGeom>
          <a:noFill/>
        </p:spPr>
      </p:pic>
    </p:spTree>
    <p:extLst>
      <p:ext uri="{BB962C8B-B14F-4D97-AF65-F5344CB8AC3E}">
        <p14:creationId xmlns:p14="http://schemas.microsoft.com/office/powerpoint/2010/main" val="4049263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tx2">
                    <a:lumMod val="75000"/>
                  </a:schemeClr>
                </a:solidFill>
              </a:rPr>
              <a:t>Software engineering</a:t>
            </a:r>
            <a:r>
              <a:rPr lang="en-US" dirty="0" smtClean="0"/>
              <a:t/>
            </a:r>
            <a:br>
              <a:rPr lang="en-US" dirty="0" smtClean="0"/>
            </a:br>
            <a:r>
              <a:rPr lang="en-US" sz="3100" dirty="0" smtClean="0">
                <a:solidFill>
                  <a:schemeClr val="tx2">
                    <a:lumMod val="60000"/>
                    <a:lumOff val="40000"/>
                  </a:schemeClr>
                </a:solidFill>
              </a:rPr>
              <a:t>sequence graph</a:t>
            </a:r>
            <a:endParaRPr lang="en-US" sz="3100" dirty="0">
              <a:solidFill>
                <a:schemeClr val="tx2">
                  <a:lumMod val="60000"/>
                  <a:lumOff val="40000"/>
                </a:schemeClr>
              </a:solidFill>
            </a:endParaRPr>
          </a:p>
        </p:txBody>
      </p:sp>
      <p:sp>
        <p:nvSpPr>
          <p:cNvPr id="3" name="Espace réservé du contenu 2"/>
          <p:cNvSpPr>
            <a:spLocks noGrp="1"/>
          </p:cNvSpPr>
          <p:nvPr>
            <p:ph idx="1"/>
          </p:nvPr>
        </p:nvSpPr>
        <p:spPr>
          <a:xfrm>
            <a:off x="457200" y="1744216"/>
            <a:ext cx="8229600" cy="2980928"/>
          </a:xfrm>
        </p:spPr>
        <p:txBody>
          <a:bodyPr/>
          <a:lstStyle/>
          <a:p>
            <a:pPr marL="0" indent="0">
              <a:buNone/>
            </a:pPr>
            <a:r>
              <a:rPr lang="en-US" dirty="0"/>
              <a:t>The </a:t>
            </a:r>
            <a:r>
              <a:rPr lang="en-US" dirty="0" smtClean="0"/>
              <a:t>dataset </a:t>
            </a:r>
            <a:r>
              <a:rPr lang="en-US" dirty="0"/>
              <a:t>contains </a:t>
            </a:r>
            <a:r>
              <a:rPr lang="en-US" b="1" dirty="0"/>
              <a:t>22 releases </a:t>
            </a:r>
            <a:r>
              <a:rPr lang="en-US" dirty="0" smtClean="0"/>
              <a:t>of Mozilla-Firefox[1]</a:t>
            </a:r>
          </a:p>
          <a:p>
            <a:pPr marL="0" indent="0">
              <a:buNone/>
            </a:pPr>
            <a:r>
              <a:rPr lang="en-US" dirty="0" smtClean="0"/>
              <a:t>For </a:t>
            </a:r>
            <a:r>
              <a:rPr lang="en-US" dirty="0"/>
              <a:t>each revision, we extracted the code </a:t>
            </a:r>
            <a:r>
              <a:rPr lang="en-US" dirty="0" smtClean="0"/>
              <a:t>hierarchy </a:t>
            </a:r>
            <a:r>
              <a:rPr lang="en-US" sz="2800" dirty="0" smtClean="0"/>
              <a:t>(folders </a:t>
            </a:r>
            <a:r>
              <a:rPr lang="en-US" sz="2800" dirty="0"/>
              <a:t>and files)</a:t>
            </a:r>
            <a:r>
              <a:rPr lang="en-US" dirty="0"/>
              <a:t>, and </a:t>
            </a:r>
            <a:r>
              <a:rPr lang="en-US" b="1" dirty="0" smtClean="0"/>
              <a:t>code duplicates</a:t>
            </a:r>
            <a:r>
              <a:rPr lang="en-US" dirty="0" smtClean="0"/>
              <a:t>, using </a:t>
            </a:r>
            <a:r>
              <a:rPr lang="en-US" dirty="0"/>
              <a:t>the </a:t>
            </a:r>
            <a:r>
              <a:rPr lang="en-US" dirty="0" smtClean="0"/>
              <a:t>clone </a:t>
            </a:r>
            <a:r>
              <a:rPr lang="en-US" dirty="0"/>
              <a:t>detector </a:t>
            </a:r>
            <a:r>
              <a:rPr lang="en-US" dirty="0" err="1" smtClean="0"/>
              <a:t>SolidSDD</a:t>
            </a:r>
            <a:r>
              <a:rPr lang="en-US" dirty="0" smtClean="0"/>
              <a:t>[2]</a:t>
            </a:r>
            <a:endParaRPr lang="en-US" dirty="0"/>
          </a:p>
        </p:txBody>
      </p:sp>
      <p:sp>
        <p:nvSpPr>
          <p:cNvPr id="4" name="Rectangle 3"/>
          <p:cNvSpPr/>
          <p:nvPr/>
        </p:nvSpPr>
        <p:spPr>
          <a:xfrm>
            <a:off x="203544" y="5606302"/>
            <a:ext cx="8856984" cy="646331"/>
          </a:xfrm>
          <a:prstGeom prst="rect">
            <a:avLst/>
          </a:prstGeom>
        </p:spPr>
        <p:txBody>
          <a:bodyPr wrap="square">
            <a:spAutoFit/>
          </a:bodyPr>
          <a:lstStyle/>
          <a:p>
            <a:r>
              <a:rPr lang="it-IT" dirty="0" smtClean="0"/>
              <a:t>[1] Mozilla</a:t>
            </a:r>
            <a:r>
              <a:rPr lang="it-IT" dirty="0"/>
              <a:t>. Firefox repository, 2012. </a:t>
            </a:r>
            <a:r>
              <a:rPr lang="it-IT" dirty="0">
                <a:hlinkClick r:id="rId3"/>
              </a:rPr>
              <a:t>http://</a:t>
            </a:r>
            <a:r>
              <a:rPr lang="it-IT" dirty="0" smtClean="0">
                <a:hlinkClick r:id="rId3"/>
              </a:rPr>
              <a:t>www.mozilla.org/</a:t>
            </a:r>
            <a:r>
              <a:rPr lang="en-US" dirty="0" smtClean="0">
                <a:hlinkClick r:id="rId3"/>
              </a:rPr>
              <a:t>en-US/</a:t>
            </a:r>
            <a:r>
              <a:rPr lang="en-US" dirty="0" err="1" smtClean="0">
                <a:hlinkClick r:id="rId3"/>
              </a:rPr>
              <a:t>firefox</a:t>
            </a:r>
            <a:r>
              <a:rPr lang="en-US" dirty="0" smtClean="0">
                <a:hlinkClick r:id="rId3"/>
              </a:rPr>
              <a:t>/</a:t>
            </a:r>
            <a:r>
              <a:rPr lang="en-US" dirty="0" err="1" smtClean="0">
                <a:hlinkClick r:id="rId3"/>
              </a:rPr>
              <a:t>fx</a:t>
            </a:r>
            <a:endParaRPr lang="en-US" dirty="0"/>
          </a:p>
          <a:p>
            <a:r>
              <a:rPr lang="en-US" dirty="0" smtClean="0"/>
              <a:t>[2] </a:t>
            </a:r>
            <a:r>
              <a:rPr lang="en-US" dirty="0" err="1" smtClean="0"/>
              <a:t>SolidSource</a:t>
            </a:r>
            <a:r>
              <a:rPr lang="en-US" dirty="0" smtClean="0"/>
              <a:t> </a:t>
            </a:r>
            <a:r>
              <a:rPr lang="en-US" dirty="0"/>
              <a:t>IT. </a:t>
            </a:r>
            <a:r>
              <a:rPr lang="en-US" dirty="0" err="1"/>
              <a:t>SolidSDD</a:t>
            </a:r>
            <a:r>
              <a:rPr lang="en-US" dirty="0"/>
              <a:t> Clone Detector, 2012. </a:t>
            </a:r>
            <a:r>
              <a:rPr lang="en-US" dirty="0">
                <a:hlinkClick r:id="rId4"/>
              </a:rPr>
              <a:t>http://</a:t>
            </a:r>
            <a:r>
              <a:rPr lang="en-US" dirty="0" smtClean="0">
                <a:hlinkClick r:id="rId4"/>
              </a:rPr>
              <a:t>www.solidsourceit.com</a:t>
            </a:r>
            <a:r>
              <a:rPr lang="en-US" dirty="0"/>
              <a:t> </a:t>
            </a:r>
          </a:p>
        </p:txBody>
      </p:sp>
    </p:spTree>
    <p:extLst>
      <p:ext uri="{BB962C8B-B14F-4D97-AF65-F5344CB8AC3E}">
        <p14:creationId xmlns:p14="http://schemas.microsoft.com/office/powerpoint/2010/main" val="3553531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2"/>
            <a:ext cx="8229600" cy="1143000"/>
          </a:xfrm>
        </p:spPr>
        <p:txBody>
          <a:bodyPr>
            <a:normAutofit fontScale="90000"/>
          </a:bodyPr>
          <a:lstStyle/>
          <a:p>
            <a:r>
              <a:rPr lang="en-US" dirty="0" smtClean="0">
                <a:solidFill>
                  <a:schemeClr val="tx2">
                    <a:lumMod val="75000"/>
                  </a:schemeClr>
                </a:solidFill>
              </a:rPr>
              <a:t>Disappearing edge</a:t>
            </a:r>
            <a:br>
              <a:rPr lang="en-US" dirty="0" smtClean="0">
                <a:solidFill>
                  <a:schemeClr val="tx2">
                    <a:lumMod val="75000"/>
                  </a:schemeClr>
                </a:solidFill>
              </a:rPr>
            </a:br>
            <a:r>
              <a:rPr lang="en-US" sz="3100" dirty="0" smtClean="0">
                <a:solidFill>
                  <a:schemeClr val="tx2">
                    <a:lumMod val="60000"/>
                    <a:lumOff val="40000"/>
                  </a:schemeClr>
                </a:solidFill>
              </a:rPr>
              <a:t>sequence graph</a:t>
            </a:r>
            <a:endParaRPr lang="en-US" sz="3100" dirty="0">
              <a:solidFill>
                <a:schemeClr val="tx2">
                  <a:lumMod val="60000"/>
                  <a:lumOff val="4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92" y="1631252"/>
            <a:ext cx="7345536" cy="376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2" y="5229200"/>
            <a:ext cx="9181023"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438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79" y="1355179"/>
            <a:ext cx="90011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1"/>
          <p:cNvSpPr>
            <a:spLocks noGrp="1"/>
          </p:cNvSpPr>
          <p:nvPr>
            <p:ph type="title"/>
          </p:nvPr>
        </p:nvSpPr>
        <p:spPr>
          <a:xfrm>
            <a:off x="457200" y="-27384"/>
            <a:ext cx="8229600" cy="1143000"/>
          </a:xfrm>
        </p:spPr>
        <p:txBody>
          <a:bodyPr>
            <a:normAutofit fontScale="90000"/>
          </a:bodyPr>
          <a:lstStyle/>
          <a:p>
            <a:r>
              <a:rPr lang="en-US" dirty="0" smtClean="0">
                <a:solidFill>
                  <a:schemeClr val="tx2">
                    <a:lumMod val="75000"/>
                  </a:schemeClr>
                </a:solidFill>
              </a:rPr>
              <a:t>Edge appearing </a:t>
            </a:r>
            <a:br>
              <a:rPr lang="en-US" dirty="0" smtClean="0">
                <a:solidFill>
                  <a:schemeClr val="tx2">
                    <a:lumMod val="75000"/>
                  </a:schemeClr>
                </a:solidFill>
              </a:rPr>
            </a:br>
            <a:r>
              <a:rPr lang="en-US" sz="3100" dirty="0" smtClean="0">
                <a:solidFill>
                  <a:schemeClr val="tx2">
                    <a:lumMod val="60000"/>
                    <a:lumOff val="40000"/>
                  </a:schemeClr>
                </a:solidFill>
              </a:rPr>
              <a:t>sequence graph</a:t>
            </a:r>
            <a:endParaRPr lang="en-US" sz="3100" dirty="0">
              <a:solidFill>
                <a:schemeClr val="tx2">
                  <a:lumMod val="60000"/>
                  <a:lumOff val="40000"/>
                </a:schemeClr>
              </a:solidFill>
            </a:endParaRPr>
          </a:p>
        </p:txBody>
      </p:sp>
    </p:spTree>
    <p:extLst>
      <p:ext uri="{BB962C8B-B14F-4D97-AF65-F5344CB8AC3E}">
        <p14:creationId xmlns:p14="http://schemas.microsoft.com/office/powerpoint/2010/main" val="3080439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dirty="0" smtClean="0"/>
              <a:t>Part III:</a:t>
            </a:r>
            <a:br>
              <a:rPr lang="de-AT" dirty="0" smtClean="0"/>
            </a:br>
            <a:r>
              <a:rPr lang="de-AT" dirty="0" smtClean="0"/>
              <a:t>APPLICATIONS &amp; </a:t>
            </a:r>
            <a:br>
              <a:rPr lang="de-AT" dirty="0" smtClean="0"/>
            </a:br>
            <a:r>
              <a:rPr lang="de-AT" dirty="0" smtClean="0"/>
              <a:t>OPEN RESEARCH QUESTIONS</a:t>
            </a:r>
            <a:endParaRPr lang="en-US" dirty="0"/>
          </a:p>
        </p:txBody>
      </p:sp>
      <p:sp>
        <p:nvSpPr>
          <p:cNvPr id="3" name="Text Placeholder 2"/>
          <p:cNvSpPr>
            <a:spLocks noGrp="1"/>
          </p:cNvSpPr>
          <p:nvPr>
            <p:ph type="body" idx="1"/>
          </p:nvPr>
        </p:nvSpPr>
        <p:spPr/>
        <p:txBody>
          <a:bodyPr>
            <a:normAutofit/>
          </a:bodyPr>
          <a:lstStyle/>
          <a:p>
            <a:r>
              <a:rPr lang="de-AT" sz="2800" dirty="0" smtClean="0"/>
              <a:t>Speakers: Hans-Jörg Schulz &amp; </a:t>
            </a:r>
            <a:r>
              <a:rPr lang="de-DE" sz="2800" dirty="0" smtClean="0"/>
              <a:t>Christophe Hurter</a:t>
            </a:r>
            <a:endParaRPr lang="en-US" sz="2800"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2</a:t>
            </a:fld>
            <a:endParaRPr lang="en-US" dirty="0"/>
          </a:p>
        </p:txBody>
      </p:sp>
    </p:spTree>
    <p:extLst>
      <p:ext uri="{BB962C8B-B14F-4D97-AF65-F5344CB8AC3E}">
        <p14:creationId xmlns:p14="http://schemas.microsoft.com/office/powerpoint/2010/main" val="23984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Sequence-based visualization for clones in Firefox</a:t>
            </a:r>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20</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20888"/>
            <a:ext cx="879380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59832" y="5373216"/>
            <a:ext cx="4572000" cy="646331"/>
          </a:xfrm>
          <a:prstGeom prst="rect">
            <a:avLst/>
          </a:prstGeom>
        </p:spPr>
        <p:txBody>
          <a:bodyPr>
            <a:spAutoFit/>
          </a:bodyPr>
          <a:lstStyle/>
          <a:p>
            <a:r>
              <a:rPr lang="en-US" dirty="0"/>
              <a:t>Top row: HEB bundling. Bottom row: KDEEB bundling</a:t>
            </a:r>
          </a:p>
        </p:txBody>
      </p:sp>
    </p:spTree>
    <p:extLst>
      <p:ext uri="{BB962C8B-B14F-4D97-AF65-F5344CB8AC3E}">
        <p14:creationId xmlns:p14="http://schemas.microsoft.com/office/powerpoint/2010/main" val="426486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Sequence-based visualization for Wicket call </a:t>
            </a:r>
            <a:r>
              <a:rPr lang="en-US" dirty="0" smtClean="0"/>
              <a:t>graphs</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21</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10" y="1700808"/>
            <a:ext cx="902522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79912" y="4869160"/>
            <a:ext cx="4396973" cy="369332"/>
          </a:xfrm>
          <a:prstGeom prst="rect">
            <a:avLst/>
          </a:prstGeom>
        </p:spPr>
        <p:txBody>
          <a:bodyPr wrap="none">
            <a:spAutoFit/>
          </a:bodyPr>
          <a:lstStyle/>
          <a:p>
            <a:r>
              <a:rPr lang="en-US" dirty="0"/>
              <a:t>Top: SBEB bundling. Bottom: KDEEB bundling</a:t>
            </a:r>
          </a:p>
        </p:txBody>
      </p:sp>
    </p:spTree>
    <p:extLst>
      <p:ext uri="{BB962C8B-B14F-4D97-AF65-F5344CB8AC3E}">
        <p14:creationId xmlns:p14="http://schemas.microsoft.com/office/powerpoint/2010/main" val="1052521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8229600" cy="1143000"/>
          </a:xfrm>
        </p:spPr>
        <p:txBody>
          <a:bodyPr/>
          <a:lstStyle/>
          <a:p>
            <a:r>
              <a:rPr lang="en-US" dirty="0" smtClean="0"/>
              <a:t>Eye tracking data</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22</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795313"/>
            <a:ext cx="6773763" cy="526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520" y="3890664"/>
            <a:ext cx="2520280" cy="1754326"/>
          </a:xfrm>
          <a:prstGeom prst="rect">
            <a:avLst/>
          </a:prstGeom>
        </p:spPr>
        <p:txBody>
          <a:bodyPr wrap="square">
            <a:spAutoFit/>
          </a:bodyPr>
          <a:lstStyle/>
          <a:p>
            <a:r>
              <a:rPr lang="en-US" dirty="0"/>
              <a:t>Eye tracking data of a subject viewing a small multiples display. (a) Raw trails. (b) Bundled trails. (c) Summarized trails</a:t>
            </a:r>
          </a:p>
        </p:txBody>
      </p:sp>
      <p:sp>
        <p:nvSpPr>
          <p:cNvPr id="7" name="ZoneTexte 6"/>
          <p:cNvSpPr txBox="1"/>
          <p:nvPr/>
        </p:nvSpPr>
        <p:spPr>
          <a:xfrm>
            <a:off x="6588224" y="4869160"/>
            <a:ext cx="2539413" cy="369332"/>
          </a:xfrm>
          <a:prstGeom prst="rect">
            <a:avLst/>
          </a:prstGeom>
          <a:noFill/>
        </p:spPr>
        <p:txBody>
          <a:bodyPr wrap="none" rtlCol="0">
            <a:spAutoFit/>
          </a:bodyPr>
          <a:lstStyle/>
          <a:p>
            <a:r>
              <a:rPr lang="en-US" dirty="0" smtClean="0"/>
              <a:t>[Hurter et al. TCVG 2013]</a:t>
            </a:r>
            <a:endParaRPr lang="en-US" dirty="0"/>
          </a:p>
        </p:txBody>
      </p:sp>
    </p:spTree>
    <p:extLst>
      <p:ext uri="{BB962C8B-B14F-4D97-AF65-F5344CB8AC3E}">
        <p14:creationId xmlns:p14="http://schemas.microsoft.com/office/powerpoint/2010/main" val="2247116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Eye tracking data</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23</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2" y="1412776"/>
            <a:ext cx="5040560" cy="4848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5" y="1412776"/>
            <a:ext cx="5076056" cy="486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796136" y="6291474"/>
            <a:ext cx="2539413" cy="369332"/>
          </a:xfrm>
          <a:prstGeom prst="rect">
            <a:avLst/>
          </a:prstGeom>
          <a:noFill/>
        </p:spPr>
        <p:txBody>
          <a:bodyPr wrap="none" rtlCol="0">
            <a:spAutoFit/>
          </a:bodyPr>
          <a:lstStyle/>
          <a:p>
            <a:r>
              <a:rPr lang="en-US" dirty="0" smtClean="0"/>
              <a:t>[Hurter et al. TCVG 2013]</a:t>
            </a:r>
            <a:endParaRPr lang="en-US" dirty="0"/>
          </a:p>
        </p:txBody>
      </p:sp>
    </p:spTree>
    <p:extLst>
      <p:ext uri="{BB962C8B-B14F-4D97-AF65-F5344CB8AC3E}">
        <p14:creationId xmlns:p14="http://schemas.microsoft.com/office/powerpoint/2010/main" val="2286277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Streaming data</a:t>
            </a:r>
            <a:br>
              <a:rPr lang="en-US" dirty="0" smtClean="0"/>
            </a:br>
            <a:r>
              <a:rPr lang="en-US" dirty="0" smtClean="0"/>
              <a:t>eye tracking</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24</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51" y="1484784"/>
            <a:ext cx="8848464"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55576" y="5157192"/>
            <a:ext cx="7920880" cy="646331"/>
          </a:xfrm>
          <a:prstGeom prst="rect">
            <a:avLst/>
          </a:prstGeom>
        </p:spPr>
        <p:txBody>
          <a:bodyPr wrap="square">
            <a:spAutoFit/>
          </a:bodyPr>
          <a:lstStyle/>
          <a:p>
            <a:r>
              <a:rPr lang="en-US" dirty="0"/>
              <a:t>Visual analysis of pilot eye-tracking data, with dynamic bundling. Six salient eye-movement patterns are shown</a:t>
            </a:r>
          </a:p>
        </p:txBody>
      </p:sp>
      <p:sp>
        <p:nvSpPr>
          <p:cNvPr id="8" name="ZoneTexte 7"/>
          <p:cNvSpPr txBox="1"/>
          <p:nvPr/>
        </p:nvSpPr>
        <p:spPr>
          <a:xfrm>
            <a:off x="6137043" y="5803523"/>
            <a:ext cx="2539413" cy="369332"/>
          </a:xfrm>
          <a:prstGeom prst="rect">
            <a:avLst/>
          </a:prstGeom>
          <a:noFill/>
        </p:spPr>
        <p:txBody>
          <a:bodyPr wrap="none" rtlCol="0">
            <a:spAutoFit/>
          </a:bodyPr>
          <a:lstStyle/>
          <a:p>
            <a:r>
              <a:rPr lang="en-US" dirty="0" smtClean="0"/>
              <a:t>[Hurter et al. TCVG 2013]</a:t>
            </a:r>
            <a:endParaRPr lang="en-US" dirty="0"/>
          </a:p>
        </p:txBody>
      </p:sp>
      <p:pic>
        <p:nvPicPr>
          <p:cNvPr id="9" name="Picture 6" descr="C:\DOCUME~1\hs162\LOCALS~1\Temp\Rar$DR01.934\Flat for Linux\Movies\42-Movies_256x256.png">
            <a:hlinkClick r:id="rId4" action="ppaction://program"/>
          </p:cNvPr>
          <p:cNvPicPr>
            <a:picLocks noChangeAspect="1" noChangeArrowheads="1"/>
          </p:cNvPicPr>
          <p:nvPr/>
        </p:nvPicPr>
        <p:blipFill>
          <a:blip r:embed="rId5" cstate="print"/>
          <a:srcRect/>
          <a:stretch>
            <a:fillRect/>
          </a:stretch>
        </p:blipFill>
        <p:spPr bwMode="auto">
          <a:xfrm>
            <a:off x="134846" y="188640"/>
            <a:ext cx="966936" cy="966936"/>
          </a:xfrm>
          <a:prstGeom prst="rect">
            <a:avLst/>
          </a:prstGeom>
          <a:noFill/>
        </p:spPr>
      </p:pic>
    </p:spTree>
    <p:extLst>
      <p:ext uri="{BB962C8B-B14F-4D97-AF65-F5344CB8AC3E}">
        <p14:creationId xmlns:p14="http://schemas.microsoft.com/office/powerpoint/2010/main" val="415832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260648"/>
            <a:ext cx="7772400" cy="2259682"/>
          </a:xfrm>
        </p:spPr>
        <p:txBody>
          <a:bodyPr>
            <a:normAutofit/>
          </a:bodyPr>
          <a:lstStyle/>
          <a:p>
            <a:r>
              <a:rPr lang="en-US" b="1" dirty="0"/>
              <a:t>Graph Bundling by Kernel Density Estimation</a:t>
            </a:r>
          </a:p>
        </p:txBody>
      </p:sp>
      <p:sp>
        <p:nvSpPr>
          <p:cNvPr id="3" name="Sous-titre 2"/>
          <p:cNvSpPr>
            <a:spLocks noGrp="1"/>
          </p:cNvSpPr>
          <p:nvPr>
            <p:ph type="subTitle" idx="1"/>
          </p:nvPr>
        </p:nvSpPr>
        <p:spPr>
          <a:xfrm>
            <a:off x="1547664" y="2348880"/>
            <a:ext cx="6400800" cy="1752600"/>
          </a:xfrm>
        </p:spPr>
        <p:txBody>
          <a:bodyPr>
            <a:normAutofit/>
          </a:bodyPr>
          <a:lstStyle/>
          <a:p>
            <a:r>
              <a:rPr lang="en-US" dirty="0" smtClean="0"/>
              <a:t>C. Hurter</a:t>
            </a:r>
            <a:r>
              <a:rPr lang="en-US" dirty="0"/>
              <a:t>, </a:t>
            </a:r>
            <a:r>
              <a:rPr lang="en-US" dirty="0" err="1" smtClean="0"/>
              <a:t>O.Ersoy</a:t>
            </a:r>
            <a:r>
              <a:rPr lang="en-US" dirty="0"/>
              <a:t>, </a:t>
            </a:r>
            <a:r>
              <a:rPr lang="en-US" dirty="0" err="1" smtClean="0"/>
              <a:t>A.Telea</a:t>
            </a:r>
            <a:r>
              <a:rPr lang="en-US" dirty="0"/>
              <a:t/>
            </a:r>
            <a:br>
              <a:rPr lang="en-US" dirty="0"/>
            </a:br>
            <a:r>
              <a:rPr lang="en-US" dirty="0" err="1" smtClean="0"/>
              <a:t>Eurovis</a:t>
            </a:r>
            <a:r>
              <a:rPr lang="en-US" dirty="0" smtClean="0"/>
              <a:t> 2012</a:t>
            </a:r>
            <a:endParaRPr lang="en-US" dirty="0"/>
          </a:p>
          <a:p>
            <a:endParaRPr lang="en-US" dirty="0"/>
          </a:p>
        </p:txBody>
      </p:sp>
      <p:pic>
        <p:nvPicPr>
          <p:cNvPr id="4" name="Picture 2" descr="E:\Cloud\AcceptedPapers\Eurovis 2012\submitted version\TestDataSet.Png"/>
          <p:cNvPicPr>
            <a:picLocks noChangeAspect="1" noChangeArrowheads="1"/>
          </p:cNvPicPr>
          <p:nvPr/>
        </p:nvPicPr>
        <p:blipFill rotWithShape="1">
          <a:blip r:embed="rId3">
            <a:extLst>
              <a:ext uri="{28A0092B-C50C-407E-A947-70E740481C1C}">
                <a14:useLocalDpi xmlns:a14="http://schemas.microsoft.com/office/drawing/2010/main" val="0"/>
              </a:ext>
            </a:extLst>
          </a:blip>
          <a:srcRect l="57509"/>
          <a:stretch/>
        </p:blipFill>
        <p:spPr bwMode="auto">
          <a:xfrm>
            <a:off x="6444208" y="3883496"/>
            <a:ext cx="2532888" cy="2686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Cloud\AcceptedPapers\Eurovis 2012\submitted version\TestDataSet.Png"/>
          <p:cNvPicPr>
            <a:picLocks noChangeAspect="1" noChangeArrowheads="1"/>
          </p:cNvPicPr>
          <p:nvPr/>
        </p:nvPicPr>
        <p:blipFill rotWithShape="1">
          <a:blip r:embed="rId3">
            <a:extLst>
              <a:ext uri="{28A0092B-C50C-407E-A947-70E740481C1C}">
                <a14:useLocalDpi xmlns:a14="http://schemas.microsoft.com/office/drawing/2010/main" val="0"/>
              </a:ext>
            </a:extLst>
          </a:blip>
          <a:srcRect r="42783"/>
          <a:stretch/>
        </p:blipFill>
        <p:spPr bwMode="auto">
          <a:xfrm>
            <a:off x="81168" y="3933056"/>
            <a:ext cx="3410712" cy="26867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SaveData\Documents\Articles\EuroVis 2012\images\screenshoot1 (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94" y="3977680"/>
            <a:ext cx="2580406" cy="257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53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Code</a:t>
            </a:r>
            <a:endParaRPr lang="en-US" dirty="0"/>
          </a:p>
        </p:txBody>
      </p:sp>
      <p:sp>
        <p:nvSpPr>
          <p:cNvPr id="3" name="Espace réservé du contenu 2"/>
          <p:cNvSpPr>
            <a:spLocks noGrp="1"/>
          </p:cNvSpPr>
          <p:nvPr>
            <p:ph idx="1"/>
          </p:nvPr>
        </p:nvSpPr>
        <p:spPr/>
        <p:txBody>
          <a:bodyPr/>
          <a:lstStyle/>
          <a:p>
            <a:r>
              <a:rPr lang="en-US" dirty="0">
                <a:hlinkClick r:id="rId2"/>
              </a:rPr>
              <a:t>http://www.recherche.enac.fr/~hurter</a:t>
            </a:r>
            <a:r>
              <a:rPr lang="en-US" dirty="0" smtClean="0">
                <a:hlinkClick r:id="rId2"/>
              </a:rPr>
              <a:t>/</a:t>
            </a:r>
            <a:r>
              <a:rPr lang="en-US" dirty="0" smtClean="0"/>
              <a:t> </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26</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683009"/>
            <a:ext cx="4170611" cy="307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flipH="1" flipV="1">
            <a:off x="4644008" y="4077072"/>
            <a:ext cx="1152128" cy="7200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4644008" y="5085184"/>
            <a:ext cx="1152128" cy="694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228184" y="4437112"/>
            <a:ext cx="2232248" cy="369332"/>
          </a:xfrm>
          <a:prstGeom prst="rect">
            <a:avLst/>
          </a:prstGeom>
          <a:noFill/>
        </p:spPr>
        <p:txBody>
          <a:bodyPr wrap="square" rtlCol="0">
            <a:spAutoFit/>
          </a:bodyPr>
          <a:lstStyle/>
          <a:p>
            <a:r>
              <a:rPr lang="en-US" dirty="0" smtClean="0"/>
              <a:t>Available code</a:t>
            </a:r>
            <a:endParaRPr lang="en-US" dirty="0"/>
          </a:p>
        </p:txBody>
      </p:sp>
    </p:spTree>
    <p:extLst>
      <p:ext uri="{BB962C8B-B14F-4D97-AF65-F5344CB8AC3E}">
        <p14:creationId xmlns:p14="http://schemas.microsoft.com/office/powerpoint/2010/main" val="905043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2" y="1124744"/>
            <a:ext cx="4580805" cy="4635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297" y="1124744"/>
            <a:ext cx="4463661" cy="3717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Connecteur droit avec flèche 7"/>
          <p:cNvCxnSpPr/>
          <p:nvPr/>
        </p:nvCxnSpPr>
        <p:spPr>
          <a:xfrm flipH="1">
            <a:off x="2843808" y="2060848"/>
            <a:ext cx="115212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6012160" y="2123976"/>
            <a:ext cx="158417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117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KDEEB</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28</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88840"/>
            <a:ext cx="738387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88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Resampling</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29</a:t>
            </a:fld>
            <a:endParaRPr lang="en-US"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803"/>
          <a:stretch/>
        </p:blipFill>
        <p:spPr bwMode="auto">
          <a:xfrm>
            <a:off x="539552" y="1308100"/>
            <a:ext cx="7020272" cy="550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91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Applications</a:t>
            </a:r>
            <a:endParaRPr lang="de-DE" dirty="0"/>
          </a:p>
        </p:txBody>
      </p:sp>
      <p:sp>
        <p:nvSpPr>
          <p:cNvPr id="3" name="Content Placeholder 2"/>
          <p:cNvSpPr>
            <a:spLocks noGrp="1"/>
          </p:cNvSpPr>
          <p:nvPr>
            <p:ph idx="1"/>
          </p:nvPr>
        </p:nvSpPr>
        <p:spPr>
          <a:xfrm>
            <a:off x="457200" y="1600201"/>
            <a:ext cx="8229600" cy="4756151"/>
          </a:xfrm>
        </p:spPr>
        <p:txBody>
          <a:bodyPr>
            <a:normAutofit/>
          </a:bodyPr>
          <a:lstStyle/>
          <a:p>
            <a:pPr marL="514350" indent="-514350">
              <a:buFont typeface="+mj-lt"/>
              <a:buAutoNum type="arabicPeriod"/>
            </a:pPr>
            <a:r>
              <a:rPr lang="de-DE" dirty="0" err="1" smtClean="0"/>
              <a:t>Visualizing</a:t>
            </a:r>
            <a:r>
              <a:rPr lang="de-DE" dirty="0" smtClean="0"/>
              <a:t> </a:t>
            </a:r>
            <a:r>
              <a:rPr lang="de-DE" dirty="0" err="1" smtClean="0"/>
              <a:t>the</a:t>
            </a:r>
            <a:r>
              <a:rPr lang="de-DE" dirty="0" smtClean="0"/>
              <a:t> DBLP </a:t>
            </a:r>
            <a:r>
              <a:rPr lang="de-DE" dirty="0" err="1" smtClean="0"/>
              <a:t>dataset</a:t>
            </a:r>
            <a:r>
              <a:rPr lang="de-DE" dirty="0" smtClean="0"/>
              <a:t/>
            </a:r>
            <a:br>
              <a:rPr lang="de-DE" dirty="0" smtClean="0"/>
            </a:br>
            <a:r>
              <a:rPr lang="de-DE" sz="2800" dirty="0" smtClean="0"/>
              <a:t>(</a:t>
            </a:r>
            <a:r>
              <a:rPr lang="en-US" sz="2800" dirty="0"/>
              <a:t>914,492 nodes </a:t>
            </a:r>
            <a:r>
              <a:rPr lang="en-US" sz="2800" dirty="0" smtClean="0"/>
              <a:t>/ </a:t>
            </a:r>
            <a:r>
              <a:rPr lang="en-US" sz="2800" dirty="0"/>
              <a:t>3,802,317 edges </a:t>
            </a:r>
            <a:r>
              <a:rPr lang="en-US" sz="2800" dirty="0" smtClean="0"/>
              <a:t>/ 22 time points)</a:t>
            </a:r>
            <a:endParaRPr lang="de-DE" sz="2800" dirty="0" smtClean="0"/>
          </a:p>
          <a:p>
            <a:pPr marL="514350" indent="-514350">
              <a:buFont typeface="+mj-lt"/>
              <a:buAutoNum type="arabicPeriod"/>
            </a:pPr>
            <a:r>
              <a:rPr lang="de-DE" dirty="0" err="1" smtClean="0"/>
              <a:t>Visualizing</a:t>
            </a:r>
            <a:r>
              <a:rPr lang="de-DE" dirty="0" smtClean="0"/>
              <a:t> </a:t>
            </a:r>
            <a:r>
              <a:rPr lang="de-DE" dirty="0" err="1" smtClean="0"/>
              <a:t>flight</a:t>
            </a:r>
            <a:r>
              <a:rPr lang="de-DE" dirty="0" smtClean="0"/>
              <a:t> </a:t>
            </a:r>
            <a:r>
              <a:rPr lang="de-DE" dirty="0" err="1" smtClean="0"/>
              <a:t>routes</a:t>
            </a:r>
            <a:r>
              <a:rPr lang="de-DE" dirty="0" smtClean="0"/>
              <a:t/>
            </a:r>
            <a:br>
              <a:rPr lang="de-DE" dirty="0" smtClean="0"/>
            </a:br>
            <a:r>
              <a:rPr lang="de-DE" sz="2800" dirty="0" smtClean="0"/>
              <a:t>(34,550 </a:t>
            </a:r>
            <a:r>
              <a:rPr lang="de-DE" sz="2800" dirty="0" err="1" smtClean="0"/>
              <a:t>nodes</a:t>
            </a:r>
            <a:r>
              <a:rPr lang="de-DE" sz="2800" dirty="0" smtClean="0"/>
              <a:t> / 17,275 </a:t>
            </a:r>
            <a:r>
              <a:rPr lang="de-DE" sz="2800" dirty="0" err="1" smtClean="0"/>
              <a:t>edges</a:t>
            </a:r>
            <a:r>
              <a:rPr lang="de-DE" sz="2800" dirty="0" smtClean="0"/>
              <a:t>)</a:t>
            </a:r>
          </a:p>
          <a:p>
            <a:pPr marL="514350" indent="-514350">
              <a:buFont typeface="+mj-lt"/>
              <a:buAutoNum type="arabicPeriod"/>
            </a:pPr>
            <a:r>
              <a:rPr lang="fr-FR" sz="2800" dirty="0" smtClean="0"/>
              <a:t>Software engineering </a:t>
            </a:r>
            <a:r>
              <a:rPr lang="fr-FR" sz="2800" dirty="0" err="1" smtClean="0"/>
              <a:t>Visualization</a:t>
            </a:r>
            <a:r>
              <a:rPr lang="de-DE" sz="2800" dirty="0"/>
              <a:t/>
            </a:r>
            <a:br>
              <a:rPr lang="de-DE" sz="2800" dirty="0"/>
            </a:br>
            <a:r>
              <a:rPr lang="de-DE" sz="2800" dirty="0" smtClean="0"/>
              <a:t>(</a:t>
            </a:r>
            <a:r>
              <a:rPr lang="en-US" sz="2800" dirty="0" smtClean="0"/>
              <a:t>13,856</a:t>
            </a:r>
            <a:r>
              <a:rPr lang="de-DE" sz="2800" dirty="0" smtClean="0"/>
              <a:t> </a:t>
            </a:r>
            <a:r>
              <a:rPr lang="de-DE" sz="2800" dirty="0" err="1"/>
              <a:t>nodes</a:t>
            </a:r>
            <a:r>
              <a:rPr lang="de-DE" sz="2800" dirty="0"/>
              <a:t> / </a:t>
            </a:r>
            <a:r>
              <a:rPr lang="en-US" sz="2800" dirty="0" smtClean="0"/>
              <a:t>48,591</a:t>
            </a:r>
            <a:r>
              <a:rPr lang="de-DE" sz="2800" dirty="0" smtClean="0"/>
              <a:t> </a:t>
            </a:r>
            <a:r>
              <a:rPr lang="de-DE" sz="2800" dirty="0" err="1"/>
              <a:t>edges</a:t>
            </a:r>
            <a:r>
              <a:rPr lang="de-DE" sz="2800" dirty="0" smtClean="0"/>
              <a:t>)</a:t>
            </a:r>
          </a:p>
          <a:p>
            <a:pPr marL="514350" indent="-514350">
              <a:buFont typeface="+mj-lt"/>
              <a:buAutoNum type="arabicPeriod"/>
            </a:pPr>
            <a:r>
              <a:rPr lang="de-DE" dirty="0" err="1" smtClean="0"/>
              <a:t>Visualizing</a:t>
            </a:r>
            <a:r>
              <a:rPr lang="de-DE" dirty="0" smtClean="0"/>
              <a:t> </a:t>
            </a:r>
            <a:r>
              <a:rPr lang="de-DE" dirty="0" err="1" smtClean="0"/>
              <a:t>eye</a:t>
            </a:r>
            <a:r>
              <a:rPr lang="de-DE" dirty="0" smtClean="0"/>
              <a:t> </a:t>
            </a:r>
            <a:r>
              <a:rPr lang="de-DE" dirty="0" err="1" smtClean="0"/>
              <a:t>tracking</a:t>
            </a:r>
            <a:r>
              <a:rPr lang="de-DE" dirty="0" smtClean="0"/>
              <a:t> </a:t>
            </a:r>
            <a:r>
              <a:rPr lang="de-DE" dirty="0" err="1" smtClean="0"/>
              <a:t>data</a:t>
            </a:r>
            <a:r>
              <a:rPr lang="de-DE" dirty="0" smtClean="0"/>
              <a:t/>
            </a:r>
            <a:br>
              <a:rPr lang="de-DE" dirty="0" smtClean="0"/>
            </a:br>
            <a:r>
              <a:rPr lang="de-DE" sz="2800" dirty="0" smtClean="0"/>
              <a:t>(5,000 </a:t>
            </a:r>
            <a:r>
              <a:rPr lang="de-DE" sz="2800" dirty="0" err="1" smtClean="0"/>
              <a:t>nodes</a:t>
            </a:r>
            <a:r>
              <a:rPr lang="de-DE" sz="2800" dirty="0" smtClean="0"/>
              <a:t> / 2,500 </a:t>
            </a:r>
            <a:r>
              <a:rPr lang="de-DE" sz="2800" dirty="0" err="1" smtClean="0"/>
              <a:t>edges</a:t>
            </a:r>
            <a:r>
              <a:rPr lang="de-DE" sz="2800" dirty="0" smtClean="0"/>
              <a:t>)</a:t>
            </a:r>
            <a:endParaRPr lang="de-DE" sz="2800" dirty="0"/>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a:t>
            </a:fld>
            <a:endParaRPr lang="en-US" dirty="0"/>
          </a:p>
        </p:txBody>
      </p:sp>
    </p:spTree>
    <p:extLst>
      <p:ext uri="{BB962C8B-B14F-4D97-AF65-F5344CB8AC3E}">
        <p14:creationId xmlns:p14="http://schemas.microsoft.com/office/powerpoint/2010/main" val="3647630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Splatting</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30</a:t>
            </a:fld>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6" y="1556792"/>
            <a:ext cx="893553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823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6648"/>
            <a:ext cx="8229600" cy="1143000"/>
          </a:xfrm>
        </p:spPr>
        <p:txBody>
          <a:bodyPr/>
          <a:lstStyle/>
          <a:p>
            <a:r>
              <a:rPr lang="en-US" dirty="0" smtClean="0"/>
              <a:t>Apply Gradient</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31</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8" y="1124744"/>
            <a:ext cx="897816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49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Smooth Trajectories</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32</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12" y="2060848"/>
            <a:ext cx="879476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898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Open Research </a:t>
            </a:r>
            <a:r>
              <a:rPr lang="de-DE" dirty="0" err="1" smtClean="0"/>
              <a:t>Questions</a:t>
            </a:r>
            <a:endParaRPr lang="de-DE" dirty="0"/>
          </a:p>
        </p:txBody>
      </p:sp>
      <p:sp>
        <p:nvSpPr>
          <p:cNvPr id="3" name="Content Placeholder 2"/>
          <p:cNvSpPr>
            <a:spLocks noGrp="1"/>
          </p:cNvSpPr>
          <p:nvPr>
            <p:ph idx="1"/>
          </p:nvPr>
        </p:nvSpPr>
        <p:spPr>
          <a:xfrm>
            <a:off x="457200" y="1600201"/>
            <a:ext cx="8229600" cy="4756151"/>
          </a:xfrm>
        </p:spPr>
        <p:txBody>
          <a:bodyPr>
            <a:normAutofit/>
          </a:bodyPr>
          <a:lstStyle/>
          <a:p>
            <a:pPr marL="514350" indent="-514350">
              <a:buFont typeface="+mj-lt"/>
              <a:buAutoNum type="arabicPeriod"/>
            </a:pPr>
            <a:r>
              <a:rPr lang="en-US" dirty="0"/>
              <a:t>Lack of </a:t>
            </a:r>
            <a:r>
              <a:rPr lang="en-US" b="1" dirty="0"/>
              <a:t>benchmarks </a:t>
            </a:r>
            <a:r>
              <a:rPr lang="en-US" dirty="0"/>
              <a:t>to assess and compare the efficiency of existing and new algorithm</a:t>
            </a:r>
          </a:p>
          <a:p>
            <a:pPr marL="514350" indent="-514350">
              <a:buFont typeface="+mj-lt"/>
              <a:buAutoNum type="arabicPeriod"/>
            </a:pPr>
            <a:r>
              <a:rPr lang="en-US" dirty="0" smtClean="0"/>
              <a:t>Lack of </a:t>
            </a:r>
            <a:r>
              <a:rPr lang="en-US" b="1" dirty="0" smtClean="0"/>
              <a:t>task-based taxonomy</a:t>
            </a:r>
            <a:r>
              <a:rPr lang="en-US" dirty="0" smtClean="0"/>
              <a:t>. “What is the best technique to solve my problem?”</a:t>
            </a:r>
          </a:p>
          <a:p>
            <a:pPr marL="514350" indent="-514350">
              <a:buFont typeface="+mj-lt"/>
              <a:buAutoNum type="arabicPeriod"/>
            </a:pPr>
            <a:r>
              <a:rPr lang="en-US" dirty="0" smtClean="0"/>
              <a:t>Lack of </a:t>
            </a:r>
            <a:r>
              <a:rPr lang="en-US" b="1" dirty="0" smtClean="0"/>
              <a:t>quality metrics</a:t>
            </a:r>
            <a:r>
              <a:rPr lang="en-US" dirty="0" smtClean="0"/>
              <a:t>. “What is a good result? How much better is the result from method A compared to method B?”</a:t>
            </a:r>
            <a:endParaRPr lang="en-US" dirty="0"/>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33</a:t>
            </a:fld>
            <a:endParaRPr lang="en-US" dirty="0"/>
          </a:p>
        </p:txBody>
      </p:sp>
    </p:spTree>
    <p:extLst>
      <p:ext uri="{BB962C8B-B14F-4D97-AF65-F5344CB8AC3E}">
        <p14:creationId xmlns:p14="http://schemas.microsoft.com/office/powerpoint/2010/main" val="24358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Edge Bundling</a:t>
            </a:r>
            <a:br>
              <a:rPr lang="en-US" dirty="0" smtClean="0"/>
            </a:br>
            <a:r>
              <a:rPr lang="en-US" dirty="0" smtClean="0"/>
              <a:t>Open Questions</a:t>
            </a:r>
            <a:endParaRPr lang="en-US" dirty="0"/>
          </a:p>
        </p:txBody>
      </p:sp>
      <p:sp>
        <p:nvSpPr>
          <p:cNvPr id="3" name="Espace réservé du contenu 2"/>
          <p:cNvSpPr>
            <a:spLocks noGrp="1"/>
          </p:cNvSpPr>
          <p:nvPr>
            <p:ph idx="1"/>
          </p:nvPr>
        </p:nvSpPr>
        <p:spPr/>
        <p:txBody>
          <a:bodyPr>
            <a:normAutofit fontScale="92500"/>
          </a:bodyPr>
          <a:lstStyle/>
          <a:p>
            <a:r>
              <a:rPr lang="en-US" dirty="0" smtClean="0"/>
              <a:t>Many techniques, no task based taxonomy</a:t>
            </a:r>
          </a:p>
          <a:p>
            <a:r>
              <a:rPr lang="en-US" dirty="0" smtClean="0"/>
              <a:t>No dataset to perform computation benchmark, and task validation</a:t>
            </a:r>
          </a:p>
          <a:p>
            <a:r>
              <a:rPr lang="en-US" dirty="0" smtClean="0"/>
              <a:t>Some algorithm are complex and it is hard to forecast effects of EB parameterization</a:t>
            </a:r>
          </a:p>
          <a:p>
            <a:r>
              <a:rPr lang="en-US" dirty="0" smtClean="0"/>
              <a:t>Edge Bundling produces lot of overlapping with </a:t>
            </a:r>
            <a:r>
              <a:rPr lang="en-US" dirty="0" err="1"/>
              <a:t>Collinearity</a:t>
            </a:r>
            <a:r>
              <a:rPr lang="en-US" dirty="0"/>
              <a:t> </a:t>
            </a:r>
            <a:r>
              <a:rPr lang="en-US" dirty="0" smtClean="0"/>
              <a:t>issues. No general solution to solve it.</a:t>
            </a:r>
          </a:p>
          <a:p>
            <a:r>
              <a:rPr lang="en-US" dirty="0" smtClean="0"/>
              <a:t>Little work addressed directed edge </a:t>
            </a:r>
            <a:r>
              <a:rPr lang="en-US" dirty="0" err="1" smtClean="0"/>
              <a:t>visualisation</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34</a:t>
            </a:fld>
            <a:endParaRPr lang="en-US" dirty="0"/>
          </a:p>
        </p:txBody>
      </p:sp>
    </p:spTree>
    <p:extLst>
      <p:ext uri="{BB962C8B-B14F-4D97-AF65-F5344CB8AC3E}">
        <p14:creationId xmlns:p14="http://schemas.microsoft.com/office/powerpoint/2010/main" val="2917969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6648"/>
            <a:ext cx="7581528" cy="902072"/>
          </a:xfrm>
        </p:spPr>
        <p:txBody>
          <a:bodyPr/>
          <a:lstStyle/>
          <a:p>
            <a:r>
              <a:rPr lang="en-US" dirty="0" err="1" smtClean="0"/>
              <a:t>Collinearity</a:t>
            </a:r>
            <a:r>
              <a:rPr lang="en-US" dirty="0" smtClean="0"/>
              <a:t> problems</a:t>
            </a:r>
            <a:endParaRPr lang="en-US" dirty="0"/>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35</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28" y="980728"/>
            <a:ext cx="5576617" cy="277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732240" y="2573540"/>
            <a:ext cx="2145908" cy="369332"/>
          </a:xfrm>
          <a:prstGeom prst="rect">
            <a:avLst/>
          </a:prstGeom>
          <a:noFill/>
        </p:spPr>
        <p:txBody>
          <a:bodyPr wrap="none" rtlCol="0">
            <a:spAutoFit/>
          </a:bodyPr>
          <a:lstStyle/>
          <a:p>
            <a:r>
              <a:rPr lang="en-US" dirty="0" smtClean="0"/>
              <a:t>[</a:t>
            </a:r>
            <a:r>
              <a:rPr lang="en-US" dirty="0" err="1" smtClean="0"/>
              <a:t>Holten</a:t>
            </a:r>
            <a:r>
              <a:rPr lang="en-US" dirty="0" smtClean="0"/>
              <a:t> </a:t>
            </a:r>
            <a:r>
              <a:rPr lang="en-US" dirty="0" err="1" smtClean="0"/>
              <a:t>Infovis</a:t>
            </a:r>
            <a:r>
              <a:rPr lang="en-US" dirty="0" smtClean="0"/>
              <a:t> 2006]</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573016"/>
            <a:ext cx="3200557"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373813" y="5085184"/>
            <a:ext cx="2712153" cy="369332"/>
          </a:xfrm>
          <a:prstGeom prst="rect">
            <a:avLst/>
          </a:prstGeom>
          <a:noFill/>
        </p:spPr>
        <p:txBody>
          <a:bodyPr wrap="none" rtlCol="0">
            <a:spAutoFit/>
          </a:bodyPr>
          <a:lstStyle/>
          <a:p>
            <a:r>
              <a:rPr lang="en-US" dirty="0" smtClean="0"/>
              <a:t>[Hurter et al. </a:t>
            </a:r>
            <a:r>
              <a:rPr lang="en-US" dirty="0" err="1" smtClean="0"/>
              <a:t>Eurovis</a:t>
            </a:r>
            <a:r>
              <a:rPr lang="en-US" dirty="0" smtClean="0"/>
              <a:t> 2012]</a:t>
            </a:r>
            <a:endParaRPr lang="en-US" dirty="0"/>
          </a:p>
        </p:txBody>
      </p:sp>
    </p:spTree>
    <p:extLst>
      <p:ext uri="{BB962C8B-B14F-4D97-AF65-F5344CB8AC3E}">
        <p14:creationId xmlns:p14="http://schemas.microsoft.com/office/powerpoint/2010/main" val="3336326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7"/>
            <a:ext cx="8686800" cy="1143000"/>
          </a:xfrm>
        </p:spPr>
        <p:txBody>
          <a:bodyPr>
            <a:normAutofit fontScale="90000"/>
          </a:bodyPr>
          <a:lstStyle/>
          <a:p>
            <a:r>
              <a:rPr lang="en-US" dirty="0" smtClean="0"/>
              <a:t>Existing solutions:</a:t>
            </a:r>
            <a:br>
              <a:rPr lang="en-US" dirty="0" smtClean="0"/>
            </a:br>
            <a:r>
              <a:rPr lang="en-US" dirty="0" smtClean="0"/>
              <a:t>Benchmarks</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36</a:t>
            </a:fld>
            <a:endParaRPr lang="en-US" dirty="0"/>
          </a:p>
        </p:txBody>
      </p:sp>
      <p:grpSp>
        <p:nvGrpSpPr>
          <p:cNvPr id="19" name="Group 18"/>
          <p:cNvGrpSpPr/>
          <p:nvPr/>
        </p:nvGrpSpPr>
        <p:grpSpPr>
          <a:xfrm>
            <a:off x="-502068" y="3971556"/>
            <a:ext cx="10045294" cy="2232248"/>
            <a:chOff x="-540568" y="3971556"/>
            <a:chExt cx="10045294" cy="2232248"/>
          </a:xfrm>
        </p:grpSpPr>
        <p:sp>
          <p:nvSpPr>
            <p:cNvPr id="18" name="Rectangle 17"/>
            <p:cNvSpPr/>
            <p:nvPr/>
          </p:nvSpPr>
          <p:spPr>
            <a:xfrm>
              <a:off x="-540568" y="3971556"/>
              <a:ext cx="10045294" cy="22322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452" b="56533"/>
            <a:stretch/>
          </p:blipFill>
          <p:spPr bwMode="auto">
            <a:xfrm>
              <a:off x="369665" y="4120775"/>
              <a:ext cx="1944216" cy="197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35" t="58003"/>
            <a:stretch/>
          </p:blipFill>
          <p:spPr bwMode="auto">
            <a:xfrm>
              <a:off x="6752209" y="4043696"/>
              <a:ext cx="1931542" cy="190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69" b="57333"/>
            <a:stretch/>
          </p:blipFill>
          <p:spPr bwMode="auto">
            <a:xfrm>
              <a:off x="2313881" y="4120775"/>
              <a:ext cx="1907704" cy="193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241" r="56617"/>
            <a:stretch/>
          </p:blipFill>
          <p:spPr bwMode="auto">
            <a:xfrm>
              <a:off x="4219344" y="4091900"/>
              <a:ext cx="1936832" cy="194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549" t="-556" r="42753" b="60032"/>
            <a:stretch/>
          </p:blipFill>
          <p:spPr bwMode="auto">
            <a:xfrm>
              <a:off x="8686800" y="4077113"/>
              <a:ext cx="611560" cy="183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 t="44579" r="56640" b="41140"/>
            <a:stretch/>
          </p:blipFill>
          <p:spPr bwMode="auto">
            <a:xfrm rot="16200000">
              <a:off x="-916853" y="4783027"/>
              <a:ext cx="1944216" cy="64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631" t="59476" r="42003"/>
            <a:stretch/>
          </p:blipFill>
          <p:spPr bwMode="auto">
            <a:xfrm>
              <a:off x="6162884" y="4142598"/>
              <a:ext cx="641364" cy="183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Espace réservé du contenu 2"/>
          <p:cNvSpPr>
            <a:spLocks noGrp="1"/>
          </p:cNvSpPr>
          <p:nvPr>
            <p:ph idx="1"/>
          </p:nvPr>
        </p:nvSpPr>
        <p:spPr>
          <a:xfrm>
            <a:off x="179512" y="1600201"/>
            <a:ext cx="8712968" cy="4525963"/>
          </a:xfrm>
        </p:spPr>
        <p:txBody>
          <a:bodyPr/>
          <a:lstStyle/>
          <a:p>
            <a:r>
              <a:rPr lang="en-US" b="1" dirty="0"/>
              <a:t>Benchmark Data Set:</a:t>
            </a:r>
            <a:r>
              <a:rPr lang="en-US" dirty="0"/>
              <a:t/>
            </a:r>
            <a:br>
              <a:rPr lang="en-US" dirty="0"/>
            </a:br>
            <a:r>
              <a:rPr lang="en-US" dirty="0"/>
              <a:t>University of Florida Sparse Matrix </a:t>
            </a:r>
            <a:r>
              <a:rPr lang="en-US" dirty="0" smtClean="0"/>
              <a:t>Collection </a:t>
            </a:r>
            <a:r>
              <a:rPr lang="en-US" dirty="0">
                <a:hlinkClick r:id="rId4"/>
              </a:rPr>
              <a:t>http://www.cise.ufl.edu/research/sparse/matrices/</a:t>
            </a:r>
            <a:r>
              <a:rPr lang="en-US" dirty="0"/>
              <a:t> </a:t>
            </a:r>
          </a:p>
          <a:p>
            <a:endParaRPr lang="en-US" dirty="0"/>
          </a:p>
        </p:txBody>
      </p:sp>
      <p:sp>
        <p:nvSpPr>
          <p:cNvPr id="21" name="ZoneTexte 5"/>
          <p:cNvSpPr txBox="1"/>
          <p:nvPr/>
        </p:nvSpPr>
        <p:spPr>
          <a:xfrm>
            <a:off x="6576434" y="3277604"/>
            <a:ext cx="2454646" cy="461665"/>
          </a:xfrm>
          <a:prstGeom prst="rect">
            <a:avLst/>
          </a:prstGeom>
          <a:noFill/>
        </p:spPr>
        <p:txBody>
          <a:bodyPr wrap="square" rtlCol="0">
            <a:spAutoFit/>
          </a:bodyPr>
          <a:lstStyle/>
          <a:p>
            <a:r>
              <a:rPr lang="en-US" sz="2400" dirty="0" smtClean="0"/>
              <a:t>[</a:t>
            </a:r>
            <a:r>
              <a:rPr lang="en-US" sz="2400" dirty="0" err="1" smtClean="0"/>
              <a:t>Davis+Hu</a:t>
            </a:r>
            <a:r>
              <a:rPr lang="en-US" sz="2400" dirty="0" smtClean="0"/>
              <a:t> 2011]</a:t>
            </a:r>
            <a:endParaRPr lang="en-US" sz="2400" dirty="0"/>
          </a:p>
        </p:txBody>
      </p:sp>
    </p:spTree>
    <p:extLst>
      <p:ext uri="{BB962C8B-B14F-4D97-AF65-F5344CB8AC3E}">
        <p14:creationId xmlns:p14="http://schemas.microsoft.com/office/powerpoint/2010/main" val="1287808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7"/>
            <a:ext cx="8686800" cy="1143000"/>
          </a:xfrm>
        </p:spPr>
        <p:txBody>
          <a:bodyPr>
            <a:normAutofit fontScale="90000"/>
          </a:bodyPr>
          <a:lstStyle/>
          <a:p>
            <a:r>
              <a:rPr lang="en-US" dirty="0" smtClean="0"/>
              <a:t>Existing solutions:</a:t>
            </a:r>
            <a:br>
              <a:rPr lang="en-US" dirty="0" smtClean="0"/>
            </a:br>
            <a:r>
              <a:rPr lang="en-US" dirty="0" smtClean="0"/>
              <a:t>Task Taxonomies</a:t>
            </a:r>
            <a:endParaRPr lang="en-US" dirty="0"/>
          </a:p>
        </p:txBody>
      </p:sp>
      <p:sp>
        <p:nvSpPr>
          <p:cNvPr id="3" name="Espace réservé du contenu 2"/>
          <p:cNvSpPr>
            <a:spLocks noGrp="1"/>
          </p:cNvSpPr>
          <p:nvPr>
            <p:ph idx="1"/>
          </p:nvPr>
        </p:nvSpPr>
        <p:spPr>
          <a:xfrm>
            <a:off x="457200" y="1600201"/>
            <a:ext cx="8579296" cy="4997151"/>
          </a:xfrm>
        </p:spPr>
        <p:txBody>
          <a:bodyPr>
            <a:normAutofit/>
          </a:bodyPr>
          <a:lstStyle/>
          <a:p>
            <a:r>
              <a:rPr lang="de-DE" sz="2800" b="1" u="sng" dirty="0" smtClean="0"/>
              <a:t>Task </a:t>
            </a:r>
            <a:r>
              <a:rPr lang="de-DE" sz="2800" b="1" u="sng" dirty="0" err="1" smtClean="0"/>
              <a:t>Taxonomy</a:t>
            </a:r>
            <a:r>
              <a:rPr lang="de-DE" sz="2800" b="1" u="sng" dirty="0" smtClean="0"/>
              <a:t> </a:t>
            </a:r>
            <a:r>
              <a:rPr lang="de-DE" sz="2800" b="1" u="sng" dirty="0" err="1" smtClean="0"/>
              <a:t>for</a:t>
            </a:r>
            <a:r>
              <a:rPr lang="de-DE" sz="2800" b="1" u="sng" dirty="0" smtClean="0"/>
              <a:t> Graph </a:t>
            </a:r>
            <a:r>
              <a:rPr lang="de-DE" sz="2800" b="1" u="sng" dirty="0" err="1" smtClean="0"/>
              <a:t>Visualization</a:t>
            </a:r>
            <a:r>
              <a:rPr lang="de-DE" sz="2800" dirty="0"/>
              <a:t> </a:t>
            </a:r>
            <a:r>
              <a:rPr lang="de-DE" sz="2800" dirty="0" smtClean="0"/>
              <a:t> [</a:t>
            </a:r>
            <a:r>
              <a:rPr lang="de-DE" sz="2800" dirty="0"/>
              <a:t>Lee et al. 2006]</a:t>
            </a:r>
            <a:endParaRPr lang="de-DE" sz="2800" dirty="0" smtClean="0"/>
          </a:p>
          <a:p>
            <a:pPr marL="342000" indent="-457200">
              <a:spcBef>
                <a:spcPts val="200"/>
              </a:spcBef>
              <a:spcAft>
                <a:spcPts val="200"/>
              </a:spcAft>
              <a:buFont typeface="Arial" panose="020B0604020202020204" pitchFamily="34" charset="0"/>
              <a:buChar char="•"/>
            </a:pPr>
            <a:r>
              <a:rPr lang="de-DE" sz="2400" dirty="0" err="1" smtClean="0"/>
              <a:t>Topology-based</a:t>
            </a:r>
            <a:r>
              <a:rPr lang="de-DE" sz="2400" dirty="0" smtClean="0"/>
              <a:t> Tasks (</a:t>
            </a:r>
            <a:r>
              <a:rPr lang="de-DE" sz="2400" dirty="0" err="1" smtClean="0"/>
              <a:t>adjacency</a:t>
            </a:r>
            <a:r>
              <a:rPr lang="de-DE" sz="2400" dirty="0" smtClean="0"/>
              <a:t>, </a:t>
            </a:r>
            <a:r>
              <a:rPr lang="de-DE" sz="2400" dirty="0" err="1" smtClean="0"/>
              <a:t>accessibility</a:t>
            </a:r>
            <a:r>
              <a:rPr lang="de-DE" sz="2400" dirty="0" smtClean="0"/>
              <a:t>, </a:t>
            </a:r>
            <a:r>
              <a:rPr lang="de-DE" sz="2400" dirty="0" err="1" smtClean="0"/>
              <a:t>common</a:t>
            </a:r>
            <a:r>
              <a:rPr lang="de-DE" sz="2400" dirty="0" smtClean="0"/>
              <a:t/>
            </a:r>
            <a:br>
              <a:rPr lang="de-DE" sz="2400" dirty="0" smtClean="0"/>
            </a:br>
            <a:r>
              <a:rPr lang="de-DE" sz="2400" dirty="0" smtClean="0"/>
              <a:t>			        </a:t>
            </a:r>
            <a:r>
              <a:rPr lang="de-DE" sz="2400" dirty="0" err="1" smtClean="0"/>
              <a:t>connection</a:t>
            </a:r>
            <a:r>
              <a:rPr lang="de-DE" sz="2400" dirty="0" smtClean="0"/>
              <a:t>, </a:t>
            </a:r>
            <a:r>
              <a:rPr lang="de-DE" sz="2400" dirty="0" err="1" smtClean="0"/>
              <a:t>connectivity</a:t>
            </a:r>
            <a:r>
              <a:rPr lang="de-DE" sz="2400" dirty="0" smtClean="0"/>
              <a:t>)</a:t>
            </a:r>
          </a:p>
          <a:p>
            <a:pPr marL="342000" indent="-457200">
              <a:spcBef>
                <a:spcPts val="200"/>
              </a:spcBef>
              <a:spcAft>
                <a:spcPts val="200"/>
              </a:spcAft>
              <a:buFont typeface="Arial" panose="020B0604020202020204" pitchFamily="34" charset="0"/>
              <a:buChar char="•"/>
            </a:pPr>
            <a:r>
              <a:rPr lang="de-DE" sz="2400" dirty="0" smtClean="0"/>
              <a:t>Attribute-</a:t>
            </a:r>
            <a:r>
              <a:rPr lang="de-DE" sz="2400" dirty="0" err="1" smtClean="0"/>
              <a:t>based</a:t>
            </a:r>
            <a:r>
              <a:rPr lang="de-DE" sz="2400" dirty="0" smtClean="0"/>
              <a:t> Tasks (on </a:t>
            </a:r>
            <a:r>
              <a:rPr lang="de-DE" sz="2400" dirty="0" err="1" smtClean="0"/>
              <a:t>nodes</a:t>
            </a:r>
            <a:r>
              <a:rPr lang="de-DE" sz="2400" dirty="0" smtClean="0"/>
              <a:t>, on links)</a:t>
            </a:r>
          </a:p>
          <a:p>
            <a:pPr marL="342000" indent="-457200">
              <a:spcBef>
                <a:spcPts val="200"/>
              </a:spcBef>
              <a:spcAft>
                <a:spcPts val="200"/>
              </a:spcAft>
              <a:buFont typeface="Arial" panose="020B0604020202020204" pitchFamily="34" charset="0"/>
              <a:buChar char="•"/>
            </a:pPr>
            <a:r>
              <a:rPr lang="de-DE" sz="2400" dirty="0" err="1" smtClean="0"/>
              <a:t>Browsing</a:t>
            </a:r>
            <a:r>
              <a:rPr lang="de-DE" sz="2400" dirty="0" smtClean="0"/>
              <a:t> Tasks (</a:t>
            </a:r>
            <a:r>
              <a:rPr lang="de-DE" sz="2400" dirty="0" err="1" smtClean="0"/>
              <a:t>follow</a:t>
            </a:r>
            <a:r>
              <a:rPr lang="de-DE" sz="2400" dirty="0" smtClean="0"/>
              <a:t> </a:t>
            </a:r>
            <a:r>
              <a:rPr lang="de-DE" sz="2400" dirty="0" err="1" smtClean="0"/>
              <a:t>path</a:t>
            </a:r>
            <a:r>
              <a:rPr lang="de-DE" sz="2400" dirty="0" smtClean="0"/>
              <a:t>, </a:t>
            </a:r>
            <a:r>
              <a:rPr lang="de-DE" sz="2400" dirty="0" err="1" smtClean="0"/>
              <a:t>revisit</a:t>
            </a:r>
            <a:r>
              <a:rPr lang="de-DE" sz="2400" dirty="0" smtClean="0"/>
              <a:t>)</a:t>
            </a:r>
          </a:p>
          <a:p>
            <a:r>
              <a:rPr lang="de-DE" sz="2800" b="1" u="sng" dirty="0" smtClean="0"/>
              <a:t>Task </a:t>
            </a:r>
            <a:r>
              <a:rPr lang="de-DE" sz="2800" b="1" u="sng" dirty="0" err="1" smtClean="0"/>
              <a:t>Taxonomy</a:t>
            </a:r>
            <a:r>
              <a:rPr lang="de-DE" sz="2800" b="1" u="sng" dirty="0" smtClean="0"/>
              <a:t> </a:t>
            </a:r>
            <a:r>
              <a:rPr lang="en-US" sz="2800" b="1" u="sng" dirty="0" smtClean="0"/>
              <a:t>for Network </a:t>
            </a:r>
            <a:r>
              <a:rPr lang="en-US" sz="2800" b="1" u="sng" dirty="0"/>
              <a:t>Evolution </a:t>
            </a:r>
            <a:r>
              <a:rPr lang="en-US" sz="2800" b="1" u="sng" dirty="0" smtClean="0"/>
              <a:t>Analysis</a:t>
            </a:r>
            <a:r>
              <a:rPr lang="en-US" sz="2800" u="sng" dirty="0" smtClean="0"/>
              <a:t/>
            </a:r>
            <a:br>
              <a:rPr lang="en-US" sz="2800" u="sng" dirty="0" smtClean="0"/>
            </a:br>
            <a:r>
              <a:rPr lang="en-US" sz="2800" dirty="0" smtClean="0"/>
              <a:t>						[</a:t>
            </a:r>
            <a:r>
              <a:rPr lang="en-US" sz="2800" dirty="0" err="1" smtClean="0"/>
              <a:t>Ahn</a:t>
            </a:r>
            <a:r>
              <a:rPr lang="en-US" sz="2800" dirty="0" smtClean="0"/>
              <a:t> et al. 2012]</a:t>
            </a:r>
          </a:p>
          <a:p>
            <a:pPr marL="342900" indent="-342900">
              <a:spcBef>
                <a:spcPts val="200"/>
              </a:spcBef>
              <a:spcAft>
                <a:spcPts val="200"/>
              </a:spcAft>
              <a:buFont typeface="Arial" panose="020B0604020202020204" pitchFamily="34" charset="0"/>
              <a:buChar char="•"/>
            </a:pPr>
            <a:r>
              <a:rPr lang="en-US" sz="2400" dirty="0" smtClean="0"/>
              <a:t>Entities (node/link vs</a:t>
            </a:r>
            <a:r>
              <a:rPr lang="en-US" sz="2400" dirty="0"/>
              <a:t>.</a:t>
            </a:r>
            <a:r>
              <a:rPr lang="en-US" sz="2400" dirty="0" smtClean="0"/>
              <a:t> group vs. </a:t>
            </a:r>
            <a:r>
              <a:rPr lang="en-US" sz="2400" dirty="0"/>
              <a:t>n</a:t>
            </a:r>
            <a:r>
              <a:rPr lang="en-US" sz="2400" dirty="0" smtClean="0"/>
              <a:t>etwork)</a:t>
            </a:r>
          </a:p>
          <a:p>
            <a:pPr marL="342900" indent="-342900">
              <a:spcBef>
                <a:spcPts val="200"/>
              </a:spcBef>
              <a:spcAft>
                <a:spcPts val="200"/>
              </a:spcAft>
              <a:buFont typeface="Arial" panose="020B0604020202020204" pitchFamily="34" charset="0"/>
              <a:buChar char="•"/>
            </a:pPr>
            <a:r>
              <a:rPr lang="en-US" sz="2400" dirty="0" smtClean="0"/>
              <a:t>Properties (structural properties vs. domain attributes)</a:t>
            </a:r>
          </a:p>
          <a:p>
            <a:pPr marL="342900" indent="-342900">
              <a:spcBef>
                <a:spcPts val="200"/>
              </a:spcBef>
              <a:spcAft>
                <a:spcPts val="200"/>
              </a:spcAft>
              <a:buFont typeface="Arial" panose="020B0604020202020204" pitchFamily="34" charset="0"/>
              <a:buChar char="•"/>
            </a:pPr>
            <a:r>
              <a:rPr lang="de-DE" sz="2400" dirty="0" smtClean="0"/>
              <a:t>Temporal Features (individual </a:t>
            </a:r>
            <a:r>
              <a:rPr lang="de-DE" sz="2400" dirty="0" err="1" smtClean="0"/>
              <a:t>events</a:t>
            </a:r>
            <a:r>
              <a:rPr lang="de-DE" sz="2400" dirty="0" smtClean="0"/>
              <a:t> vs. </a:t>
            </a:r>
            <a:r>
              <a:rPr lang="de-DE" sz="2400" dirty="0" err="1" smtClean="0"/>
              <a:t>aggregate</a:t>
            </a:r>
            <a:r>
              <a:rPr lang="de-DE" sz="2400" dirty="0" smtClean="0"/>
              <a:t> </a:t>
            </a:r>
            <a:r>
              <a:rPr lang="de-DE" sz="2400" dirty="0" err="1" smtClean="0"/>
              <a:t>events</a:t>
            </a:r>
            <a:r>
              <a:rPr lang="de-DE" sz="2400" dirty="0" smtClean="0"/>
              <a:t>)</a:t>
            </a:r>
            <a:endParaRPr lang="en-US" sz="2400" dirty="0" smtClean="0"/>
          </a:p>
          <a:p>
            <a:endParaRPr lang="de-DE" sz="2400"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37</a:t>
            </a:fld>
            <a:endParaRPr lang="en-US" dirty="0"/>
          </a:p>
        </p:txBody>
      </p:sp>
    </p:spTree>
    <p:extLst>
      <p:ext uri="{BB962C8B-B14F-4D97-AF65-F5344CB8AC3E}">
        <p14:creationId xmlns:p14="http://schemas.microsoft.com/office/powerpoint/2010/main" val="1203469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7"/>
            <a:ext cx="8686800" cy="1143000"/>
          </a:xfrm>
        </p:spPr>
        <p:txBody>
          <a:bodyPr>
            <a:normAutofit fontScale="90000"/>
          </a:bodyPr>
          <a:lstStyle/>
          <a:p>
            <a:r>
              <a:rPr lang="en-US" dirty="0" smtClean="0"/>
              <a:t>Existing solutions:</a:t>
            </a:r>
            <a:br>
              <a:rPr lang="en-US" dirty="0" smtClean="0"/>
            </a:br>
            <a:r>
              <a:rPr lang="en-US" dirty="0" smtClean="0"/>
              <a:t>Quality Metrics</a:t>
            </a:r>
            <a:endParaRPr lang="en-US" dirty="0"/>
          </a:p>
        </p:txBody>
      </p:sp>
      <p:sp>
        <p:nvSpPr>
          <p:cNvPr id="3" name="Espace réservé du contenu 2"/>
          <p:cNvSpPr>
            <a:spLocks noGrp="1"/>
          </p:cNvSpPr>
          <p:nvPr>
            <p:ph idx="1"/>
          </p:nvPr>
        </p:nvSpPr>
        <p:spPr>
          <a:xfrm>
            <a:off x="457200" y="1600201"/>
            <a:ext cx="8579296" cy="4525963"/>
          </a:xfrm>
        </p:spPr>
        <p:txBody>
          <a:bodyPr>
            <a:normAutofit/>
          </a:bodyPr>
          <a:lstStyle/>
          <a:p>
            <a:r>
              <a:rPr lang="de-DE" b="1" dirty="0" smtClean="0"/>
              <a:t>[</a:t>
            </a:r>
            <a:r>
              <a:rPr lang="de-DE" b="1" dirty="0" err="1" smtClean="0"/>
              <a:t>Tufte</a:t>
            </a:r>
            <a:r>
              <a:rPr lang="de-DE" b="1" dirty="0" smtClean="0"/>
              <a:t> 1983]:</a:t>
            </a:r>
          </a:p>
          <a:p>
            <a:pPr marL="324000" indent="-324000">
              <a:buFont typeface="Arial" panose="020B0604020202020204" pitchFamily="34" charset="0"/>
              <a:buChar char="•"/>
            </a:pPr>
            <a:r>
              <a:rPr lang="de-DE" sz="2800" dirty="0" smtClean="0"/>
              <a:t>Data </a:t>
            </a:r>
            <a:r>
              <a:rPr lang="de-DE" sz="2800" dirty="0" err="1" smtClean="0"/>
              <a:t>Density</a:t>
            </a:r>
            <a:r>
              <a:rPr lang="de-DE" sz="2800" dirty="0" smtClean="0"/>
              <a:t> – </a:t>
            </a:r>
            <a:r>
              <a:rPr lang="de-DE" sz="2800" dirty="0" err="1" smtClean="0"/>
              <a:t>points</a:t>
            </a:r>
            <a:r>
              <a:rPr lang="de-DE" sz="2800" dirty="0" smtClean="0"/>
              <a:t> </a:t>
            </a:r>
            <a:r>
              <a:rPr lang="de-DE" sz="2800" dirty="0" err="1" smtClean="0"/>
              <a:t>to</a:t>
            </a:r>
            <a:r>
              <a:rPr lang="de-DE" sz="2800" dirty="0" smtClean="0"/>
              <a:t> </a:t>
            </a:r>
            <a:r>
              <a:rPr lang="de-DE" sz="2800" dirty="0" err="1" smtClean="0"/>
              <a:t>display</a:t>
            </a:r>
            <a:r>
              <a:rPr lang="de-DE" sz="2800" dirty="0" smtClean="0"/>
              <a:t> / </a:t>
            </a:r>
            <a:r>
              <a:rPr lang="de-DE" sz="2800" dirty="0" err="1" smtClean="0"/>
              <a:t>available</a:t>
            </a:r>
            <a:r>
              <a:rPr lang="de-DE" sz="2800" dirty="0" smtClean="0"/>
              <a:t> Pixels</a:t>
            </a:r>
          </a:p>
          <a:p>
            <a:pPr marL="324000" indent="-324000">
              <a:buFont typeface="Arial" panose="020B0604020202020204" pitchFamily="34" charset="0"/>
              <a:buChar char="•"/>
            </a:pPr>
            <a:r>
              <a:rPr lang="de-DE" sz="2800" dirty="0" smtClean="0"/>
              <a:t>Data-</a:t>
            </a:r>
            <a:r>
              <a:rPr lang="de-DE" sz="2800" dirty="0" err="1" smtClean="0"/>
              <a:t>Ink</a:t>
            </a:r>
            <a:r>
              <a:rPr lang="de-DE" sz="2800" dirty="0" smtClean="0"/>
              <a:t>-Ratio – </a:t>
            </a:r>
            <a:r>
              <a:rPr lang="de-DE" sz="2800" dirty="0" err="1" smtClean="0"/>
              <a:t>points</a:t>
            </a:r>
            <a:r>
              <a:rPr lang="de-DE" sz="2800" dirty="0" smtClean="0"/>
              <a:t> </a:t>
            </a:r>
            <a:r>
              <a:rPr lang="de-DE" sz="2800" dirty="0" err="1" smtClean="0"/>
              <a:t>to</a:t>
            </a:r>
            <a:r>
              <a:rPr lang="de-DE" sz="2800" dirty="0" smtClean="0"/>
              <a:t> </a:t>
            </a:r>
            <a:r>
              <a:rPr lang="de-DE" sz="2800" dirty="0" err="1" smtClean="0"/>
              <a:t>display</a:t>
            </a:r>
            <a:r>
              <a:rPr lang="de-DE" sz="2800" dirty="0" smtClean="0"/>
              <a:t> / </a:t>
            </a:r>
            <a:r>
              <a:rPr lang="de-DE" sz="2800" dirty="0" err="1" smtClean="0"/>
              <a:t>used</a:t>
            </a:r>
            <a:r>
              <a:rPr lang="de-DE" sz="2800" dirty="0" smtClean="0"/>
              <a:t> Pixels</a:t>
            </a:r>
          </a:p>
          <a:p>
            <a:r>
              <a:rPr lang="de-DE" b="1" dirty="0" smtClean="0"/>
              <a:t>[</a:t>
            </a:r>
            <a:r>
              <a:rPr lang="de-DE" b="1" dirty="0" err="1" smtClean="0"/>
              <a:t>Ellis+Dix</a:t>
            </a:r>
            <a:r>
              <a:rPr lang="de-DE" b="1" dirty="0" smtClean="0"/>
              <a:t> 2006]:</a:t>
            </a:r>
          </a:p>
          <a:p>
            <a:pPr marL="324000" lvl="4" indent="-324000">
              <a:buFont typeface="Arial" panose="020B0604020202020204" pitchFamily="34" charset="0"/>
              <a:buChar char="•"/>
            </a:pPr>
            <a:r>
              <a:rPr lang="de-DE" sz="2800" dirty="0" err="1"/>
              <a:t>overplotted</a:t>
            </a:r>
            <a:r>
              <a:rPr lang="de-DE" sz="2800" dirty="0" smtClean="0"/>
              <a:t>% </a:t>
            </a:r>
            <a:r>
              <a:rPr lang="de-DE" sz="2800" dirty="0"/>
              <a:t>–</a:t>
            </a:r>
            <a:r>
              <a:rPr lang="de-DE" sz="2800" dirty="0" smtClean="0"/>
              <a:t> %</a:t>
            </a:r>
            <a:r>
              <a:rPr lang="de-DE" sz="2800" dirty="0" err="1" smtClean="0"/>
              <a:t>age</a:t>
            </a:r>
            <a:r>
              <a:rPr lang="de-DE" sz="2800" dirty="0" smtClean="0"/>
              <a:t> </a:t>
            </a:r>
            <a:r>
              <a:rPr lang="de-DE" sz="2800" dirty="0" err="1" smtClean="0"/>
              <a:t>of</a:t>
            </a:r>
            <a:r>
              <a:rPr lang="de-DE" sz="2800" dirty="0" smtClean="0"/>
              <a:t> Pixels </a:t>
            </a:r>
            <a:r>
              <a:rPr lang="de-DE" sz="2800" dirty="0" err="1" smtClean="0"/>
              <a:t>with</a:t>
            </a:r>
            <a:r>
              <a:rPr lang="de-DE" sz="2800" dirty="0"/>
              <a:t> </a:t>
            </a:r>
            <a:r>
              <a:rPr lang="de-DE" sz="2800" dirty="0" smtClean="0"/>
              <a:t>&gt;1 </a:t>
            </a:r>
            <a:r>
              <a:rPr lang="de-DE" sz="2800" dirty="0" err="1" smtClean="0"/>
              <a:t>point</a:t>
            </a:r>
            <a:endParaRPr lang="de-DE" sz="2800" dirty="0" smtClean="0"/>
          </a:p>
          <a:p>
            <a:pPr marL="324000" lvl="4" indent="-324000">
              <a:buFont typeface="Arial" panose="020B0604020202020204" pitchFamily="34" charset="0"/>
              <a:buChar char="•"/>
            </a:pPr>
            <a:r>
              <a:rPr lang="de-DE" sz="2800" dirty="0" err="1" smtClean="0"/>
              <a:t>overcrowded</a:t>
            </a:r>
            <a:r>
              <a:rPr lang="de-DE" sz="2800" dirty="0" smtClean="0"/>
              <a:t>% </a:t>
            </a:r>
            <a:r>
              <a:rPr lang="de-DE" sz="2800" dirty="0"/>
              <a:t>–</a:t>
            </a:r>
            <a:r>
              <a:rPr lang="de-DE" sz="2800" dirty="0" smtClean="0"/>
              <a:t> </a:t>
            </a:r>
            <a:r>
              <a:rPr lang="de-DE" sz="2800" dirty="0"/>
              <a:t>%</a:t>
            </a:r>
            <a:r>
              <a:rPr lang="de-DE" sz="2800" dirty="0" err="1"/>
              <a:t>age</a:t>
            </a:r>
            <a:r>
              <a:rPr lang="de-DE" sz="2800" dirty="0"/>
              <a:t> </a:t>
            </a:r>
            <a:r>
              <a:rPr lang="de-DE" sz="2800" dirty="0" err="1"/>
              <a:t>of</a:t>
            </a:r>
            <a:r>
              <a:rPr lang="de-DE" sz="2800" dirty="0"/>
              <a:t> </a:t>
            </a:r>
            <a:r>
              <a:rPr lang="de-DE" sz="2800" dirty="0" err="1"/>
              <a:t>points</a:t>
            </a:r>
            <a:r>
              <a:rPr lang="de-DE" sz="2800" dirty="0"/>
              <a:t> in </a:t>
            </a:r>
            <a:r>
              <a:rPr lang="de-DE" sz="2800" dirty="0" err="1"/>
              <a:t>overplotted</a:t>
            </a:r>
            <a:r>
              <a:rPr lang="de-DE" sz="2800" dirty="0"/>
              <a:t> Pixels</a:t>
            </a:r>
          </a:p>
          <a:p>
            <a:pPr marL="324000" lvl="4" indent="-324000">
              <a:buFont typeface="Arial" panose="020B0604020202020204" pitchFamily="34" charset="0"/>
              <a:buChar char="•"/>
            </a:pPr>
            <a:r>
              <a:rPr lang="de-DE" sz="2800" dirty="0" err="1" smtClean="0"/>
              <a:t>hidden</a:t>
            </a:r>
            <a:r>
              <a:rPr lang="de-DE" sz="2800" dirty="0" smtClean="0"/>
              <a:t>% </a:t>
            </a:r>
            <a:r>
              <a:rPr lang="de-DE" sz="2800" dirty="0"/>
              <a:t>–</a:t>
            </a:r>
            <a:r>
              <a:rPr lang="de-DE" sz="2800" dirty="0" smtClean="0"/>
              <a:t> %</a:t>
            </a:r>
            <a:r>
              <a:rPr lang="de-DE" sz="2800" dirty="0" err="1" smtClean="0"/>
              <a:t>age</a:t>
            </a:r>
            <a:r>
              <a:rPr lang="de-DE" sz="2800" dirty="0" smtClean="0"/>
              <a:t> </a:t>
            </a:r>
            <a:r>
              <a:rPr lang="de-DE" sz="2800" dirty="0" err="1" smtClean="0"/>
              <a:t>of</a:t>
            </a:r>
            <a:r>
              <a:rPr lang="de-DE" sz="2800" dirty="0" smtClean="0"/>
              <a:t> </a:t>
            </a:r>
            <a:r>
              <a:rPr lang="de-DE" sz="2800" dirty="0" err="1" smtClean="0"/>
              <a:t>points</a:t>
            </a:r>
            <a:r>
              <a:rPr lang="de-DE" sz="2800" dirty="0" smtClean="0"/>
              <a:t> </a:t>
            </a:r>
            <a:r>
              <a:rPr lang="de-DE" sz="2800" dirty="0" err="1" smtClean="0"/>
              <a:t>that</a:t>
            </a:r>
            <a:r>
              <a:rPr lang="de-DE" sz="2800" dirty="0" smtClean="0"/>
              <a:t> </a:t>
            </a:r>
            <a:r>
              <a:rPr lang="de-DE" sz="2800" dirty="0" err="1" smtClean="0"/>
              <a:t>are</a:t>
            </a:r>
            <a:r>
              <a:rPr lang="de-DE" sz="2800" dirty="0" smtClean="0"/>
              <a:t> </a:t>
            </a:r>
            <a:r>
              <a:rPr lang="de-DE" sz="2800" dirty="0" err="1" smtClean="0"/>
              <a:t>hidden</a:t>
            </a:r>
            <a:r>
              <a:rPr lang="de-DE" sz="2800" dirty="0" smtClean="0"/>
              <a:t> </a:t>
            </a:r>
            <a:r>
              <a:rPr lang="de-DE" sz="2800" dirty="0" err="1" smtClean="0"/>
              <a:t>from</a:t>
            </a:r>
            <a:r>
              <a:rPr lang="de-DE" sz="2800" dirty="0" smtClean="0"/>
              <a:t> </a:t>
            </a:r>
            <a:r>
              <a:rPr lang="de-DE" sz="2800" dirty="0" err="1" smtClean="0"/>
              <a:t>view</a:t>
            </a:r>
            <a:endParaRPr lang="de-DE" sz="2800" dirty="0" smtClean="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38</a:t>
            </a:fld>
            <a:endParaRPr lang="en-US" dirty="0"/>
          </a:p>
        </p:txBody>
      </p:sp>
    </p:spTree>
    <p:extLst>
      <p:ext uri="{BB962C8B-B14F-4D97-AF65-F5344CB8AC3E}">
        <p14:creationId xmlns:p14="http://schemas.microsoft.com/office/powerpoint/2010/main" val="169806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Time </a:t>
            </a:r>
            <a:r>
              <a:rPr lang="de-DE" dirty="0" err="1" smtClean="0"/>
              <a:t>for</a:t>
            </a:r>
            <a:r>
              <a:rPr lang="de-DE" dirty="0" smtClean="0"/>
              <a:t> </a:t>
            </a:r>
            <a:r>
              <a:rPr lang="de-DE" dirty="0" err="1" smtClean="0"/>
              <a:t>Questions</a:t>
            </a:r>
            <a:endParaRPr lang="de-DE" dirty="0"/>
          </a:p>
        </p:txBody>
      </p:sp>
      <p:sp>
        <p:nvSpPr>
          <p:cNvPr id="3" name="Text Placeholder 2"/>
          <p:cNvSpPr>
            <a:spLocks noGrp="1"/>
          </p:cNvSpPr>
          <p:nvPr>
            <p:ph type="body" idx="1"/>
          </p:nvPr>
        </p:nvSpPr>
        <p:spPr>
          <a:effectLst/>
        </p:spPr>
        <p:txBody>
          <a:bodyPr/>
          <a:lstStyle/>
          <a:p>
            <a:r>
              <a:rPr lang="de-DE" dirty="0" err="1" smtClean="0">
                <a:solidFill>
                  <a:schemeClr val="tx1"/>
                </a:solidFill>
                <a:effectLst/>
              </a:rPr>
              <a:t>Make</a:t>
            </a:r>
            <a:r>
              <a:rPr lang="de-DE" dirty="0" smtClean="0">
                <a:solidFill>
                  <a:schemeClr val="tx1"/>
                </a:solidFill>
                <a:effectLst/>
              </a:rPr>
              <a:t> </a:t>
            </a:r>
            <a:r>
              <a:rPr lang="de-DE" dirty="0" err="1" smtClean="0">
                <a:solidFill>
                  <a:schemeClr val="tx1"/>
                </a:solidFill>
                <a:effectLst/>
              </a:rPr>
              <a:t>sure</a:t>
            </a:r>
            <a:r>
              <a:rPr lang="de-DE" dirty="0" smtClean="0">
                <a:solidFill>
                  <a:schemeClr val="tx1"/>
                </a:solidFill>
                <a:effectLst/>
              </a:rPr>
              <a:t> </a:t>
            </a:r>
            <a:r>
              <a:rPr lang="de-DE" dirty="0" err="1" smtClean="0">
                <a:solidFill>
                  <a:schemeClr val="tx1"/>
                </a:solidFill>
                <a:effectLst/>
              </a:rPr>
              <a:t>to</a:t>
            </a:r>
            <a:r>
              <a:rPr lang="de-DE" dirty="0" smtClean="0">
                <a:solidFill>
                  <a:schemeClr val="tx1"/>
                </a:solidFill>
                <a:effectLst/>
              </a:rPr>
              <a:t> </a:t>
            </a:r>
            <a:r>
              <a:rPr lang="de-DE" dirty="0" err="1" smtClean="0">
                <a:solidFill>
                  <a:schemeClr val="tx1"/>
                </a:solidFill>
                <a:effectLst/>
              </a:rPr>
              <a:t>download</a:t>
            </a:r>
            <a:r>
              <a:rPr lang="de-DE" dirty="0" smtClean="0">
                <a:solidFill>
                  <a:schemeClr val="tx1"/>
                </a:solidFill>
                <a:effectLst/>
              </a:rPr>
              <a:t> a </a:t>
            </a:r>
            <a:r>
              <a:rPr lang="de-DE" dirty="0" err="1" smtClean="0">
                <a:solidFill>
                  <a:schemeClr val="tx1"/>
                </a:solidFill>
                <a:effectLst/>
              </a:rPr>
              <a:t>copy</a:t>
            </a:r>
            <a:r>
              <a:rPr lang="de-DE" dirty="0" smtClean="0">
                <a:solidFill>
                  <a:schemeClr val="tx1"/>
                </a:solidFill>
                <a:effectLst/>
              </a:rPr>
              <a:t> </a:t>
            </a:r>
            <a:r>
              <a:rPr lang="de-DE" dirty="0" err="1" smtClean="0">
                <a:solidFill>
                  <a:schemeClr val="tx1"/>
                </a:solidFill>
                <a:effectLst/>
              </a:rPr>
              <a:t>of</a:t>
            </a:r>
            <a:r>
              <a:rPr lang="de-DE" dirty="0" smtClean="0">
                <a:solidFill>
                  <a:schemeClr val="tx1"/>
                </a:solidFill>
                <a:effectLst/>
              </a:rPr>
              <a:t> </a:t>
            </a:r>
            <a:r>
              <a:rPr lang="de-DE" dirty="0" err="1" smtClean="0">
                <a:solidFill>
                  <a:schemeClr val="tx1"/>
                </a:solidFill>
                <a:effectLst/>
              </a:rPr>
              <a:t>the</a:t>
            </a:r>
            <a:r>
              <a:rPr lang="de-DE" dirty="0" smtClean="0">
                <a:solidFill>
                  <a:schemeClr val="tx1"/>
                </a:solidFill>
                <a:effectLst/>
              </a:rPr>
              <a:t> </a:t>
            </a:r>
            <a:r>
              <a:rPr lang="de-DE" dirty="0" err="1" smtClean="0">
                <a:solidFill>
                  <a:schemeClr val="tx1"/>
                </a:solidFill>
                <a:effectLst/>
              </a:rPr>
              <a:t>slide</a:t>
            </a:r>
            <a:r>
              <a:rPr lang="de-DE" dirty="0" smtClean="0">
                <a:solidFill>
                  <a:schemeClr val="tx1"/>
                </a:solidFill>
                <a:effectLst/>
              </a:rPr>
              <a:t> deck </a:t>
            </a:r>
            <a:r>
              <a:rPr lang="de-DE" dirty="0">
                <a:solidFill>
                  <a:schemeClr val="tx1"/>
                </a:solidFill>
                <a:effectLst/>
              </a:rPr>
              <a:t>@ http://</a:t>
            </a:r>
            <a:r>
              <a:rPr lang="de-DE" dirty="0" smtClean="0">
                <a:solidFill>
                  <a:schemeClr val="tx1"/>
                </a:solidFill>
                <a:effectLst/>
              </a:rPr>
              <a:t>tinyurl.com/tutorial2013</a:t>
            </a:r>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39</a:t>
            </a:fld>
            <a:endParaRPr lang="en-US" dirty="0"/>
          </a:p>
        </p:txBody>
      </p:sp>
    </p:spTree>
    <p:extLst>
      <p:ext uri="{BB962C8B-B14F-4D97-AF65-F5344CB8AC3E}">
        <p14:creationId xmlns:p14="http://schemas.microsoft.com/office/powerpoint/2010/main" val="9331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9"/>
            <a:ext cx="8229600" cy="1440160"/>
          </a:xfrm>
        </p:spPr>
        <p:txBody>
          <a:bodyPr>
            <a:normAutofit/>
          </a:bodyPr>
          <a:lstStyle/>
          <a:p>
            <a:pPr marL="514350" indent="-514350">
              <a:buFont typeface="+mj-lt"/>
              <a:buAutoNum type="arabicPeriod"/>
            </a:pPr>
            <a:r>
              <a:rPr lang="de-DE" dirty="0" err="1" smtClean="0"/>
              <a:t>Visualizing</a:t>
            </a:r>
            <a:r>
              <a:rPr lang="de-DE" dirty="0" smtClean="0"/>
              <a:t> </a:t>
            </a:r>
            <a:r>
              <a:rPr lang="de-DE" dirty="0" err="1" smtClean="0"/>
              <a:t>the</a:t>
            </a:r>
            <a:r>
              <a:rPr lang="de-DE" dirty="0" smtClean="0"/>
              <a:t> DBLP </a:t>
            </a:r>
            <a:r>
              <a:rPr lang="de-DE" dirty="0" err="1" smtClean="0"/>
              <a:t>dataset</a:t>
            </a:r>
            <a:r>
              <a:rPr lang="de-DE" dirty="0" smtClean="0"/>
              <a:t/>
            </a:r>
            <a:br>
              <a:rPr lang="de-DE" dirty="0" smtClean="0"/>
            </a:br>
            <a:r>
              <a:rPr lang="de-DE" sz="2800" dirty="0" smtClean="0"/>
              <a:t>(</a:t>
            </a:r>
            <a:r>
              <a:rPr lang="en-US" sz="2800" dirty="0"/>
              <a:t>914,492 nodes </a:t>
            </a:r>
            <a:r>
              <a:rPr lang="en-US" sz="2800" dirty="0" smtClean="0"/>
              <a:t>/ </a:t>
            </a:r>
            <a:r>
              <a:rPr lang="en-US" sz="2800" dirty="0"/>
              <a:t>3,802,317 edges </a:t>
            </a:r>
            <a:r>
              <a:rPr lang="en-US" sz="2800" dirty="0" smtClean="0"/>
              <a:t>/ 22 time points)</a:t>
            </a:r>
            <a:endParaRPr lang="de-DE" sz="2800" dirty="0" smtClean="0"/>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4</a:t>
            </a:fld>
            <a:endParaRPr lang="en-US" dirty="0"/>
          </a:p>
        </p:txBody>
      </p:sp>
      <p:sp>
        <p:nvSpPr>
          <p:cNvPr id="7" name="Rectangle 6"/>
          <p:cNvSpPr/>
          <p:nvPr/>
        </p:nvSpPr>
        <p:spPr>
          <a:xfrm>
            <a:off x="2267744" y="3356992"/>
            <a:ext cx="4968552" cy="1152128"/>
          </a:xfrm>
          <a:prstGeom prst="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Abello2014 - Modular DOI Function.avi</a:t>
            </a:r>
          </a:p>
        </p:txBody>
      </p:sp>
      <p:pic>
        <p:nvPicPr>
          <p:cNvPr id="8" name="Picture 6" descr="C:\DOCUME~1\hs162\LOCALS~1\Temp\Rar$DR01.934\Flat for Linux\Movies\42-Movies_256x256.png">
            <a:hlinkClick r:id="rId2" action="ppaction://program"/>
          </p:cNvPr>
          <p:cNvPicPr>
            <a:picLocks noChangeAspect="1" noChangeArrowheads="1"/>
          </p:cNvPicPr>
          <p:nvPr/>
        </p:nvPicPr>
        <p:blipFill>
          <a:blip r:embed="rId3" cstate="print"/>
          <a:srcRect/>
          <a:stretch>
            <a:fillRect/>
          </a:stretch>
        </p:blipFill>
        <p:spPr bwMode="auto">
          <a:xfrm>
            <a:off x="1581944" y="2488628"/>
            <a:ext cx="1371600" cy="1371600"/>
          </a:xfrm>
          <a:prstGeom prst="rect">
            <a:avLst/>
          </a:prstGeom>
          <a:noFill/>
        </p:spPr>
      </p:pic>
    </p:spTree>
    <p:extLst>
      <p:ext uri="{BB962C8B-B14F-4D97-AF65-F5344CB8AC3E}">
        <p14:creationId xmlns:p14="http://schemas.microsoft.com/office/powerpoint/2010/main" val="4158830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458200" cy="2400266"/>
          </a:xfrm>
        </p:spPr>
        <p:txBody>
          <a:bodyPr>
            <a:normAutofit/>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err="1" smtClean="0"/>
              <a:t>Existing</a:t>
            </a:r>
            <a:r>
              <a:rPr lang="de-DE" dirty="0" smtClean="0"/>
              <a:t> </a:t>
            </a:r>
            <a:r>
              <a:rPr lang="de-DE" dirty="0" err="1" smtClean="0"/>
              <a:t>software</a:t>
            </a:r>
            <a:endParaRPr lang="en-US"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40</a:t>
            </a:fld>
            <a:endParaRPr lang="en-US" dirty="0"/>
          </a:p>
        </p:txBody>
      </p:sp>
    </p:spTree>
    <p:extLst>
      <p:ext uri="{BB962C8B-B14F-4D97-AF65-F5344CB8AC3E}">
        <p14:creationId xmlns:p14="http://schemas.microsoft.com/office/powerpoint/2010/main" val="911086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1" y="0"/>
            <a:ext cx="91440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5877272"/>
            <a:ext cx="3209340" cy="584775"/>
          </a:xfrm>
          <a:prstGeom prst="rect">
            <a:avLst/>
          </a:prstGeom>
        </p:spPr>
        <p:txBody>
          <a:bodyPr wrap="none">
            <a:spAutoFit/>
          </a:bodyPr>
          <a:lstStyle/>
          <a:p>
            <a:r>
              <a:rPr lang="en-US" sz="3200" dirty="0">
                <a:hlinkClick r:id="rId3"/>
              </a:rPr>
              <a:t>https://gephi.org/</a:t>
            </a:r>
            <a:endParaRPr lang="en-US" sz="3200" dirty="0"/>
          </a:p>
        </p:txBody>
      </p:sp>
    </p:spTree>
    <p:extLst>
      <p:ext uri="{BB962C8B-B14F-4D97-AF65-F5344CB8AC3E}">
        <p14:creationId xmlns:p14="http://schemas.microsoft.com/office/powerpoint/2010/main" val="3517458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614810"/>
          </a:xfrm>
        </p:spPr>
        <p:txBody>
          <a:bodyPr>
            <a:noAutofit/>
          </a:bodyPr>
          <a:lstStyle/>
          <a:p>
            <a:r>
              <a:rPr lang="en-US" sz="3200" dirty="0" err="1" smtClean="0"/>
              <a:t>Ploceus</a:t>
            </a:r>
            <a:r>
              <a:rPr lang="en-US" sz="3200" dirty="0" smtClean="0"/>
              <a:t/>
            </a:r>
            <a:br>
              <a:rPr lang="en-US" sz="3200" dirty="0" smtClean="0"/>
            </a:br>
            <a:r>
              <a:rPr lang="en-US" sz="3200" dirty="0" smtClean="0"/>
              <a:t> </a:t>
            </a:r>
            <a:r>
              <a:rPr lang="en-US" sz="3200" dirty="0"/>
              <a:t>Network-based Visual Analysis of Tabular Data</a:t>
            </a:r>
            <a:br>
              <a:rPr lang="en-US" sz="3200" dirty="0"/>
            </a:br>
            <a:endParaRPr lang="en-US" sz="3200" dirty="0"/>
          </a:p>
        </p:txBody>
      </p:sp>
      <p:sp>
        <p:nvSpPr>
          <p:cNvPr id="3" name="Espace réservé du contenu 2"/>
          <p:cNvSpPr>
            <a:spLocks noGrp="1"/>
          </p:cNvSpPr>
          <p:nvPr>
            <p:ph idx="1"/>
          </p:nvPr>
        </p:nvSpPr>
        <p:spPr>
          <a:xfrm>
            <a:off x="539552" y="908720"/>
            <a:ext cx="8229600" cy="792088"/>
          </a:xfrm>
        </p:spPr>
        <p:txBody>
          <a:bodyPr>
            <a:normAutofit/>
          </a:bodyPr>
          <a:lstStyle/>
          <a:p>
            <a:pPr marL="0" indent="0">
              <a:buNone/>
            </a:pPr>
            <a:r>
              <a:rPr lang="en-US" sz="2400" dirty="0">
                <a:hlinkClick r:id="rId3"/>
              </a:rPr>
              <a:t>http://www.cc.gatech.edu/gvu/ii/ploceus</a:t>
            </a:r>
            <a:r>
              <a:rPr lang="en-US" sz="2400" dirty="0" smtClean="0">
                <a:hlinkClick r:id="rId3"/>
              </a:rPr>
              <a:t>/</a:t>
            </a:r>
            <a:endParaRPr lang="en-US" sz="2400" dirty="0" smtClean="0"/>
          </a:p>
          <a:p>
            <a:pPr marL="0" indent="0">
              <a:buNone/>
            </a:pPr>
            <a:endParaRPr lang="en-US" sz="2400" dirty="0"/>
          </a:p>
        </p:txBody>
      </p:sp>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1484784"/>
            <a:ext cx="6377452" cy="5163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16216" y="2348880"/>
            <a:ext cx="2555776" cy="2862322"/>
          </a:xfrm>
          <a:prstGeom prst="rect">
            <a:avLst/>
          </a:prstGeom>
        </p:spPr>
        <p:txBody>
          <a:bodyPr wrap="square">
            <a:spAutoFit/>
          </a:bodyPr>
          <a:lstStyle/>
          <a:p>
            <a:r>
              <a:rPr lang="en-US" dirty="0"/>
              <a:t>Even when a given table design conveys some static network semantics, analysts may want to look at multiple networks from different perspectives, at different levels of abstraction, and with different edge semantics.</a:t>
            </a:r>
          </a:p>
        </p:txBody>
      </p:sp>
      <p:sp>
        <p:nvSpPr>
          <p:cNvPr id="5" name="Rectangle 4"/>
          <p:cNvSpPr/>
          <p:nvPr/>
        </p:nvSpPr>
        <p:spPr>
          <a:xfrm>
            <a:off x="6471827" y="5373216"/>
            <a:ext cx="2600165" cy="646331"/>
          </a:xfrm>
          <a:prstGeom prst="rect">
            <a:avLst/>
          </a:prstGeom>
        </p:spPr>
        <p:txBody>
          <a:bodyPr wrap="square">
            <a:spAutoFit/>
          </a:bodyPr>
          <a:lstStyle/>
          <a:p>
            <a:r>
              <a:rPr lang="en-US" dirty="0" err="1">
                <a:hlinkClick r:id="rId5"/>
              </a:rPr>
              <a:t>Zhicheng</a:t>
            </a:r>
            <a:r>
              <a:rPr lang="en-US" dirty="0">
                <a:hlinkClick r:id="rId5"/>
              </a:rPr>
              <a:t> Liu</a:t>
            </a:r>
            <a:r>
              <a:rPr lang="en-US" dirty="0"/>
              <a:t>, </a:t>
            </a:r>
            <a:r>
              <a:rPr lang="en-US" dirty="0">
                <a:hlinkClick r:id="rId6"/>
              </a:rPr>
              <a:t>John </a:t>
            </a:r>
            <a:r>
              <a:rPr lang="en-US" dirty="0" err="1" smtClean="0">
                <a:hlinkClick r:id="rId6"/>
              </a:rPr>
              <a:t>Stasko</a:t>
            </a:r>
            <a:r>
              <a:rPr lang="en-US" dirty="0" smtClean="0"/>
              <a:t>, VAST 2011 </a:t>
            </a:r>
            <a:endParaRPr lang="en-US" dirty="0"/>
          </a:p>
        </p:txBody>
      </p:sp>
    </p:spTree>
    <p:extLst>
      <p:ext uri="{BB962C8B-B14F-4D97-AF65-F5344CB8AC3E}">
        <p14:creationId xmlns:p14="http://schemas.microsoft.com/office/powerpoint/2010/main" val="4017524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Visone</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43</a:t>
            </a:fld>
            <a:endParaRPr lang="en-US" dirty="0"/>
          </a:p>
        </p:txBody>
      </p:sp>
      <p:sp>
        <p:nvSpPr>
          <p:cNvPr id="6" name="Rectangle 5"/>
          <p:cNvSpPr/>
          <p:nvPr/>
        </p:nvSpPr>
        <p:spPr>
          <a:xfrm>
            <a:off x="179512" y="260648"/>
            <a:ext cx="2578463" cy="461665"/>
          </a:xfrm>
          <a:prstGeom prst="rect">
            <a:avLst/>
          </a:prstGeom>
        </p:spPr>
        <p:txBody>
          <a:bodyPr wrap="none">
            <a:spAutoFit/>
          </a:bodyPr>
          <a:lstStyle/>
          <a:p>
            <a:r>
              <a:rPr lang="en-US" sz="2400" dirty="0">
                <a:hlinkClick r:id="rId3"/>
              </a:rPr>
              <a:t>http://visone.info</a:t>
            </a:r>
            <a:r>
              <a:rPr lang="en-US" sz="2400" dirty="0" smtClean="0">
                <a:hlinkClick r:id="rId3"/>
              </a:rPr>
              <a:t>/</a:t>
            </a:r>
            <a:r>
              <a:rPr lang="en-US" sz="2400" dirty="0" smtClean="0"/>
              <a:t> </a:t>
            </a:r>
            <a:endParaRPr lang="en-US" sz="2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366837"/>
            <a:ext cx="6296025" cy="4124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4842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2800" b="1" dirty="0" smtClean="0"/>
              <a:t>Orion: A </a:t>
            </a:r>
            <a:r>
              <a:rPr lang="en-US" sz="2800" b="1" dirty="0"/>
              <a:t>System for Modeling, Transformation and Visualization of Multidimensional Heterogeneous Networks</a:t>
            </a:r>
            <a:endParaRPr lang="en-US" sz="2800" dirty="0"/>
          </a:p>
        </p:txBody>
      </p:sp>
      <p:sp>
        <p:nvSpPr>
          <p:cNvPr id="3" name="Espace réservé du contenu 2"/>
          <p:cNvSpPr>
            <a:spLocks noGrp="1"/>
          </p:cNvSpPr>
          <p:nvPr>
            <p:ph idx="1"/>
          </p:nvPr>
        </p:nvSpPr>
        <p:spPr>
          <a:xfrm>
            <a:off x="457200" y="1600201"/>
            <a:ext cx="8229600" cy="676672"/>
          </a:xfrm>
        </p:spPr>
        <p:txBody>
          <a:bodyPr>
            <a:normAutofit/>
          </a:bodyPr>
          <a:lstStyle/>
          <a:p>
            <a:pPr marL="0" indent="0">
              <a:buNone/>
            </a:pPr>
            <a:r>
              <a:rPr lang="en-US" sz="2400" dirty="0">
                <a:hlinkClick r:id="rId3"/>
              </a:rPr>
              <a:t>http://</a:t>
            </a:r>
            <a:r>
              <a:rPr lang="en-US" sz="2400" dirty="0" smtClean="0">
                <a:hlinkClick r:id="rId3"/>
              </a:rPr>
              <a:t>vis.stanford.edu/papers/orion</a:t>
            </a:r>
            <a:r>
              <a:rPr lang="en-US" sz="2400" dirty="0" smtClean="0"/>
              <a:t> </a:t>
            </a:r>
            <a:endParaRPr lang="en-US" sz="2400" dirty="0"/>
          </a:p>
        </p:txBody>
      </p:sp>
      <p:pic>
        <p:nvPicPr>
          <p:cNvPr id="655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2276872"/>
            <a:ext cx="9144000" cy="224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7704" y="5085184"/>
            <a:ext cx="5184576" cy="1200329"/>
          </a:xfrm>
          <a:prstGeom prst="rect">
            <a:avLst/>
          </a:prstGeom>
        </p:spPr>
        <p:txBody>
          <a:bodyPr wrap="square">
            <a:spAutoFit/>
          </a:bodyPr>
          <a:lstStyle/>
          <a:p>
            <a:r>
              <a:rPr lang="en-US" dirty="0"/>
              <a:t>Orion’s interface enables the rapid </a:t>
            </a:r>
            <a:r>
              <a:rPr lang="en-US" dirty="0" smtClean="0"/>
              <a:t>manipulation of </a:t>
            </a:r>
            <a:r>
              <a:rPr lang="en-US" dirty="0"/>
              <a:t>large graphs—including the specification of complex linking </a:t>
            </a:r>
            <a:r>
              <a:rPr lang="en-US" dirty="0" smtClean="0"/>
              <a:t>relationships— using </a:t>
            </a:r>
            <a:r>
              <a:rPr lang="en-US" dirty="0"/>
              <a:t>simple drag-and-drop operations with </a:t>
            </a:r>
            <a:r>
              <a:rPr lang="en-US" dirty="0" smtClean="0"/>
              <a:t>desired node </a:t>
            </a:r>
            <a:r>
              <a:rPr lang="en-US" dirty="0"/>
              <a:t>types.</a:t>
            </a:r>
          </a:p>
        </p:txBody>
      </p:sp>
      <p:sp>
        <p:nvSpPr>
          <p:cNvPr id="5" name="Rectangle 4"/>
          <p:cNvSpPr/>
          <p:nvPr/>
        </p:nvSpPr>
        <p:spPr>
          <a:xfrm>
            <a:off x="107504" y="6381328"/>
            <a:ext cx="3790268" cy="369332"/>
          </a:xfrm>
          <a:prstGeom prst="rect">
            <a:avLst/>
          </a:prstGeom>
        </p:spPr>
        <p:txBody>
          <a:bodyPr wrap="none">
            <a:spAutoFit/>
          </a:bodyPr>
          <a:lstStyle/>
          <a:p>
            <a:r>
              <a:rPr lang="en-US" dirty="0">
                <a:hlinkClick r:id="rId5"/>
              </a:rPr>
              <a:t>Jeffrey </a:t>
            </a:r>
            <a:r>
              <a:rPr lang="en-US" dirty="0" err="1">
                <a:hlinkClick r:id="rId5"/>
              </a:rPr>
              <a:t>Heer</a:t>
            </a:r>
            <a:r>
              <a:rPr lang="en-US" dirty="0"/>
              <a:t>, Adam </a:t>
            </a:r>
            <a:r>
              <a:rPr lang="en-US" dirty="0" err="1" smtClean="0"/>
              <a:t>Perer</a:t>
            </a:r>
            <a:r>
              <a:rPr lang="en-US" dirty="0"/>
              <a:t>, (VAST), 2011</a:t>
            </a:r>
          </a:p>
        </p:txBody>
      </p:sp>
    </p:spTree>
    <p:extLst>
      <p:ext uri="{BB962C8B-B14F-4D97-AF65-F5344CB8AC3E}">
        <p14:creationId xmlns:p14="http://schemas.microsoft.com/office/powerpoint/2010/main" val="314060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9620" y="0"/>
            <a:ext cx="8229600" cy="1143000"/>
          </a:xfrm>
        </p:spPr>
        <p:txBody>
          <a:bodyPr/>
          <a:lstStyle/>
          <a:p>
            <a:r>
              <a:rPr lang="en-US" dirty="0" smtClean="0"/>
              <a:t>Tulip</a:t>
            </a:r>
            <a:endParaRPr lang="en-US" dirty="0"/>
          </a:p>
        </p:txBody>
      </p:sp>
      <p:sp>
        <p:nvSpPr>
          <p:cNvPr id="3" name="Espace réservé du contenu 2"/>
          <p:cNvSpPr>
            <a:spLocks noGrp="1"/>
          </p:cNvSpPr>
          <p:nvPr>
            <p:ph idx="1"/>
          </p:nvPr>
        </p:nvSpPr>
        <p:spPr>
          <a:xfrm>
            <a:off x="45856" y="5627388"/>
            <a:ext cx="8229600" cy="753940"/>
          </a:xfrm>
        </p:spPr>
        <p:txBody>
          <a:bodyPr>
            <a:noAutofit/>
          </a:bodyPr>
          <a:lstStyle/>
          <a:p>
            <a:r>
              <a:rPr lang="en-US" sz="2000" dirty="0"/>
              <a:t>Auber, D. Tulip : A Huge Graph </a:t>
            </a:r>
            <a:r>
              <a:rPr lang="en-US" sz="2000" dirty="0" err="1"/>
              <a:t>Visualisation</a:t>
            </a:r>
            <a:r>
              <a:rPr lang="en-US" sz="2000" dirty="0"/>
              <a:t> </a:t>
            </a:r>
            <a:r>
              <a:rPr lang="en-US" sz="2000" dirty="0" err="1"/>
              <a:t>FrameWork</a:t>
            </a:r>
            <a:r>
              <a:rPr lang="en-US" sz="2000" dirty="0"/>
              <a:t>. </a:t>
            </a:r>
            <a:r>
              <a:rPr lang="en-US" sz="2000" i="1" dirty="0"/>
              <a:t>Graph Drawing Software. </a:t>
            </a:r>
            <a:r>
              <a:rPr lang="en-US" sz="2000" dirty="0" smtClean="0"/>
              <a:t>Springer- </a:t>
            </a:r>
            <a:r>
              <a:rPr lang="en-US" sz="2000" dirty="0" err="1" smtClean="0"/>
              <a:t>Verlag</a:t>
            </a:r>
            <a:r>
              <a:rPr lang="en-US" sz="2000" dirty="0"/>
              <a:t>, 2003, 105-126.</a:t>
            </a:r>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45</a:t>
            </a:fld>
            <a:endParaRPr lang="en-US" dirty="0"/>
          </a:p>
        </p:txBody>
      </p:sp>
      <p:sp>
        <p:nvSpPr>
          <p:cNvPr id="6" name="Rectangle 5"/>
          <p:cNvSpPr/>
          <p:nvPr/>
        </p:nvSpPr>
        <p:spPr>
          <a:xfrm>
            <a:off x="220440" y="332656"/>
            <a:ext cx="2688108" cy="461665"/>
          </a:xfrm>
          <a:prstGeom prst="rect">
            <a:avLst/>
          </a:prstGeom>
        </p:spPr>
        <p:txBody>
          <a:bodyPr wrap="none">
            <a:spAutoFit/>
          </a:bodyPr>
          <a:lstStyle/>
          <a:p>
            <a:r>
              <a:rPr lang="en-US" sz="2400" dirty="0">
                <a:hlinkClick r:id="rId3"/>
              </a:rPr>
              <a:t>http://tulip.labri.fr</a:t>
            </a:r>
            <a:r>
              <a:rPr lang="en-US" sz="2400" dirty="0" smtClean="0">
                <a:hlinkClick r:id="rId3"/>
              </a:rPr>
              <a:t>/</a:t>
            </a:r>
            <a:r>
              <a:rPr lang="en-US" sz="2400" dirty="0" smtClean="0"/>
              <a:t> </a:t>
            </a:r>
            <a:endParaRPr lang="en-US" sz="24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24744"/>
            <a:ext cx="868125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388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Commercial solution: </a:t>
            </a:r>
            <a:r>
              <a:rPr lang="en-US" dirty="0" err="1" smtClean="0"/>
              <a:t>Palantir</a:t>
            </a:r>
            <a:endParaRPr lang="en-US" dirty="0"/>
          </a:p>
        </p:txBody>
      </p:sp>
      <p:sp>
        <p:nvSpPr>
          <p:cNvPr id="3" name="Espace réservé du contenu 2"/>
          <p:cNvSpPr>
            <a:spLocks noGrp="1"/>
          </p:cNvSpPr>
          <p:nvPr>
            <p:ph idx="1"/>
          </p:nvPr>
        </p:nvSpPr>
        <p:spPr>
          <a:xfrm>
            <a:off x="457200" y="1600201"/>
            <a:ext cx="8229600" cy="604664"/>
          </a:xfrm>
        </p:spPr>
        <p:txBody>
          <a:bodyPr/>
          <a:lstStyle/>
          <a:p>
            <a:pPr marL="0" indent="0">
              <a:buNone/>
            </a:pPr>
            <a:r>
              <a:rPr lang="en-US" dirty="0">
                <a:hlinkClick r:id="rId2"/>
              </a:rPr>
              <a:t>http://www.palantir.com</a:t>
            </a:r>
            <a:r>
              <a:rPr lang="en-US" dirty="0" smtClean="0">
                <a:hlinkClick r:id="rId2"/>
              </a:rPr>
              <a:t>/</a:t>
            </a:r>
            <a:r>
              <a:rPr lang="en-US" dirty="0" smtClean="0"/>
              <a:t> </a:t>
            </a:r>
            <a:endParaRPr lang="en-US" dirty="0"/>
          </a:p>
        </p:txBody>
      </p:sp>
      <p:sp>
        <p:nvSpPr>
          <p:cNvPr id="4" name="Rectangle 3"/>
          <p:cNvSpPr/>
          <p:nvPr/>
        </p:nvSpPr>
        <p:spPr>
          <a:xfrm>
            <a:off x="367769" y="2420888"/>
            <a:ext cx="8424936" cy="1477328"/>
          </a:xfrm>
          <a:prstGeom prst="rect">
            <a:avLst/>
          </a:prstGeom>
        </p:spPr>
        <p:txBody>
          <a:bodyPr wrap="square">
            <a:spAutoFit/>
          </a:bodyPr>
          <a:lstStyle/>
          <a:p>
            <a:r>
              <a:rPr lang="en-US" dirty="0" smtClean="0"/>
              <a:t>They build </a:t>
            </a:r>
            <a:r>
              <a:rPr lang="en-US" dirty="0"/>
              <a:t>software that allows organizations to make sense of massive amounts of disparate data. We solve the technical problems, so they can solve the human ones. Combating terrorism. Prosecuting crimes. Fighting fraud. Eliminating waste. From Silicon Valley to your doorstep, we deploy our data fusion platforms against the hardest problems we can find, wherever we are needed most.</a:t>
            </a:r>
          </a:p>
        </p:txBody>
      </p:sp>
    </p:spTree>
    <p:extLst>
      <p:ext uri="{BB962C8B-B14F-4D97-AF65-F5344CB8AC3E}">
        <p14:creationId xmlns:p14="http://schemas.microsoft.com/office/powerpoint/2010/main" val="108572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err="1"/>
              <a:t>FromDaDy</a:t>
            </a:r>
            <a:r>
              <a:rPr lang="en-US" b="1" dirty="0"/>
              <a:t>: Spreading Aircraft Trajectories Across Views to Support Iterative Queries</a:t>
            </a:r>
            <a:endParaRPr lang="en-US" dirty="0"/>
          </a:p>
        </p:txBody>
      </p:sp>
      <p:sp>
        <p:nvSpPr>
          <p:cNvPr id="3" name="Sous-titre 2"/>
          <p:cNvSpPr>
            <a:spLocks noGrp="1"/>
          </p:cNvSpPr>
          <p:nvPr>
            <p:ph type="subTitle" idx="1"/>
          </p:nvPr>
        </p:nvSpPr>
        <p:spPr>
          <a:xfrm>
            <a:off x="755576" y="3886200"/>
            <a:ext cx="7992888" cy="1991072"/>
          </a:xfrm>
        </p:spPr>
        <p:txBody>
          <a:bodyPr>
            <a:normAutofit/>
          </a:bodyPr>
          <a:lstStyle/>
          <a:p>
            <a:r>
              <a:rPr lang="en-US" sz="2400" i="1" dirty="0" smtClean="0"/>
              <a:t>Christophe Hurter, Benjamin Tissoires, Stephane Conversy,</a:t>
            </a:r>
          </a:p>
          <a:p>
            <a:r>
              <a:rPr lang="en-US" sz="2400" i="1" dirty="0" smtClean="0"/>
              <a:t>IEEE </a:t>
            </a:r>
            <a:r>
              <a:rPr lang="en-US" sz="2400" i="1" dirty="0"/>
              <a:t>Transactions on Visualization and Computer Graphics</a:t>
            </a:r>
            <a:r>
              <a:rPr lang="en-US" sz="2400" dirty="0"/>
              <a:t> 15, 6 (November 2009), 1017-1024</a:t>
            </a:r>
            <a:r>
              <a:rPr lang="en-US" sz="2400" dirty="0" smtClean="0"/>
              <a:t>.</a:t>
            </a:r>
          </a:p>
          <a:p>
            <a:r>
              <a:rPr lang="en-US" sz="2400" dirty="0" err="1" smtClean="0"/>
              <a:t>Infovis</a:t>
            </a:r>
            <a:r>
              <a:rPr lang="en-US" sz="2400" dirty="0" smtClean="0"/>
              <a:t> 2009</a:t>
            </a:r>
            <a:endParaRPr lang="en-US" sz="2400" dirty="0"/>
          </a:p>
        </p:txBody>
      </p:sp>
      <p:pic>
        <p:nvPicPr>
          <p:cNvPr id="4" name="Picture 6" descr="C:\DOCUME~1\hs162\LOCALS~1\Temp\Rar$DR01.934\Flat for Linux\Movies\42-Movies_256x256.png">
            <a:hlinkClick r:id="rId3" action="ppaction://program"/>
          </p:cNvPr>
          <p:cNvPicPr>
            <a:picLocks noChangeAspect="1" noChangeArrowheads="1"/>
          </p:cNvPicPr>
          <p:nvPr/>
        </p:nvPicPr>
        <p:blipFill>
          <a:blip r:embed="rId4" cstate="print"/>
          <a:srcRect/>
          <a:stretch>
            <a:fillRect/>
          </a:stretch>
        </p:blipFill>
        <p:spPr bwMode="auto">
          <a:xfrm>
            <a:off x="185690" y="5589240"/>
            <a:ext cx="939552" cy="939552"/>
          </a:xfrm>
          <a:prstGeom prst="rect">
            <a:avLst/>
          </a:prstGeom>
          <a:noFill/>
        </p:spPr>
      </p:pic>
    </p:spTree>
    <p:extLst>
      <p:ext uri="{BB962C8B-B14F-4D97-AF65-F5344CB8AC3E}">
        <p14:creationId xmlns:p14="http://schemas.microsoft.com/office/powerpoint/2010/main" val="632297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pPr eaLnBrk="1" hangingPunct="1"/>
            <a:endParaRPr lang="en-US" altLang="en-US" smtClean="0"/>
          </a:p>
        </p:txBody>
      </p:sp>
      <p:sp>
        <p:nvSpPr>
          <p:cNvPr id="3075" name="Espace réservé du contenu 2"/>
          <p:cNvSpPr>
            <a:spLocks noGrp="1"/>
          </p:cNvSpPr>
          <p:nvPr>
            <p:ph idx="1"/>
          </p:nvPr>
        </p:nvSpPr>
        <p:spPr/>
        <p:txBody>
          <a:bodyPr/>
          <a:lstStyle/>
          <a:p>
            <a:pPr eaLnBrk="1" hangingPunct="1"/>
            <a:endParaRPr lang="en-US" altLang="en-US" smtClean="0"/>
          </a:p>
        </p:txBody>
      </p:sp>
      <p:pic>
        <p:nvPicPr>
          <p:cNvPr id="3076" name="Picture 3" descr="C:\NoSave\Pictures\FromDady\on day 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8752"/>
            <a:ext cx="6367426" cy="614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156328" y="6319078"/>
            <a:ext cx="2712859" cy="369332"/>
          </a:xfrm>
          <a:prstGeom prst="rect">
            <a:avLst/>
          </a:prstGeom>
          <a:noFill/>
        </p:spPr>
        <p:txBody>
          <a:bodyPr wrap="none" rtlCol="0">
            <a:spAutoFit/>
          </a:bodyPr>
          <a:lstStyle/>
          <a:p>
            <a:r>
              <a:rPr lang="en-US" dirty="0" smtClean="0"/>
              <a:t>[Hurter et al. </a:t>
            </a:r>
            <a:r>
              <a:rPr lang="en-US" dirty="0" err="1" smtClean="0"/>
              <a:t>Infovis</a:t>
            </a:r>
            <a:r>
              <a:rPr lang="en-US" dirty="0" smtClean="0"/>
              <a:t> 2009]</a:t>
            </a:r>
            <a:endParaRPr lang="en-US" dirty="0"/>
          </a:p>
        </p:txBody>
      </p:sp>
    </p:spTree>
    <p:extLst>
      <p:ext uri="{BB962C8B-B14F-4D97-AF65-F5344CB8AC3E}">
        <p14:creationId xmlns:p14="http://schemas.microsoft.com/office/powerpoint/2010/main" val="850525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3754"/>
            <a:ext cx="6282084" cy="641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6300192" y="6488668"/>
            <a:ext cx="2712859" cy="369332"/>
          </a:xfrm>
          <a:prstGeom prst="rect">
            <a:avLst/>
          </a:prstGeom>
          <a:noFill/>
        </p:spPr>
        <p:txBody>
          <a:bodyPr wrap="none" rtlCol="0">
            <a:spAutoFit/>
          </a:bodyPr>
          <a:lstStyle/>
          <a:p>
            <a:r>
              <a:rPr lang="en-US" dirty="0" smtClean="0"/>
              <a:t>[Hurter et al. </a:t>
            </a:r>
            <a:r>
              <a:rPr lang="en-US" dirty="0" err="1" smtClean="0"/>
              <a:t>Infovis</a:t>
            </a:r>
            <a:r>
              <a:rPr lang="en-US" dirty="0" smtClean="0"/>
              <a:t> 2009]</a:t>
            </a:r>
            <a:endParaRPr lang="en-US" dirty="0"/>
          </a:p>
        </p:txBody>
      </p:sp>
    </p:spTree>
    <p:extLst>
      <p:ext uri="{BB962C8B-B14F-4D97-AF65-F5344CB8AC3E}">
        <p14:creationId xmlns:p14="http://schemas.microsoft.com/office/powerpoint/2010/main" val="2978284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Demo</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a:t>
            </a:fld>
            <a:endParaRPr lang="en-US" dirty="0"/>
          </a:p>
        </p:txBody>
      </p:sp>
    </p:spTree>
    <p:extLst>
      <p:ext uri="{BB962C8B-B14F-4D97-AF65-F5344CB8AC3E}">
        <p14:creationId xmlns:p14="http://schemas.microsoft.com/office/powerpoint/2010/main" val="3649489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NoSave\Pictures\FromDady\JL\Design-form-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838"/>
            <a:ext cx="44640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5"/>
          <p:cNvSpPr>
            <a:spLocks noChangeArrowheads="1"/>
          </p:cNvSpPr>
          <p:nvPr/>
        </p:nvSpPr>
        <p:spPr bwMode="auto">
          <a:xfrm>
            <a:off x="5580063" y="2133600"/>
            <a:ext cx="3148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en-US" sz="2400">
                <a:latin typeface="Calibri" pitchFamily="34" charset="0"/>
              </a:rPr>
              <a:t>Interaction</a:t>
            </a:r>
            <a:r>
              <a:rPr lang="fr-FR" altLang="en-US" sz="2800">
                <a:latin typeface="Calibri" pitchFamily="34" charset="0"/>
              </a:rPr>
              <a:t> paradigms</a:t>
            </a:r>
          </a:p>
        </p:txBody>
      </p:sp>
      <p:sp>
        <p:nvSpPr>
          <p:cNvPr id="5124" name="Rectangle 6"/>
          <p:cNvSpPr>
            <a:spLocks noChangeArrowheads="1"/>
          </p:cNvSpPr>
          <p:nvPr/>
        </p:nvSpPr>
        <p:spPr bwMode="auto">
          <a:xfrm>
            <a:off x="971550" y="2060575"/>
            <a:ext cx="302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en-US" sz="2800">
                <a:latin typeface="Calibri" pitchFamily="34" charset="0"/>
              </a:rPr>
              <a:t>Design exploration</a:t>
            </a:r>
          </a:p>
        </p:txBody>
      </p:sp>
      <p:sp>
        <p:nvSpPr>
          <p:cNvPr id="5125" name="Rectangle 6"/>
          <p:cNvSpPr>
            <a:spLocks noChangeArrowheads="1"/>
          </p:cNvSpPr>
          <p:nvPr/>
        </p:nvSpPr>
        <p:spPr bwMode="auto">
          <a:xfrm>
            <a:off x="3059113" y="620713"/>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en-US" sz="2800">
                <a:latin typeface="Calibri" pitchFamily="34" charset="0"/>
              </a:rPr>
              <a:t>Exploration of large datasets</a:t>
            </a:r>
          </a:p>
        </p:txBody>
      </p:sp>
      <p:cxnSp>
        <p:nvCxnSpPr>
          <p:cNvPr id="11" name="Connecteur droit avec flèche 10"/>
          <p:cNvCxnSpPr/>
          <p:nvPr/>
        </p:nvCxnSpPr>
        <p:spPr>
          <a:xfrm rot="10800000" flipV="1">
            <a:off x="2627313" y="1125538"/>
            <a:ext cx="2089150" cy="7905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365750" y="1125538"/>
            <a:ext cx="1727200" cy="9350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à coins arrondis 14"/>
          <p:cNvSpPr/>
          <p:nvPr/>
        </p:nvSpPr>
        <p:spPr>
          <a:xfrm>
            <a:off x="2916238" y="549275"/>
            <a:ext cx="4392612" cy="576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971550" y="1989138"/>
            <a:ext cx="2952750" cy="576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5580063" y="2133600"/>
            <a:ext cx="3095625" cy="5746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357563"/>
            <a:ext cx="385127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itre 12"/>
          <p:cNvSpPr>
            <a:spLocks noGrp="1"/>
          </p:cNvSpPr>
          <p:nvPr>
            <p:ph type="title"/>
          </p:nvPr>
        </p:nvSpPr>
        <p:spPr/>
        <p:txBody>
          <a:bodyPr/>
          <a:lstStyle/>
          <a:p>
            <a:endParaRPr lang="en-US" altLang="en-US" smtClean="0"/>
          </a:p>
        </p:txBody>
      </p:sp>
      <p:sp>
        <p:nvSpPr>
          <p:cNvPr id="13" name="ZoneTexte 12"/>
          <p:cNvSpPr txBox="1"/>
          <p:nvPr/>
        </p:nvSpPr>
        <p:spPr>
          <a:xfrm>
            <a:off x="6300192" y="6488668"/>
            <a:ext cx="2712859" cy="369332"/>
          </a:xfrm>
          <a:prstGeom prst="rect">
            <a:avLst/>
          </a:prstGeom>
          <a:noFill/>
        </p:spPr>
        <p:txBody>
          <a:bodyPr wrap="none" rtlCol="0">
            <a:spAutoFit/>
          </a:bodyPr>
          <a:lstStyle/>
          <a:p>
            <a:r>
              <a:rPr lang="en-US" dirty="0" smtClean="0"/>
              <a:t>[Hurter et al. </a:t>
            </a:r>
            <a:r>
              <a:rPr lang="en-US" dirty="0" err="1" smtClean="0"/>
              <a:t>Infovis</a:t>
            </a:r>
            <a:r>
              <a:rPr lang="en-US" dirty="0" smtClean="0"/>
              <a:t> 2009]</a:t>
            </a:r>
            <a:endParaRPr lang="en-US" dirty="0"/>
          </a:p>
        </p:txBody>
      </p:sp>
    </p:spTree>
    <p:extLst>
      <p:ext uri="{BB962C8B-B14F-4D97-AF65-F5344CB8AC3E}">
        <p14:creationId xmlns:p14="http://schemas.microsoft.com/office/powerpoint/2010/main" val="1740828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TotalTime>
  <Words>2811</Words>
  <Application>Microsoft Office PowerPoint</Application>
  <PresentationFormat>On-screen Show (4:3)</PresentationFormat>
  <Paragraphs>346</Paragraphs>
  <Slides>46</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ＭＳ Ｐゴシック</vt:lpstr>
      <vt:lpstr>Arial</vt:lpstr>
      <vt:lpstr>Calibri</vt:lpstr>
      <vt:lpstr>Maiandra GD</vt:lpstr>
      <vt:lpstr>Narkisim</vt:lpstr>
      <vt:lpstr>caleydo_slide_template_4-3</vt:lpstr>
      <vt:lpstr>Grooming the Hairball - How to Tidy up Network Visualizations?</vt:lpstr>
      <vt:lpstr>Part III: APPLICATIONS &amp;  OPEN RESEARCH QUESTIONS</vt:lpstr>
      <vt:lpstr>Applications</vt:lpstr>
      <vt:lpstr>PowerPoint Presentation</vt:lpstr>
      <vt:lpstr>FromDaDy: Spreading Aircraft Trajectories Across Views to Support Iterative Queries</vt:lpstr>
      <vt:lpstr>PowerPoint Presentation</vt:lpstr>
      <vt:lpstr>PowerPoint Presentation</vt:lpstr>
      <vt:lpstr>Demo</vt:lpstr>
      <vt:lpstr>PowerPoint Presentation</vt:lpstr>
      <vt:lpstr>PowerPoint Presentation</vt:lpstr>
      <vt:lpstr>Improving safety</vt:lpstr>
      <vt:lpstr>PowerPoint Presentation</vt:lpstr>
      <vt:lpstr>PowerPoint Presentation</vt:lpstr>
      <vt:lpstr>Bundled Visualization of Dynamic Graph and Trail Data</vt:lpstr>
      <vt:lpstr>Streaming graph 6 weeks US flight</vt:lpstr>
      <vt:lpstr>Streaming graph One week France aircraft</vt:lpstr>
      <vt:lpstr>Software engineering sequence graph</vt:lpstr>
      <vt:lpstr>Disappearing edge sequence graph</vt:lpstr>
      <vt:lpstr>Edge appearing  sequence graph</vt:lpstr>
      <vt:lpstr>Sequence-based visualization for clones in Firefox</vt:lpstr>
      <vt:lpstr>Sequence-based visualization for Wicket call graphs</vt:lpstr>
      <vt:lpstr>Eye tracking data</vt:lpstr>
      <vt:lpstr>Eye tracking data</vt:lpstr>
      <vt:lpstr>Streaming data eye tracking</vt:lpstr>
      <vt:lpstr>Graph Bundling by Kernel Density Estimation</vt:lpstr>
      <vt:lpstr>Code</vt:lpstr>
      <vt:lpstr>PowerPoint Presentation</vt:lpstr>
      <vt:lpstr>KDEEB</vt:lpstr>
      <vt:lpstr>Resampling</vt:lpstr>
      <vt:lpstr>Splatting</vt:lpstr>
      <vt:lpstr>Apply Gradient</vt:lpstr>
      <vt:lpstr>Smooth Trajectories</vt:lpstr>
      <vt:lpstr>Open Research Questions</vt:lpstr>
      <vt:lpstr>Edge Bundling Open Questions</vt:lpstr>
      <vt:lpstr>Collinearity problems</vt:lpstr>
      <vt:lpstr>Existing solutions: Benchmarks</vt:lpstr>
      <vt:lpstr>Existing solutions: Task Taxonomies</vt:lpstr>
      <vt:lpstr>Existing solutions: Quality Metrics</vt:lpstr>
      <vt:lpstr>Time for Questions</vt:lpstr>
      <vt:lpstr>Part II: EDGE SET SIMPLIFICATION  Existing software</vt:lpstr>
      <vt:lpstr>PowerPoint Presentation</vt:lpstr>
      <vt:lpstr>Ploceus  Network-based Visual Analysis of Tabular Data </vt:lpstr>
      <vt:lpstr>Visone</vt:lpstr>
      <vt:lpstr>Orion: A System for Modeling, Transformation and Visualization of Multidimensional Heterogeneous Networks</vt:lpstr>
      <vt:lpstr>Tulip</vt:lpstr>
      <vt:lpstr>Commercial solution: Palantir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alexsb</dc:creator>
  <cp:lastModifiedBy>Hans-Jörg Schulz</cp:lastModifiedBy>
  <cp:revision>70</cp:revision>
  <dcterms:created xsi:type="dcterms:W3CDTF">2012-10-02T14:42:17Z</dcterms:created>
  <dcterms:modified xsi:type="dcterms:W3CDTF">2013-10-12T22:57:52Z</dcterms:modified>
</cp:coreProperties>
</file>