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51"/>
  </p:notesMasterIdLst>
  <p:sldIdLst>
    <p:sldId id="256" r:id="rId2"/>
    <p:sldId id="259" r:id="rId3"/>
    <p:sldId id="401" r:id="rId4"/>
    <p:sldId id="425" r:id="rId5"/>
    <p:sldId id="486" r:id="rId6"/>
    <p:sldId id="421" r:id="rId7"/>
    <p:sldId id="544" r:id="rId8"/>
    <p:sldId id="545" r:id="rId9"/>
    <p:sldId id="546" r:id="rId10"/>
    <p:sldId id="529" r:id="rId11"/>
    <p:sldId id="461" r:id="rId12"/>
    <p:sldId id="414" r:id="rId13"/>
    <p:sldId id="547" r:id="rId14"/>
    <p:sldId id="554" r:id="rId15"/>
    <p:sldId id="269" r:id="rId16"/>
    <p:sldId id="548" r:id="rId17"/>
    <p:sldId id="482" r:id="rId18"/>
    <p:sldId id="483" r:id="rId19"/>
    <p:sldId id="268" r:id="rId20"/>
    <p:sldId id="475" r:id="rId21"/>
    <p:sldId id="462" r:id="rId22"/>
    <p:sldId id="491" r:id="rId23"/>
    <p:sldId id="492" r:id="rId24"/>
    <p:sldId id="493" r:id="rId25"/>
    <p:sldId id="453" r:id="rId26"/>
    <p:sldId id="454" r:id="rId27"/>
    <p:sldId id="455" r:id="rId28"/>
    <p:sldId id="460" r:id="rId29"/>
    <p:sldId id="291" r:id="rId30"/>
    <p:sldId id="293" r:id="rId31"/>
    <p:sldId id="294" r:id="rId32"/>
    <p:sldId id="295" r:id="rId33"/>
    <p:sldId id="296" r:id="rId34"/>
    <p:sldId id="297" r:id="rId35"/>
    <p:sldId id="298" r:id="rId36"/>
    <p:sldId id="300" r:id="rId37"/>
    <p:sldId id="301" r:id="rId38"/>
    <p:sldId id="302" r:id="rId39"/>
    <p:sldId id="303" r:id="rId40"/>
    <p:sldId id="495" r:id="rId41"/>
    <p:sldId id="304" r:id="rId42"/>
    <p:sldId id="426" r:id="rId43"/>
    <p:sldId id="427" r:id="rId44"/>
    <p:sldId id="305" r:id="rId45"/>
    <p:sldId id="306" r:id="rId46"/>
    <p:sldId id="307" r:id="rId47"/>
    <p:sldId id="308" r:id="rId48"/>
    <p:sldId id="309" r:id="rId49"/>
    <p:sldId id="310" r:id="rId50"/>
    <p:sldId id="311" r:id="rId51"/>
    <p:sldId id="312" r:id="rId52"/>
    <p:sldId id="313" r:id="rId53"/>
    <p:sldId id="314" r:id="rId54"/>
    <p:sldId id="496" r:id="rId55"/>
    <p:sldId id="450" r:id="rId56"/>
    <p:sldId id="431" r:id="rId57"/>
    <p:sldId id="432" r:id="rId58"/>
    <p:sldId id="433" r:id="rId59"/>
    <p:sldId id="434" r:id="rId60"/>
    <p:sldId id="552" r:id="rId61"/>
    <p:sldId id="551" r:id="rId62"/>
    <p:sldId id="553" r:id="rId63"/>
    <p:sldId id="557" r:id="rId64"/>
    <p:sldId id="567" r:id="rId65"/>
    <p:sldId id="539" r:id="rId66"/>
    <p:sldId id="525" r:id="rId67"/>
    <p:sldId id="570" r:id="rId68"/>
    <p:sldId id="521" r:id="rId69"/>
    <p:sldId id="509" r:id="rId70"/>
    <p:sldId id="510" r:id="rId71"/>
    <p:sldId id="522" r:id="rId72"/>
    <p:sldId id="555" r:id="rId73"/>
    <p:sldId id="511" r:id="rId74"/>
    <p:sldId id="512" r:id="rId75"/>
    <p:sldId id="513" r:id="rId76"/>
    <p:sldId id="515" r:id="rId77"/>
    <p:sldId id="523" r:id="rId78"/>
    <p:sldId id="517" r:id="rId79"/>
    <p:sldId id="558" r:id="rId80"/>
    <p:sldId id="498" r:id="rId81"/>
    <p:sldId id="464" r:id="rId82"/>
    <p:sldId id="465" r:id="rId83"/>
    <p:sldId id="559" r:id="rId84"/>
    <p:sldId id="550" r:id="rId85"/>
    <p:sldId id="549" r:id="rId86"/>
    <p:sldId id="499" r:id="rId87"/>
    <p:sldId id="466" r:id="rId88"/>
    <p:sldId id="467" r:id="rId89"/>
    <p:sldId id="561" r:id="rId90"/>
    <p:sldId id="501" r:id="rId91"/>
    <p:sldId id="318" r:id="rId92"/>
    <p:sldId id="320" r:id="rId93"/>
    <p:sldId id="321" r:id="rId94"/>
    <p:sldId id="322" r:id="rId95"/>
    <p:sldId id="323" r:id="rId96"/>
    <p:sldId id="324" r:id="rId97"/>
    <p:sldId id="325" r:id="rId98"/>
    <p:sldId id="326" r:id="rId99"/>
    <p:sldId id="327" r:id="rId100"/>
    <p:sldId id="328" r:id="rId101"/>
    <p:sldId id="329" r:id="rId102"/>
    <p:sldId id="330" r:id="rId103"/>
    <p:sldId id="331" r:id="rId104"/>
    <p:sldId id="332" r:id="rId105"/>
    <p:sldId id="335" r:id="rId106"/>
    <p:sldId id="502" r:id="rId107"/>
    <p:sldId id="337" r:id="rId108"/>
    <p:sldId id="338" r:id="rId109"/>
    <p:sldId id="339" r:id="rId110"/>
    <p:sldId id="340" r:id="rId111"/>
    <p:sldId id="341" r:id="rId112"/>
    <p:sldId id="342" r:id="rId113"/>
    <p:sldId id="562" r:id="rId114"/>
    <p:sldId id="563" r:id="rId115"/>
    <p:sldId id="345" r:id="rId116"/>
    <p:sldId id="346" r:id="rId117"/>
    <p:sldId id="347" r:id="rId118"/>
    <p:sldId id="348" r:id="rId119"/>
    <p:sldId id="349" r:id="rId120"/>
    <p:sldId id="350" r:id="rId121"/>
    <p:sldId id="351" r:id="rId122"/>
    <p:sldId id="352" r:id="rId123"/>
    <p:sldId id="353" r:id="rId124"/>
    <p:sldId id="354" r:id="rId125"/>
    <p:sldId id="355" r:id="rId126"/>
    <p:sldId id="356" r:id="rId127"/>
    <p:sldId id="357" r:id="rId128"/>
    <p:sldId id="358" r:id="rId129"/>
    <p:sldId id="359" r:id="rId130"/>
    <p:sldId id="360" r:id="rId131"/>
    <p:sldId id="361" r:id="rId132"/>
    <p:sldId id="362" r:id="rId133"/>
    <p:sldId id="363" r:id="rId134"/>
    <p:sldId id="364" r:id="rId135"/>
    <p:sldId id="503" r:id="rId136"/>
    <p:sldId id="366" r:id="rId137"/>
    <p:sldId id="367" r:id="rId138"/>
    <p:sldId id="370" r:id="rId139"/>
    <p:sldId id="504" r:id="rId140"/>
    <p:sldId id="568" r:id="rId141"/>
    <p:sldId id="564" r:id="rId142"/>
    <p:sldId id="371" r:id="rId143"/>
    <p:sldId id="372" r:id="rId144"/>
    <p:sldId id="380" r:id="rId145"/>
    <p:sldId id="381" r:id="rId146"/>
    <p:sldId id="382" r:id="rId147"/>
    <p:sldId id="383" r:id="rId148"/>
    <p:sldId id="384" r:id="rId149"/>
    <p:sldId id="569" r:id="rId1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urter" initials="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ACDC"/>
    <a:srgbClr val="558ED5"/>
    <a:srgbClr val="000AD6"/>
    <a:srgbClr val="754FFF"/>
    <a:srgbClr val="FFFFFF"/>
    <a:srgbClr val="00A650"/>
    <a:srgbClr val="B8B8B8"/>
    <a:srgbClr val="6364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720" autoAdjust="0"/>
  </p:normalViewPr>
  <p:slideViewPr>
    <p:cSldViewPr>
      <p:cViewPr>
        <p:scale>
          <a:sx n="75" d="100"/>
          <a:sy n="75" d="100"/>
        </p:scale>
        <p:origin x="-2640" y="-816"/>
      </p:cViewPr>
      <p:guideLst>
        <p:guide orient="horz" pos="2160"/>
        <p:guide pos="2880"/>
      </p:guideLst>
    </p:cSldViewPr>
  </p:slideViewPr>
  <p:notesTextViewPr>
    <p:cViewPr>
      <p:scale>
        <a:sx n="1" d="1"/>
        <a:sy n="1" d="1"/>
      </p:scale>
      <p:origin x="0" y="0"/>
    </p:cViewPr>
  </p:notesTextViewPr>
  <p:sorterViewPr>
    <p:cViewPr>
      <p:scale>
        <a:sx n="100" d="100"/>
        <a:sy n="100" d="100"/>
      </p:scale>
      <p:origin x="0" y="319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notesMaster" Target="notesMasters/notesMaster1.xml"/><Relationship Id="rId156"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A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3EF61E-FAFC-4FB4-B79B-74006E684774}" type="datetimeFigureOut">
              <a:rPr lang="de-AT" smtClean="0"/>
              <a:t>12.10.2013</a:t>
            </a:fld>
            <a:endParaRPr lang="de-AT"/>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A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A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F3A073-D8C2-4133-A67E-A828A6A31404}" type="slidenum">
              <a:rPr lang="de-AT" smtClean="0"/>
              <a:t>‹N°›</a:t>
            </a:fld>
            <a:endParaRPr lang="de-AT"/>
          </a:p>
        </p:txBody>
      </p:sp>
    </p:spTree>
    <p:extLst>
      <p:ext uri="{BB962C8B-B14F-4D97-AF65-F5344CB8AC3E}">
        <p14:creationId xmlns:p14="http://schemas.microsoft.com/office/powerpoint/2010/main" val="2842413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en.wikipedia.org/wiki/Napoleon"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en.wikipedia.org/wiki/French_invasion_of_Russia"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inf.uni-konstanz.de/~nocaj/"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www.inf.uni-konstanz.de/~brande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en.wikipedia.org/wiki/Inverse-square_law" TargetMode="External"/><Relationship Id="rId2" Type="http://schemas.openxmlformats.org/officeDocument/2006/relationships/slide" Target="../slides/slide62.xml"/><Relationship Id="rId1" Type="http://schemas.openxmlformats.org/officeDocument/2006/relationships/notesMaster" Target="../notesMasters/notesMaster1.xml"/><Relationship Id="rId5" Type="http://schemas.openxmlformats.org/officeDocument/2006/relationships/hyperlink" Target="http://en.wikipedia.org/wiki/Physics" TargetMode="External"/><Relationship Id="rId4" Type="http://schemas.openxmlformats.org/officeDocument/2006/relationships/hyperlink" Target="http://en.wikipedia.org/wiki/Physical_law"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en.wikipedia.org/wiki/Stanley_Milgram"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en.wikipedia.org/wiki/Six_degrees_of_separation" TargetMode="External"/><Relationship Id="rId5" Type="http://schemas.openxmlformats.org/officeDocument/2006/relationships/hyperlink" Target="http://en.wikipedia.org/wiki/Social_network" TargetMode="External"/><Relationship Id="rId4" Type="http://schemas.openxmlformats.org/officeDocument/2006/relationships/hyperlink" Target="http://en.wikipedia.org/wiki/Average_path_length" TargetMode="Externa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75</a:t>
            </a:r>
            <a:r>
              <a:rPr lang="de-DE" baseline="0" dirty="0" smtClean="0"/>
              <a:t> </a:t>
            </a:r>
            <a:r>
              <a:rPr lang="de-DE" baseline="0" dirty="0" err="1" smtClean="0"/>
              <a:t>minutes</a:t>
            </a:r>
            <a:endParaRPr lang="de-DE" baseline="0" dirty="0" smtClean="0"/>
          </a:p>
          <a:p>
            <a:endParaRPr lang="de-DE" baseline="0" dirty="0" smtClean="0"/>
          </a:p>
          <a:p>
            <a:r>
              <a:rPr lang="de-DE" baseline="0" dirty="0" smtClean="0"/>
              <a:t>Remove </a:t>
            </a:r>
            <a:r>
              <a:rPr lang="de-DE" baseline="0" dirty="0" err="1" smtClean="0"/>
              <a:t>abreviation</a:t>
            </a:r>
            <a:endParaRPr lang="de-DE" baseline="0" dirty="0" smtClean="0"/>
          </a:p>
          <a:p>
            <a:endParaRPr lang="de-DE" baseline="0" dirty="0" smtClean="0"/>
          </a:p>
          <a:p>
            <a:r>
              <a:rPr lang="de-DE" baseline="0" dirty="0" err="1" smtClean="0"/>
              <a:t>Voc</a:t>
            </a:r>
            <a:r>
              <a:rPr lang="de-DE" baseline="0" dirty="0" smtClean="0"/>
              <a:t> </a:t>
            </a:r>
            <a:r>
              <a:rPr lang="de-DE" baseline="0" dirty="0" err="1" smtClean="0"/>
              <a:t>make</a:t>
            </a:r>
            <a:r>
              <a:rPr lang="de-DE" baseline="0" dirty="0" smtClean="0"/>
              <a:t> </a:t>
            </a:r>
            <a:r>
              <a:rPr lang="de-DE" baseline="0" dirty="0" err="1" smtClean="0"/>
              <a:t>sparser</a:t>
            </a:r>
            <a:r>
              <a:rPr lang="de-DE" baseline="0" dirty="0" smtClean="0"/>
              <a:t>:   </a:t>
            </a:r>
            <a:r>
              <a:rPr lang="de-DE" baseline="0" dirty="0" err="1" smtClean="0"/>
              <a:t>clarsemer</a:t>
            </a:r>
            <a:endParaRPr lang="de-DE" baseline="0" dirty="0" smtClean="0"/>
          </a:p>
          <a:p>
            <a:r>
              <a:rPr lang="de-DE" baseline="0" dirty="0" smtClean="0"/>
              <a:t>1 </a:t>
            </a:r>
            <a:r>
              <a:rPr lang="de-DE" baseline="0" dirty="0" err="1" smtClean="0"/>
              <a:t>slide</a:t>
            </a:r>
            <a:r>
              <a:rPr lang="de-DE" baseline="0" dirty="0" smtClean="0"/>
              <a:t> per </a:t>
            </a:r>
            <a:r>
              <a:rPr lang="de-DE" baseline="0" dirty="0" err="1" smtClean="0"/>
              <a:t>minute</a:t>
            </a:r>
            <a:endParaRPr lang="de-DE" baseline="0" dirty="0" smtClean="0"/>
          </a:p>
          <a:p>
            <a:r>
              <a:rPr lang="de-DE" baseline="0" dirty="0" err="1" smtClean="0"/>
              <a:t>Prepare</a:t>
            </a:r>
            <a:r>
              <a:rPr lang="de-DE" baseline="0" dirty="0" smtClean="0"/>
              <a:t> </a:t>
            </a:r>
            <a:r>
              <a:rPr lang="de-DE" baseline="0" dirty="0" err="1" smtClean="0"/>
              <a:t>source</a:t>
            </a:r>
            <a:r>
              <a:rPr lang="de-DE" baseline="0" dirty="0" smtClean="0"/>
              <a:t> </a:t>
            </a:r>
            <a:r>
              <a:rPr lang="de-DE" baseline="0" dirty="0" err="1" smtClean="0"/>
              <a:t>code</a:t>
            </a:r>
            <a:endParaRPr lang="de-DE" baseline="0" dirty="0" smtClean="0"/>
          </a:p>
          <a:p>
            <a:endParaRPr lang="de-DE" baseline="0" dirty="0" smtClean="0"/>
          </a:p>
          <a:p>
            <a:r>
              <a:rPr lang="de-DE" baseline="0" dirty="0" err="1" smtClean="0"/>
              <a:t>What</a:t>
            </a:r>
            <a:r>
              <a:rPr lang="de-DE" baseline="0" dirty="0" smtClean="0"/>
              <a:t> </a:t>
            </a:r>
            <a:r>
              <a:rPr lang="de-DE" baseline="0" dirty="0" err="1" smtClean="0"/>
              <a:t>is</a:t>
            </a:r>
            <a:r>
              <a:rPr lang="de-DE" baseline="0" dirty="0" smtClean="0"/>
              <a:t> </a:t>
            </a:r>
            <a:r>
              <a:rPr lang="de-DE" baseline="0" dirty="0" err="1" smtClean="0"/>
              <a:t>the</a:t>
            </a:r>
            <a:r>
              <a:rPr lang="de-DE" baseline="0" dirty="0" smtClean="0"/>
              <a:t> </a:t>
            </a:r>
            <a:r>
              <a:rPr lang="de-DE" baseline="0" dirty="0" err="1" smtClean="0"/>
              <a:t>main</a:t>
            </a:r>
            <a:r>
              <a:rPr lang="de-DE" baseline="0" dirty="0" smtClean="0"/>
              <a:t> </a:t>
            </a:r>
            <a:r>
              <a:rPr lang="de-DE" baseline="0" dirty="0" err="1" smtClean="0"/>
              <a:t>idea</a:t>
            </a:r>
            <a:r>
              <a:rPr lang="de-DE" baseline="0" dirty="0" smtClean="0"/>
              <a:t> but </a:t>
            </a:r>
            <a:r>
              <a:rPr lang="de-DE" baseline="0" dirty="0" err="1" smtClean="0"/>
              <a:t>why</a:t>
            </a:r>
            <a:r>
              <a:rPr lang="de-DE" baseline="0" dirty="0" smtClean="0"/>
              <a:t> </a:t>
            </a:r>
            <a:r>
              <a:rPr lang="de-DE" baseline="0" dirty="0" err="1" smtClean="0"/>
              <a:t>is</a:t>
            </a:r>
            <a:r>
              <a:rPr lang="de-DE" baseline="0" dirty="0" smtClean="0"/>
              <a:t> </a:t>
            </a:r>
            <a:r>
              <a:rPr lang="de-DE" baseline="0" dirty="0" err="1" smtClean="0"/>
              <a:t>it</a:t>
            </a:r>
            <a:r>
              <a:rPr lang="de-DE" baseline="0" dirty="0" smtClean="0"/>
              <a:t> different?</a:t>
            </a:r>
            <a:endParaRPr lang="de-DE" dirty="0"/>
          </a:p>
        </p:txBody>
      </p:sp>
      <p:sp>
        <p:nvSpPr>
          <p:cNvPr id="4" name="Slide Number Placeholder 3"/>
          <p:cNvSpPr>
            <a:spLocks noGrp="1"/>
          </p:cNvSpPr>
          <p:nvPr>
            <p:ph type="sldNum" sz="quarter" idx="10"/>
          </p:nvPr>
        </p:nvSpPr>
        <p:spPr/>
        <p:txBody>
          <a:bodyPr/>
          <a:lstStyle/>
          <a:p>
            <a:fld id="{3EF3A073-D8C2-4133-A67E-A828A6A31404}" type="slidenum">
              <a:rPr lang="de-AT" smtClean="0"/>
              <a:t>1</a:t>
            </a:fld>
            <a:endParaRPr lang="de-AT"/>
          </a:p>
        </p:txBody>
      </p:sp>
    </p:spTree>
    <p:extLst>
      <p:ext uri="{BB962C8B-B14F-4D97-AF65-F5344CB8AC3E}">
        <p14:creationId xmlns:p14="http://schemas.microsoft.com/office/powerpoint/2010/main" val="434845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0" i="1" u="none" strike="noStrike" kern="1200" baseline="0" dirty="0" smtClean="0">
                <a:solidFill>
                  <a:schemeClr val="tx1"/>
                </a:solidFill>
                <a:latin typeface="+mn-lt"/>
                <a:ea typeface="+mn-ea"/>
                <a:cs typeface="+mn-cs"/>
              </a:rPr>
              <a:t>Different layouts of the same graph, representing 500 artists and their mutual influences. Coloring is done by artistic</a:t>
            </a:r>
          </a:p>
          <a:p>
            <a:r>
              <a:rPr lang="en-US" sz="1200" b="0" i="1" u="none" strike="noStrike" kern="1200" baseline="0" dirty="0" smtClean="0">
                <a:solidFill>
                  <a:schemeClr val="tx1"/>
                </a:solidFill>
                <a:latin typeface="+mn-lt"/>
                <a:ea typeface="+mn-ea"/>
                <a:cs typeface="+mn-cs"/>
              </a:rPr>
              <a:t>movement. (a) Shows a the result after a standard force directed layout (b) Shows the result after a force directed layout using a</a:t>
            </a:r>
          </a:p>
          <a:p>
            <a:r>
              <a:rPr lang="en-US" sz="1200" b="0" i="1" u="none" strike="noStrike" kern="1200" baseline="0" dirty="0" smtClean="0">
                <a:solidFill>
                  <a:schemeClr val="tx1"/>
                </a:solidFill>
                <a:latin typeface="+mn-lt"/>
                <a:ea typeface="+mn-ea"/>
                <a:cs typeface="+mn-cs"/>
              </a:rPr>
              <a:t>Lin-Log model [Noa05] (c) Shows the result after computing a minimum edge centrality spanning tree and performing a force</a:t>
            </a:r>
          </a:p>
          <a:p>
            <a:r>
              <a:rPr lang="en-US" sz="1200" b="0" i="1" u="none" strike="noStrike" kern="1200" baseline="0" dirty="0" smtClean="0">
                <a:solidFill>
                  <a:schemeClr val="tx1"/>
                </a:solidFill>
                <a:latin typeface="+mn-lt"/>
                <a:ea typeface="+mn-ea"/>
                <a:cs typeface="+mn-cs"/>
              </a:rPr>
              <a:t>directed layout.</a:t>
            </a:r>
          </a:p>
          <a:p>
            <a:endParaRPr lang="en-US" sz="1200" b="0" i="1" u="none" strike="noStrike" kern="1200" baseline="0" dirty="0" smtClean="0">
              <a:solidFill>
                <a:schemeClr val="tx1"/>
              </a:solidFill>
              <a:latin typeface="+mn-lt"/>
              <a:ea typeface="+mn-ea"/>
              <a:cs typeface="+mn-cs"/>
            </a:endParaRPr>
          </a:p>
          <a:p>
            <a:endParaRPr lang="en-US" sz="1200" b="0" i="1" u="none" strike="noStrike" kern="1200" baseline="0" dirty="0" smtClean="0">
              <a:solidFill>
                <a:schemeClr val="tx1"/>
              </a:solidFill>
              <a:latin typeface="+mn-lt"/>
              <a:ea typeface="+mn-ea"/>
              <a:cs typeface="+mn-cs"/>
            </a:endParaRPr>
          </a:p>
          <a:p>
            <a:r>
              <a:rPr lang="en-US" dirty="0" smtClean="0"/>
              <a:t>Many real world graphs have small world characteristics, that is, they have a small diameter compared to the number of nodes and exhibit a local cluster structure. Examples are social networks, software structures, bibliographic references and biological neural nets. Their high connectivity makes both finding a pleasing layout and a suitable clustering hard. In this paper we present a method to create scalable, interactive visualizations of small world graphs, allowing the user to inspect local clusters while maintaining a global overview of the entire structure. The visualization method uses a combination of both </a:t>
            </a:r>
            <a:r>
              <a:rPr lang="en-US" dirty="0" err="1" smtClean="0"/>
              <a:t>semantical</a:t>
            </a:r>
            <a:r>
              <a:rPr lang="en-US" dirty="0" smtClean="0"/>
              <a:t> and geometrical distortions, while the layout is generated by a spring </a:t>
            </a:r>
            <a:r>
              <a:rPr lang="en-US" dirty="0" err="1" smtClean="0"/>
              <a:t>embedder</a:t>
            </a:r>
            <a:r>
              <a:rPr lang="en-US" dirty="0" smtClean="0"/>
              <a:t> algorithm using recently developed force model. We use a cross referenced database of 500 artists as a running example</a:t>
            </a:r>
          </a:p>
          <a:p>
            <a:endParaRPr lang="en-US" dirty="0" smtClean="0"/>
          </a:p>
          <a:p>
            <a:endParaRPr lang="en-US" dirty="0" smtClean="0"/>
          </a:p>
          <a:p>
            <a:endParaRPr lang="en-US" dirty="0"/>
          </a:p>
        </p:txBody>
      </p:sp>
      <p:sp>
        <p:nvSpPr>
          <p:cNvPr id="4" name="Espace réservé du numéro de diapositive 3"/>
          <p:cNvSpPr>
            <a:spLocks noGrp="1"/>
          </p:cNvSpPr>
          <p:nvPr>
            <p:ph type="sldNum" sz="quarter" idx="10"/>
          </p:nvPr>
        </p:nvSpPr>
        <p:spPr/>
        <p:txBody>
          <a:bodyPr/>
          <a:lstStyle/>
          <a:p>
            <a:fld id="{3EF3A073-D8C2-4133-A67E-A828A6A31404}" type="slidenum">
              <a:rPr lang="de-AT" smtClean="0"/>
              <a:t>14</a:t>
            </a:fld>
            <a:endParaRPr lang="de-AT"/>
          </a:p>
        </p:txBody>
      </p:sp>
    </p:spTree>
    <p:extLst>
      <p:ext uri="{BB962C8B-B14F-4D97-AF65-F5344CB8AC3E}">
        <p14:creationId xmlns:p14="http://schemas.microsoft.com/office/powerpoint/2010/main" val="3459524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Hybrid visualization: node link and </a:t>
            </a:r>
            <a:r>
              <a:rPr lang="en-US" dirty="0" err="1" smtClean="0"/>
              <a:t>adjency</a:t>
            </a:r>
            <a:r>
              <a:rPr lang="en-US" dirty="0" smtClean="0"/>
              <a:t> matrix</a:t>
            </a:r>
          </a:p>
          <a:p>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(Video)</a:t>
            </a:r>
          </a:p>
          <a:p>
            <a:endParaRPr lang="en-US" dirty="0" smtClean="0"/>
          </a:p>
        </p:txBody>
      </p:sp>
      <p:sp>
        <p:nvSpPr>
          <p:cNvPr id="4" name="Espace réservé du numéro de diapositive 3"/>
          <p:cNvSpPr>
            <a:spLocks noGrp="1"/>
          </p:cNvSpPr>
          <p:nvPr>
            <p:ph type="sldNum" sz="quarter" idx="10"/>
          </p:nvPr>
        </p:nvSpPr>
        <p:spPr/>
        <p:txBody>
          <a:bodyPr/>
          <a:lstStyle/>
          <a:p>
            <a:fld id="{3EF3A073-D8C2-4133-A67E-A828A6A31404}" type="slidenum">
              <a:rPr lang="de-AT" smtClean="0"/>
              <a:t>15</a:t>
            </a:fld>
            <a:endParaRPr lang="de-AT"/>
          </a:p>
        </p:txBody>
      </p:sp>
    </p:spTree>
    <p:extLst>
      <p:ext uri="{BB962C8B-B14F-4D97-AF65-F5344CB8AC3E}">
        <p14:creationId xmlns:p14="http://schemas.microsoft.com/office/powerpoint/2010/main" val="2202354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Infovis</a:t>
            </a:r>
            <a:r>
              <a:rPr lang="en-US" dirty="0" smtClean="0"/>
              <a:t> paper citation between authors.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Add visual variable usages like intensity / color to code information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Color on axis</a:t>
            </a:r>
            <a:r>
              <a:rPr lang="en-US" baseline="0" dirty="0" smtClean="0"/>
              <a:t> codes the number of citations of each authors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Color </a:t>
            </a:r>
            <a:r>
              <a:rPr lang="en-US" dirty="0" err="1" smtClean="0"/>
              <a:t>whithin</a:t>
            </a:r>
            <a:r>
              <a:rPr lang="en-US" dirty="0" smtClean="0"/>
              <a:t> the matrix</a:t>
            </a:r>
            <a:r>
              <a:rPr lang="en-US" baseline="0" dirty="0" smtClean="0"/>
              <a:t> code the </a:t>
            </a:r>
            <a:r>
              <a:rPr lang="en-US" baseline="0" dirty="0" err="1" smtClean="0"/>
              <a:t>strengh</a:t>
            </a:r>
            <a:r>
              <a:rPr lang="en-US" baseline="0" dirty="0" smtClean="0"/>
              <a:t> of the collaboration</a:t>
            </a:r>
            <a:endParaRPr lang="en-US" dirty="0" smtClean="0"/>
          </a:p>
          <a:p>
            <a:endParaRPr lang="en-US" dirty="0"/>
          </a:p>
        </p:txBody>
      </p:sp>
      <p:sp>
        <p:nvSpPr>
          <p:cNvPr id="4" name="Espace réservé du numéro de diapositive 3"/>
          <p:cNvSpPr>
            <a:spLocks noGrp="1"/>
          </p:cNvSpPr>
          <p:nvPr>
            <p:ph type="sldNum" sz="quarter" idx="10"/>
          </p:nvPr>
        </p:nvSpPr>
        <p:spPr/>
        <p:txBody>
          <a:bodyPr/>
          <a:lstStyle/>
          <a:p>
            <a:fld id="{3EF3A073-D8C2-4133-A67E-A828A6A31404}" type="slidenum">
              <a:rPr lang="de-AT" smtClean="0"/>
              <a:t>16</a:t>
            </a:fld>
            <a:endParaRPr lang="de-AT"/>
          </a:p>
        </p:txBody>
      </p:sp>
    </p:spTree>
    <p:extLst>
      <p:ext uri="{BB962C8B-B14F-4D97-AF65-F5344CB8AC3E}">
        <p14:creationId xmlns:p14="http://schemas.microsoft.com/office/powerpoint/2010/main" val="436353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Video</a:t>
            </a:r>
          </a:p>
          <a:p>
            <a:endParaRPr lang="en-US" dirty="0" smtClean="0"/>
          </a:p>
          <a:p>
            <a:r>
              <a:rPr lang="en-US" dirty="0" smtClean="0"/>
              <a:t>Change the perspective of the data,</a:t>
            </a:r>
            <a:r>
              <a:rPr lang="en-US" baseline="0" dirty="0" smtClean="0"/>
              <a:t> temporal graph</a:t>
            </a:r>
          </a:p>
          <a:p>
            <a:endParaRPr lang="en-US" baseline="0" dirty="0" smtClean="0"/>
          </a:p>
          <a:p>
            <a:r>
              <a:rPr lang="en-US" sz="1200" b="0" i="0" u="none" strike="noStrike" kern="1200" baseline="0" dirty="0" smtClean="0">
                <a:solidFill>
                  <a:schemeClr val="tx1"/>
                </a:solidFill>
                <a:latin typeface="+mn-lt"/>
                <a:ea typeface="+mn-ea"/>
                <a:cs typeface="+mn-cs"/>
              </a:rPr>
              <a:t>Fig. 1. Example showing our in situ strategy. 1: base visualization</a:t>
            </a:r>
          </a:p>
          <a:p>
            <a:r>
              <a:rPr lang="en-US" sz="1200" b="0" i="0" u="none" strike="noStrike" kern="1200" baseline="0" dirty="0" smtClean="0">
                <a:solidFill>
                  <a:schemeClr val="tx1"/>
                </a:solidFill>
                <a:latin typeface="+mn-lt"/>
                <a:ea typeface="+mn-ea"/>
                <a:cs typeface="+mn-cs"/>
              </a:rPr>
              <a:t>showing a node-link layout of the </a:t>
            </a:r>
            <a:r>
              <a:rPr lang="en-US" sz="1200" b="0" i="0" u="none" strike="noStrike" kern="1200" baseline="0" dirty="0" err="1" smtClean="0">
                <a:solidFill>
                  <a:schemeClr val="tx1"/>
                </a:solidFill>
                <a:latin typeface="+mn-lt"/>
                <a:ea typeface="+mn-ea"/>
                <a:cs typeface="+mn-cs"/>
              </a:rPr>
              <a:t>supergraph</a:t>
            </a:r>
            <a:r>
              <a:rPr lang="en-US" sz="1200" b="0" i="0" u="none" strike="noStrike" kern="1200" baseline="0" dirty="0" smtClean="0">
                <a:solidFill>
                  <a:schemeClr val="tx1"/>
                </a:solidFill>
                <a:latin typeface="+mn-lt"/>
                <a:ea typeface="+mn-ea"/>
                <a:cs typeface="+mn-cs"/>
              </a:rPr>
              <a:t> and multiple embedded</a:t>
            </a:r>
          </a:p>
          <a:p>
            <a:r>
              <a:rPr lang="en-US" sz="1200" b="0" i="0" u="none" strike="noStrike" kern="1200" baseline="0" dirty="0" smtClean="0">
                <a:solidFill>
                  <a:schemeClr val="tx1"/>
                </a:solidFill>
                <a:latin typeface="+mn-lt"/>
                <a:ea typeface="+mn-ea"/>
                <a:cs typeface="+mn-cs"/>
              </a:rPr>
              <a:t>visualizations. 2: in situ visualization showing a complexity plot for the</a:t>
            </a:r>
          </a:p>
          <a:p>
            <a:r>
              <a:rPr lang="en-US" sz="1200" b="0" i="0" u="none" strike="noStrike" kern="1200" baseline="0" dirty="0" smtClean="0">
                <a:solidFill>
                  <a:schemeClr val="tx1"/>
                </a:solidFill>
                <a:latin typeface="+mn-lt"/>
                <a:ea typeface="+mn-ea"/>
                <a:cs typeface="+mn-cs"/>
              </a:rPr>
              <a:t>underlying </a:t>
            </a:r>
            <a:r>
              <a:rPr lang="en-US" sz="1200" b="0" i="0" u="none" strike="noStrike" kern="1200" baseline="0" dirty="0" err="1" smtClean="0">
                <a:solidFill>
                  <a:schemeClr val="tx1"/>
                </a:solidFill>
                <a:latin typeface="+mn-lt"/>
                <a:ea typeface="+mn-ea"/>
                <a:cs typeface="+mn-cs"/>
              </a:rPr>
              <a:t>subgraph</a:t>
            </a:r>
            <a:r>
              <a:rPr lang="en-US" sz="1200" b="0" i="0" u="none" strike="noStrike" kern="1200" baseline="0" dirty="0" smtClean="0">
                <a:solidFill>
                  <a:schemeClr val="tx1"/>
                </a:solidFill>
                <a:latin typeface="+mn-lt"/>
                <a:ea typeface="+mn-ea"/>
                <a:cs typeface="+mn-cs"/>
              </a:rPr>
              <a:t>. 3: in situ visualization showing a 1.5D visualization</a:t>
            </a:r>
          </a:p>
          <a:p>
            <a:r>
              <a:rPr lang="en-US" sz="1200" b="0" i="0" u="none" strike="noStrike" kern="1200" baseline="0" dirty="0" smtClean="0">
                <a:solidFill>
                  <a:schemeClr val="tx1"/>
                </a:solidFill>
                <a:latin typeface="+mn-lt"/>
                <a:ea typeface="+mn-ea"/>
                <a:cs typeface="+mn-cs"/>
              </a:rPr>
              <a:t>of the underlying </a:t>
            </a:r>
            <a:r>
              <a:rPr lang="en-US" sz="1200" b="0" i="0" u="none" strike="noStrike" kern="1200" baseline="0" dirty="0" err="1" smtClean="0">
                <a:solidFill>
                  <a:schemeClr val="tx1"/>
                </a:solidFill>
                <a:latin typeface="+mn-lt"/>
                <a:ea typeface="+mn-ea"/>
                <a:cs typeface="+mn-cs"/>
              </a:rPr>
              <a:t>subgraph</a:t>
            </a:r>
            <a:r>
              <a:rPr lang="en-US" sz="1200" b="0" i="0" u="none" strike="noStrike" kern="1200" baseline="0" dirty="0" smtClean="0">
                <a:solidFill>
                  <a:schemeClr val="tx1"/>
                </a:solidFill>
                <a:latin typeface="+mn-lt"/>
                <a:ea typeface="+mn-ea"/>
                <a:cs typeface="+mn-cs"/>
              </a:rPr>
              <a:t>, connecting links are overlaid in red by</a:t>
            </a:r>
          </a:p>
          <a:p>
            <a:r>
              <a:rPr lang="en-US" sz="1200" b="0" i="0" u="none" strike="noStrike" kern="1200" baseline="0" dirty="0" smtClean="0">
                <a:solidFill>
                  <a:schemeClr val="tx1"/>
                </a:solidFill>
                <a:latin typeface="+mn-lt"/>
                <a:ea typeface="+mn-ea"/>
                <a:cs typeface="+mn-cs"/>
              </a:rPr>
              <a:t>the base visualization. 4: recursive use of in situ visualization to show a</a:t>
            </a:r>
          </a:p>
          <a:p>
            <a:r>
              <a:rPr lang="en-US" sz="1200" b="0" i="0" u="none" strike="noStrike" kern="1200" baseline="0" dirty="0" smtClean="0">
                <a:solidFill>
                  <a:schemeClr val="tx1"/>
                </a:solidFill>
                <a:latin typeface="+mn-lt"/>
                <a:ea typeface="+mn-ea"/>
                <a:cs typeface="+mn-cs"/>
              </a:rPr>
              <a:t>complexity plot for a </a:t>
            </a:r>
            <a:r>
              <a:rPr lang="en-US" sz="1200" b="0" i="0" u="none" strike="noStrike" kern="1200" baseline="0" dirty="0" err="1" smtClean="0">
                <a:solidFill>
                  <a:schemeClr val="tx1"/>
                </a:solidFill>
                <a:latin typeface="+mn-lt"/>
                <a:ea typeface="+mn-ea"/>
                <a:cs typeface="+mn-cs"/>
              </a:rPr>
              <a:t>subgraph</a:t>
            </a:r>
            <a:r>
              <a:rPr lang="en-US" sz="1200" b="0" i="0" u="none" strike="noStrike" kern="1200" baseline="0" dirty="0" smtClean="0">
                <a:solidFill>
                  <a:schemeClr val="tx1"/>
                </a:solidFill>
                <a:latin typeface="+mn-lt"/>
                <a:ea typeface="+mn-ea"/>
                <a:cs typeface="+mn-cs"/>
              </a:rPr>
              <a:t> selected in a matrix view.</a:t>
            </a:r>
            <a:endParaRPr lang="en-US" baseline="0" dirty="0" smtClean="0"/>
          </a:p>
          <a:p>
            <a:endParaRPr lang="en-US" baseline="0"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 </a:t>
            </a:r>
            <a:r>
              <a:rPr lang="en-US" dirty="0" err="1" smtClean="0"/>
              <a:t>Hadlak</a:t>
            </a:r>
            <a:r>
              <a:rPr lang="en-US" dirty="0" smtClean="0"/>
              <a:t>, H. Schulz, and H. Schumann, In Situ Exploration of Large Dynamic Networks, TVCG 2011</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sz="1200" b="0" i="0" u="none" strike="noStrike" kern="1200" baseline="0" dirty="0" smtClean="0">
                <a:solidFill>
                  <a:schemeClr val="tx1"/>
                </a:solidFill>
                <a:latin typeface="+mn-lt"/>
                <a:ea typeface="+mn-ea"/>
                <a:cs typeface="+mn-cs"/>
              </a:rPr>
              <a:t>The analysis of large dynamic networks poses a challenge in many fields, ranging from large bot-nets to social networks.</a:t>
            </a:r>
          </a:p>
          <a:p>
            <a:r>
              <a:rPr lang="en-US" sz="1200" b="0" i="0" u="none" strike="noStrike" kern="1200" baseline="0" dirty="0" smtClean="0">
                <a:solidFill>
                  <a:schemeClr val="tx1"/>
                </a:solidFill>
                <a:latin typeface="+mn-lt"/>
                <a:ea typeface="+mn-ea"/>
                <a:cs typeface="+mn-cs"/>
              </a:rPr>
              <a:t>As dynamic networks exhibit different characteristics, e.g., being of sparse or dense structure, or having a continuous or discrete</a:t>
            </a:r>
          </a:p>
          <a:p>
            <a:r>
              <a:rPr lang="en-US" sz="1200" b="0" i="0" u="none" strike="noStrike" kern="1200" baseline="0" dirty="0" smtClean="0">
                <a:solidFill>
                  <a:schemeClr val="tx1"/>
                </a:solidFill>
                <a:latin typeface="+mn-lt"/>
                <a:ea typeface="+mn-ea"/>
                <a:cs typeface="+mn-cs"/>
              </a:rPr>
              <a:t>time line, a variety of visualization techniques have been specifically designed to handle these different aspects of network structure</a:t>
            </a:r>
          </a:p>
          <a:p>
            <a:r>
              <a:rPr lang="en-US" sz="1200" b="0" i="0" u="none" strike="noStrike" kern="1200" baseline="0" dirty="0" smtClean="0">
                <a:solidFill>
                  <a:schemeClr val="tx1"/>
                </a:solidFill>
                <a:latin typeface="+mn-lt"/>
                <a:ea typeface="+mn-ea"/>
                <a:cs typeface="+mn-cs"/>
              </a:rPr>
              <a:t>and time. This wide range of existing techniques is well justified, as rarely a single visualization is suitable to cover the entire visual</a:t>
            </a:r>
          </a:p>
          <a:p>
            <a:r>
              <a:rPr lang="en-US" sz="1200" b="0" i="0" u="none" strike="noStrike" kern="1200" baseline="0" dirty="0" smtClean="0">
                <a:solidFill>
                  <a:schemeClr val="tx1"/>
                </a:solidFill>
                <a:latin typeface="+mn-lt"/>
                <a:ea typeface="+mn-ea"/>
                <a:cs typeface="+mn-cs"/>
              </a:rPr>
              <a:t>analysis. Instead, visual representations are often switched in the course of the exploration of dynamic graphs as the focus of analysis</a:t>
            </a:r>
          </a:p>
          <a:p>
            <a:r>
              <a:rPr lang="en-US" sz="1200" b="0" i="0" u="none" strike="noStrike" kern="1200" baseline="0" dirty="0" smtClean="0">
                <a:solidFill>
                  <a:schemeClr val="tx1"/>
                </a:solidFill>
                <a:latin typeface="+mn-lt"/>
                <a:ea typeface="+mn-ea"/>
                <a:cs typeface="+mn-cs"/>
              </a:rPr>
              <a:t>shifts between the temporal and the structural aspects of the data. To support such a switching in a seamless and intuitive manner,</a:t>
            </a:r>
          </a:p>
          <a:p>
            <a:r>
              <a:rPr lang="en-US" sz="1200" b="0" i="0" u="none" strike="noStrike" kern="1200" baseline="0" dirty="0" smtClean="0">
                <a:solidFill>
                  <a:schemeClr val="tx1"/>
                </a:solidFill>
                <a:latin typeface="+mn-lt"/>
                <a:ea typeface="+mn-ea"/>
                <a:cs typeface="+mn-cs"/>
              </a:rPr>
              <a:t>we introduce the concept of in situ visualization – a novel strategy that tightly integrates existing visualization techniques for dynamic</a:t>
            </a:r>
          </a:p>
          <a:p>
            <a:r>
              <a:rPr lang="en-US" sz="1200" b="0" i="0" u="none" strike="noStrike" kern="1200" baseline="0" dirty="0" smtClean="0">
                <a:solidFill>
                  <a:schemeClr val="tx1"/>
                </a:solidFill>
                <a:latin typeface="+mn-lt"/>
                <a:ea typeface="+mn-ea"/>
                <a:cs typeface="+mn-cs"/>
              </a:rPr>
              <a:t>networks. It does so by allowing the user to interactively select in a base visualization a region for which a different visualization</a:t>
            </a:r>
          </a:p>
          <a:p>
            <a:r>
              <a:rPr lang="en-US" sz="1200" b="0" i="0" u="none" strike="noStrike" kern="1200" baseline="0" dirty="0" smtClean="0">
                <a:solidFill>
                  <a:schemeClr val="tx1"/>
                </a:solidFill>
                <a:latin typeface="+mn-lt"/>
                <a:ea typeface="+mn-ea"/>
                <a:cs typeface="+mn-cs"/>
              </a:rPr>
              <a:t>technique is then applied and embedded in the selection made. This permits to change the way a locally selected group of data</a:t>
            </a:r>
          </a:p>
          <a:p>
            <a:r>
              <a:rPr lang="en-US" sz="1200" b="0" i="0" u="none" strike="noStrike" kern="1200" baseline="0" dirty="0" smtClean="0">
                <a:solidFill>
                  <a:schemeClr val="tx1"/>
                </a:solidFill>
                <a:latin typeface="+mn-lt"/>
                <a:ea typeface="+mn-ea"/>
                <a:cs typeface="+mn-cs"/>
              </a:rPr>
              <a:t>items, such as nodes or time points, are shown – right in the place where they are positioned, thus supporting the user’s overall</a:t>
            </a:r>
          </a:p>
          <a:p>
            <a:r>
              <a:rPr lang="en-US" sz="1200" b="0" i="0" u="none" strike="noStrike" kern="1200" baseline="0" dirty="0" smtClean="0">
                <a:solidFill>
                  <a:schemeClr val="tx1"/>
                </a:solidFill>
                <a:latin typeface="+mn-lt"/>
                <a:ea typeface="+mn-ea"/>
                <a:cs typeface="+mn-cs"/>
              </a:rPr>
              <a:t>mental map. Using this approach, a user can switch seamlessly between different visual representations to adapt a region of a base</a:t>
            </a:r>
          </a:p>
          <a:p>
            <a:r>
              <a:rPr lang="en-US" sz="1200" b="0" i="0" u="none" strike="noStrike" kern="1200" baseline="0" dirty="0" smtClean="0">
                <a:solidFill>
                  <a:schemeClr val="tx1"/>
                </a:solidFill>
                <a:latin typeface="+mn-lt"/>
                <a:ea typeface="+mn-ea"/>
                <a:cs typeface="+mn-cs"/>
              </a:rPr>
              <a:t>visualization to the specifics of the data within it or to the current analysis focus. This paper presents and discusses the in situ</a:t>
            </a:r>
          </a:p>
          <a:p>
            <a:r>
              <a:rPr lang="en-US" sz="1200" b="0" i="0" u="none" strike="noStrike" kern="1200" baseline="0" dirty="0" smtClean="0">
                <a:solidFill>
                  <a:schemeClr val="tx1"/>
                </a:solidFill>
                <a:latin typeface="+mn-lt"/>
                <a:ea typeface="+mn-ea"/>
                <a:cs typeface="+mn-cs"/>
              </a:rPr>
              <a:t>visualization strategy and its implications for dynamic graph visualization. Furthermore, it illustrates its usefulness by employing it for</a:t>
            </a:r>
          </a:p>
          <a:p>
            <a:r>
              <a:rPr lang="en-US" sz="1200" b="0" i="0" u="none" strike="noStrike" kern="1200" baseline="0" dirty="0" smtClean="0">
                <a:solidFill>
                  <a:schemeClr val="tx1"/>
                </a:solidFill>
                <a:latin typeface="+mn-lt"/>
                <a:ea typeface="+mn-ea"/>
                <a:cs typeface="+mn-cs"/>
              </a:rPr>
              <a:t>the visual exploration of dynamic networks from two different fields: model versioning and wireless mesh networks.</a:t>
            </a:r>
          </a:p>
          <a:p>
            <a:endParaRPr lang="en-US" sz="1200" b="0" i="0" u="none" strike="noStrike" kern="1200" baseline="0" dirty="0" smtClean="0">
              <a:solidFill>
                <a:schemeClr val="tx1"/>
              </a:solidFill>
              <a:latin typeface="+mn-lt"/>
              <a:ea typeface="+mn-ea"/>
              <a:cs typeface="+mn-cs"/>
            </a:endParaRPr>
          </a:p>
          <a:p>
            <a:endParaRPr lang="en-US" dirty="0" smtClean="0"/>
          </a:p>
          <a:p>
            <a:endParaRPr lang="en-US" dirty="0"/>
          </a:p>
        </p:txBody>
      </p:sp>
      <p:sp>
        <p:nvSpPr>
          <p:cNvPr id="4" name="Espace réservé du numéro de diapositive 3"/>
          <p:cNvSpPr>
            <a:spLocks noGrp="1"/>
          </p:cNvSpPr>
          <p:nvPr>
            <p:ph type="sldNum" sz="quarter" idx="10"/>
          </p:nvPr>
        </p:nvSpPr>
        <p:spPr/>
        <p:txBody>
          <a:bodyPr/>
          <a:lstStyle/>
          <a:p>
            <a:fld id="{3EF3A073-D8C2-4133-A67E-A828A6A31404}" type="slidenum">
              <a:rPr lang="de-AT" smtClean="0"/>
              <a:t>17</a:t>
            </a:fld>
            <a:endParaRPr lang="de-AT"/>
          </a:p>
        </p:txBody>
      </p:sp>
    </p:spTree>
    <p:extLst>
      <p:ext uri="{BB962C8B-B14F-4D97-AF65-F5344CB8AC3E}">
        <p14:creationId xmlns:p14="http://schemas.microsoft.com/office/powerpoint/2010/main" val="500474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Video</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Dense layout and occlusion makes it hard to explore and </a:t>
            </a:r>
            <a:r>
              <a:rPr lang="en-US" dirty="0" err="1" smtClean="0"/>
              <a:t>undrstna</a:t>
            </a:r>
            <a:r>
              <a:rPr lang="en-US" dirty="0" smtClean="0"/>
              <a:t>  and</a:t>
            </a:r>
            <a:r>
              <a:rPr lang="en-US" baseline="0" dirty="0" smtClean="0"/>
              <a:t> interact with.</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use a guiding metaphor of “Plant a seed and watch it grow.” It allows users to start with a node and expand the graph as needed, which complements the classic overview techniques than can be effective at - but often limited to - revealing clusters.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Regarding filtering techniques, direct queries can filter out edges with multivariate criteria. or explored with spanning tree as used in </a:t>
            </a:r>
            <a:r>
              <a:rPr lang="en-US" dirty="0" err="1" smtClean="0"/>
              <a:t>TreePlus</a:t>
            </a:r>
            <a:r>
              <a:rPr lang="en-US" dirty="0" smtClean="0"/>
              <a:t> [25].</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Show </a:t>
            </a:r>
            <a:r>
              <a:rPr lang="en-US" dirty="0" err="1" smtClean="0"/>
              <a:t>adjencent</a:t>
            </a:r>
            <a:r>
              <a:rPr lang="en-US" dirty="0" smtClean="0"/>
              <a:t> nodes and directions</a:t>
            </a:r>
            <a:endParaRPr lang="de-DE"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Espace réservé du numéro de diapositive 3"/>
          <p:cNvSpPr>
            <a:spLocks noGrp="1"/>
          </p:cNvSpPr>
          <p:nvPr>
            <p:ph type="sldNum" sz="quarter" idx="10"/>
          </p:nvPr>
        </p:nvSpPr>
        <p:spPr/>
        <p:txBody>
          <a:bodyPr/>
          <a:lstStyle/>
          <a:p>
            <a:fld id="{3EF3A073-D8C2-4133-A67E-A828A6A31404}" type="slidenum">
              <a:rPr lang="de-AT" smtClean="0"/>
              <a:t>18</a:t>
            </a:fld>
            <a:endParaRPr lang="de-AT"/>
          </a:p>
        </p:txBody>
      </p:sp>
    </p:spTree>
    <p:extLst>
      <p:ext uri="{BB962C8B-B14F-4D97-AF65-F5344CB8AC3E}">
        <p14:creationId xmlns:p14="http://schemas.microsoft.com/office/powerpoint/2010/main" val="3183486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Our taxonomy is adapted from</a:t>
            </a:r>
            <a:r>
              <a:rPr lang="en-US" baseline="0" dirty="0" smtClean="0"/>
              <a:t> Ellis and Dix</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dirty="0" smtClean="0"/>
              <a:t>G. Ellis and A. Dix. A taxonomy of clutter reduction for information</a:t>
            </a:r>
          </a:p>
          <a:p>
            <a:r>
              <a:rPr lang="en-US" dirty="0" err="1" smtClean="0"/>
              <a:t>visualisation</a:t>
            </a:r>
            <a:r>
              <a:rPr lang="en-US" dirty="0" smtClean="0"/>
              <a:t>. IEEE TVCG, 13(6):1216–1223, 2007</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Aggregation and edge clustering methods are given in [7].</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Give one </a:t>
            </a:r>
            <a:r>
              <a:rPr lang="en-US" dirty="0" err="1" smtClean="0"/>
              <a:t>exemple</a:t>
            </a:r>
            <a:endParaRPr lang="de-DE" dirty="0" smtClean="0"/>
          </a:p>
          <a:p>
            <a:endParaRPr lang="en-US" dirty="0" smtClean="0"/>
          </a:p>
          <a:p>
            <a:r>
              <a:rPr lang="en-US" sz="1200" b="0" i="0" u="none" strike="noStrike" kern="1200" baseline="0" dirty="0" smtClean="0">
                <a:solidFill>
                  <a:schemeClr val="tx1"/>
                </a:solidFill>
                <a:latin typeface="+mn-lt"/>
                <a:ea typeface="+mn-ea"/>
                <a:cs typeface="+mn-cs"/>
              </a:rPr>
              <a:t>The first group, appearance, lists those techniques which tend to affect the look of the data item.</a:t>
            </a:r>
          </a:p>
          <a:p>
            <a:r>
              <a:rPr lang="en-US" sz="1200" b="0" i="0" u="none" strike="noStrike" kern="1200" baseline="0" dirty="0" smtClean="0">
                <a:solidFill>
                  <a:schemeClr val="tx1"/>
                </a:solidFill>
                <a:latin typeface="+mn-lt"/>
                <a:ea typeface="+mn-ea"/>
                <a:cs typeface="+mn-cs"/>
              </a:rPr>
              <a:t>Change point size, change opacity are self-explanatory; sampling and filtering are included as they have a dramatic affect on the appearance – the item disappears!</a:t>
            </a:r>
          </a:p>
          <a:p>
            <a:endParaRPr lang="en-US" dirty="0" smtClean="0"/>
          </a:p>
          <a:p>
            <a:r>
              <a:rPr lang="en-US" sz="1200" b="0" i="0" u="none" strike="noStrike" kern="1200" baseline="0" dirty="0" smtClean="0">
                <a:solidFill>
                  <a:schemeClr val="tx1"/>
                </a:solidFill>
                <a:latin typeface="+mn-lt"/>
                <a:ea typeface="+mn-ea"/>
                <a:cs typeface="+mn-cs"/>
              </a:rPr>
              <a:t>Spatial distortion includes techniques that displace the point or line in some way. The first technique in this group, point/line displacement adjusts the position of each data item, whereas the next</a:t>
            </a:r>
          </a:p>
          <a:p>
            <a:r>
              <a:rPr lang="en-US" sz="1200" b="0" i="0" u="none" strike="noStrike" kern="1200" baseline="0" dirty="0" smtClean="0">
                <a:solidFill>
                  <a:schemeClr val="tx1"/>
                </a:solidFill>
                <a:latin typeface="+mn-lt"/>
                <a:ea typeface="+mn-ea"/>
                <a:cs typeface="+mn-cs"/>
              </a:rPr>
              <a:t>technique, topological distortion stretches the background, either non-uniformly (e.g. Fish-eye) or uniformly (e.g. zoom) taking the</a:t>
            </a:r>
          </a:p>
          <a:p>
            <a:r>
              <a:rPr lang="en-US" sz="1200" b="0" i="0" u="none" strike="noStrike" kern="1200" baseline="0" dirty="0" smtClean="0">
                <a:solidFill>
                  <a:schemeClr val="tx1"/>
                </a:solidFill>
                <a:latin typeface="+mn-lt"/>
                <a:ea typeface="+mn-ea"/>
                <a:cs typeface="+mn-cs"/>
              </a:rPr>
              <a:t>data items with it. Space-filling is essentially a non-overlapping rearrangement of large, rectangular points, often driven by a</a:t>
            </a:r>
          </a:p>
          <a:p>
            <a:r>
              <a:rPr lang="en-US" sz="1200" b="0" i="0" u="none" strike="noStrike" kern="1200" baseline="0" dirty="0" smtClean="0">
                <a:solidFill>
                  <a:schemeClr val="tx1"/>
                </a:solidFill>
                <a:latin typeface="+mn-lt"/>
                <a:ea typeface="+mn-ea"/>
                <a:cs typeface="+mn-cs"/>
              </a:rPr>
              <a:t>particular structure (e.g. </a:t>
            </a:r>
            <a:r>
              <a:rPr lang="en-US" sz="1200" b="0" i="0" u="none" strike="noStrike" kern="1200" baseline="0" dirty="0" err="1" smtClean="0">
                <a:solidFill>
                  <a:schemeClr val="tx1"/>
                </a:solidFill>
                <a:latin typeface="+mn-lt"/>
                <a:ea typeface="+mn-ea"/>
                <a:cs typeface="+mn-cs"/>
              </a:rPr>
              <a:t>Treemaps</a:t>
            </a:r>
            <a:r>
              <a:rPr lang="en-US" sz="1200" b="0" i="0" u="none" strike="noStrike" kern="1200" baseline="0" dirty="0" smtClean="0">
                <a:solidFill>
                  <a:schemeClr val="tx1"/>
                </a:solidFill>
                <a:latin typeface="+mn-lt"/>
                <a:ea typeface="+mn-ea"/>
                <a:cs typeface="+mn-cs"/>
              </a:rPr>
              <a:t>). Pixel-plotting techniques plot data items as single pixels in order to pack as much data as possible</a:t>
            </a:r>
          </a:p>
          <a:p>
            <a:r>
              <a:rPr lang="en-US" sz="1200" b="0" i="0" u="none" strike="noStrike" kern="1200" baseline="0" dirty="0" smtClean="0">
                <a:solidFill>
                  <a:schemeClr val="tx1"/>
                </a:solidFill>
                <a:latin typeface="+mn-lt"/>
                <a:ea typeface="+mn-ea"/>
                <a:cs typeface="+mn-cs"/>
              </a:rPr>
              <a:t>into the available screen space. Dimensional reordering is perhaps a special case in which the attribute axes of parallel coordinate plots</a:t>
            </a:r>
          </a:p>
          <a:p>
            <a:r>
              <a:rPr lang="en-US" sz="1200" b="0" i="0" u="none" strike="noStrike" kern="1200" baseline="0" dirty="0" smtClean="0">
                <a:solidFill>
                  <a:schemeClr val="tx1"/>
                </a:solidFill>
                <a:latin typeface="+mn-lt"/>
                <a:ea typeface="+mn-ea"/>
                <a:cs typeface="+mn-cs"/>
              </a:rPr>
              <a:t>are rearranged and hence can be thought of as a spatial distortion. Lastly, animation techniques which are mentioned in the literature in relation to clutter reduction fall under temporal techniques.</a:t>
            </a:r>
          </a:p>
          <a:p>
            <a:endParaRPr lang="en-US" sz="1200" b="0" i="0" u="none" strike="noStrike" kern="1200" baseline="0" dirty="0" smtClean="0">
              <a:solidFill>
                <a:schemeClr val="tx1"/>
              </a:solidFill>
              <a:latin typeface="+mn-lt"/>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3EF3A073-D8C2-4133-A67E-A828A6A31404}" type="slidenum">
              <a:rPr lang="de-AT" smtClean="0"/>
              <a:t>19</a:t>
            </a:fld>
            <a:endParaRPr lang="de-AT"/>
          </a:p>
        </p:txBody>
      </p:sp>
    </p:spTree>
    <p:extLst>
      <p:ext uri="{BB962C8B-B14F-4D97-AF65-F5344CB8AC3E}">
        <p14:creationId xmlns:p14="http://schemas.microsoft.com/office/powerpoint/2010/main" val="2118604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Read one </a:t>
            </a:r>
            <a:r>
              <a:rPr lang="en-US" dirty="0" err="1" smtClean="0"/>
              <a:t>exemple</a:t>
            </a:r>
            <a:r>
              <a:rPr lang="en-US" dirty="0" smtClean="0"/>
              <a:t>.</a:t>
            </a:r>
          </a:p>
          <a:p>
            <a:r>
              <a:rPr lang="en-US" dirty="0" smtClean="0"/>
              <a:t>Detail techniques:</a:t>
            </a:r>
          </a:p>
          <a:p>
            <a:endParaRPr lang="en-US" dirty="0" smtClean="0"/>
          </a:p>
          <a:p>
            <a:r>
              <a:rPr lang="en-US" dirty="0" smtClean="0"/>
              <a:t>Tree Plus</a:t>
            </a:r>
          </a:p>
          <a:p>
            <a:r>
              <a:rPr lang="en-US" dirty="0" smtClean="0"/>
              <a:t>Nod </a:t>
            </a:r>
            <a:r>
              <a:rPr lang="en-US" dirty="0" err="1" smtClean="0"/>
              <a:t>trix</a:t>
            </a:r>
            <a:endParaRPr lang="en-US" dirty="0" smtClean="0"/>
          </a:p>
          <a:p>
            <a:endParaRPr lang="en-US" dirty="0"/>
          </a:p>
        </p:txBody>
      </p:sp>
      <p:sp>
        <p:nvSpPr>
          <p:cNvPr id="4" name="Espace réservé du numéro de diapositive 3"/>
          <p:cNvSpPr>
            <a:spLocks noGrp="1"/>
          </p:cNvSpPr>
          <p:nvPr>
            <p:ph type="sldNum" sz="quarter" idx="10"/>
          </p:nvPr>
        </p:nvSpPr>
        <p:spPr/>
        <p:txBody>
          <a:bodyPr/>
          <a:lstStyle/>
          <a:p>
            <a:fld id="{3EF3A073-D8C2-4133-A67E-A828A6A31404}" type="slidenum">
              <a:rPr lang="de-AT" smtClean="0"/>
              <a:t>20</a:t>
            </a:fld>
            <a:endParaRPr lang="de-AT"/>
          </a:p>
        </p:txBody>
      </p:sp>
    </p:spTree>
    <p:extLst>
      <p:ext uri="{BB962C8B-B14F-4D97-AF65-F5344CB8AC3E}">
        <p14:creationId xmlns:p14="http://schemas.microsoft.com/office/powerpoint/2010/main" val="825438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Clustering methods</a:t>
            </a:r>
          </a:p>
          <a:p>
            <a:r>
              <a:rPr lang="en-US" dirty="0" smtClean="0"/>
              <a:t>Interactive methods</a:t>
            </a:r>
          </a:p>
          <a:p>
            <a:r>
              <a:rPr lang="en-US" dirty="0" smtClean="0"/>
              <a:t>Filtering methods</a:t>
            </a:r>
          </a:p>
          <a:p>
            <a:endParaRPr lang="en-US" dirty="0"/>
          </a:p>
        </p:txBody>
      </p:sp>
      <p:sp>
        <p:nvSpPr>
          <p:cNvPr id="4" name="Espace réservé du numéro de diapositive 3"/>
          <p:cNvSpPr>
            <a:spLocks noGrp="1"/>
          </p:cNvSpPr>
          <p:nvPr>
            <p:ph type="sldNum" sz="quarter" idx="10"/>
          </p:nvPr>
        </p:nvSpPr>
        <p:spPr/>
        <p:txBody>
          <a:bodyPr/>
          <a:lstStyle/>
          <a:p>
            <a:fld id="{3EF3A073-D8C2-4133-A67E-A828A6A31404}" type="slidenum">
              <a:rPr lang="de-AT" smtClean="0"/>
              <a:t>21</a:t>
            </a:fld>
            <a:endParaRPr lang="de-AT"/>
          </a:p>
        </p:txBody>
      </p:sp>
    </p:spTree>
    <p:extLst>
      <p:ext uri="{BB962C8B-B14F-4D97-AF65-F5344CB8AC3E}">
        <p14:creationId xmlns:p14="http://schemas.microsoft.com/office/powerpoint/2010/main" val="894923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de-DE" dirty="0" err="1" smtClean="0"/>
              <a:t>Introduction</a:t>
            </a:r>
            <a:r>
              <a:rPr lang="de-DE" dirty="0" smtClean="0"/>
              <a:t> – The </a:t>
            </a:r>
            <a:r>
              <a:rPr lang="de-DE" dirty="0" err="1" smtClean="0"/>
              <a:t>Why</a:t>
            </a:r>
            <a:r>
              <a:rPr lang="de-DE" dirty="0" smtClean="0"/>
              <a:t>, </a:t>
            </a:r>
            <a:r>
              <a:rPr lang="de-DE" dirty="0" err="1" smtClean="0"/>
              <a:t>When</a:t>
            </a:r>
            <a:r>
              <a:rPr lang="de-DE" dirty="0" smtClean="0"/>
              <a:t>, </a:t>
            </a:r>
            <a:r>
              <a:rPr lang="de-DE" dirty="0" err="1" smtClean="0"/>
              <a:t>and</a:t>
            </a:r>
            <a:r>
              <a:rPr lang="de-DE" dirty="0" smtClean="0"/>
              <a:t> </a:t>
            </a:r>
            <a:r>
              <a:rPr lang="de-DE" dirty="0" err="1" smtClean="0"/>
              <a:t>How</a:t>
            </a:r>
            <a:endParaRPr lang="de-DE" dirty="0" smtClean="0"/>
          </a:p>
          <a:p>
            <a:pPr marL="457200" indent="-457200">
              <a:buFont typeface="Arial" panose="020B0604020202020204" pitchFamily="34" charset="0"/>
              <a:buChar char="•"/>
            </a:pPr>
            <a:r>
              <a:rPr lang="de-DE" dirty="0" smtClean="0"/>
              <a:t>Graph, </a:t>
            </a:r>
            <a:r>
              <a:rPr lang="de-DE" dirty="0" err="1" smtClean="0"/>
              <a:t>trajectories</a:t>
            </a:r>
            <a:endParaRPr lang="de-DE" dirty="0" smtClean="0"/>
          </a:p>
          <a:p>
            <a:endParaRPr lang="en-US" dirty="0" smtClean="0"/>
          </a:p>
          <a:p>
            <a:endParaRPr lang="en-US" dirty="0" smtClean="0"/>
          </a:p>
          <a:p>
            <a:r>
              <a:rPr lang="en-US" dirty="0" smtClean="0">
                <a:effectLst/>
              </a:rPr>
              <a:t>Famous </a:t>
            </a:r>
            <a:r>
              <a:rPr lang="en-US" dirty="0" err="1" smtClean="0">
                <a:effectLst/>
              </a:rPr>
              <a:t>Sankey</a:t>
            </a:r>
            <a:r>
              <a:rPr lang="en-US" dirty="0" smtClean="0">
                <a:effectLst/>
              </a:rPr>
              <a:t> diagram of </a:t>
            </a:r>
            <a:r>
              <a:rPr lang="en-US" dirty="0" smtClean="0">
                <a:effectLst/>
                <a:hlinkClick r:id="rId3" tooltip="Napoleon"/>
              </a:rPr>
              <a:t>Napoleon</a:t>
            </a:r>
            <a:r>
              <a:rPr lang="en-US" dirty="0" smtClean="0">
                <a:effectLst/>
              </a:rPr>
              <a:t>'s </a:t>
            </a:r>
            <a:r>
              <a:rPr lang="en-US" dirty="0" smtClean="0">
                <a:effectLst/>
                <a:hlinkClick r:id="rId4" tooltip="French invasion of Russia"/>
              </a:rPr>
              <a:t>invasion of Russia</a:t>
            </a:r>
            <a:r>
              <a:rPr lang="en-US" dirty="0" smtClean="0">
                <a:effectLst/>
              </a:rPr>
              <a:t>.</a:t>
            </a:r>
          </a:p>
          <a:p>
            <a:endParaRPr lang="en-US" dirty="0" smtClean="0">
              <a:effectLst/>
            </a:endParaRPr>
          </a:p>
          <a:p>
            <a:r>
              <a:rPr lang="en-US" dirty="0" smtClean="0">
                <a:effectLst/>
              </a:rPr>
              <a:t>MINAR (</a:t>
            </a:r>
            <a:r>
              <a:rPr lang="en-US" dirty="0" err="1" smtClean="0">
                <a:effectLst/>
              </a:rPr>
              <a:t>french</a:t>
            </a:r>
            <a:r>
              <a:rPr lang="en-US" dirty="0" smtClean="0">
                <a:effectLst/>
              </a:rPr>
              <a:t> cartographer)</a:t>
            </a:r>
            <a:endParaRPr lang="en-US" dirty="0"/>
          </a:p>
        </p:txBody>
      </p:sp>
      <p:sp>
        <p:nvSpPr>
          <p:cNvPr id="4" name="Espace réservé du numéro de diapositive 3"/>
          <p:cNvSpPr>
            <a:spLocks noGrp="1"/>
          </p:cNvSpPr>
          <p:nvPr>
            <p:ph type="sldNum" sz="quarter" idx="10"/>
          </p:nvPr>
        </p:nvSpPr>
        <p:spPr/>
        <p:txBody>
          <a:bodyPr/>
          <a:lstStyle/>
          <a:p>
            <a:fld id="{3EF3A073-D8C2-4133-A67E-A828A6A31404}" type="slidenum">
              <a:rPr lang="de-AT" smtClean="0"/>
              <a:t>26</a:t>
            </a:fld>
            <a:endParaRPr lang="de-AT"/>
          </a:p>
        </p:txBody>
      </p:sp>
    </p:spTree>
    <p:extLst>
      <p:ext uri="{BB962C8B-B14F-4D97-AF65-F5344CB8AC3E}">
        <p14:creationId xmlns:p14="http://schemas.microsoft.com/office/powerpoint/2010/main" val="1937743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Maps illustrating migration from California 1995–2000.</a:t>
            </a:r>
          </a:p>
          <a:p>
            <a:r>
              <a:rPr lang="en-US" sz="1200" b="0" i="0" u="none" strike="noStrike" kern="1200" baseline="0" dirty="0" smtClean="0">
                <a:solidFill>
                  <a:schemeClr val="tx1"/>
                </a:solidFill>
                <a:latin typeface="+mn-lt"/>
                <a:ea typeface="+mn-ea"/>
                <a:cs typeface="+mn-cs"/>
              </a:rPr>
              <a:t> Top: flow maps, </a:t>
            </a:r>
            <a:r>
              <a:rPr lang="en-US" sz="1200" b="0" i="0" u="none" strike="noStrike" kern="1200" baseline="0" dirty="0" err="1" smtClean="0">
                <a:solidFill>
                  <a:schemeClr val="tx1"/>
                </a:solidFill>
                <a:latin typeface="+mn-lt"/>
                <a:ea typeface="+mn-ea"/>
                <a:cs typeface="+mn-cs"/>
              </a:rPr>
              <a:t>Tobler</a:t>
            </a:r>
            <a:r>
              <a:rPr lang="en-US" sz="1200" b="0" i="0" u="none" strike="noStrike" kern="1200" baseline="0" dirty="0" smtClean="0">
                <a:solidFill>
                  <a:schemeClr val="tx1"/>
                </a:solidFill>
                <a:latin typeface="+mn-lt"/>
                <a:ea typeface="+mn-ea"/>
                <a:cs typeface="+mn-cs"/>
              </a:rPr>
              <a:t> [1, 22] (arrows of varying width), </a:t>
            </a:r>
            <a:r>
              <a:rPr lang="en-US" sz="1200" b="0" i="0" u="none" strike="noStrike" kern="1200" baseline="0" dirty="0" err="1" smtClean="0">
                <a:solidFill>
                  <a:schemeClr val="tx1"/>
                </a:solidFill>
                <a:latin typeface="+mn-lt"/>
                <a:ea typeface="+mn-ea"/>
                <a:cs typeface="+mn-cs"/>
              </a:rPr>
              <a:t>Phan</a:t>
            </a:r>
            <a:r>
              <a:rPr lang="en-US" sz="1200" b="0" i="0" u="none" strike="noStrike" kern="1200" baseline="0" dirty="0" smtClean="0">
                <a:solidFill>
                  <a:schemeClr val="tx1"/>
                </a:solidFill>
                <a:latin typeface="+mn-lt"/>
                <a:ea typeface="+mn-ea"/>
                <a:cs typeface="+mn-cs"/>
              </a:rPr>
              <a:t> et al. [16] (</a:t>
            </a:r>
            <a:r>
              <a:rPr lang="en-US" sz="1200" b="0" i="0" u="none" strike="noStrike" kern="1200" baseline="0" dirty="0" err="1" smtClean="0">
                <a:solidFill>
                  <a:schemeClr val="tx1"/>
                </a:solidFill>
                <a:latin typeface="+mn-lt"/>
                <a:ea typeface="+mn-ea"/>
                <a:cs typeface="+mn-cs"/>
              </a:rPr>
              <a:t>edgebundeling</a:t>
            </a:r>
            <a:r>
              <a:rPr lang="en-US" sz="1200" b="0" i="0" u="none" strike="noStrike" kern="1200" baseline="0" dirty="0" smtClean="0">
                <a:solidFill>
                  <a:schemeClr val="tx1"/>
                </a:solidFill>
                <a:latin typeface="+mn-lt"/>
                <a:ea typeface="+mn-ea"/>
                <a:cs typeface="+mn-cs"/>
              </a:rPr>
              <a:t> with crossings), and our output.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 </a:t>
            </a:r>
            <a:r>
              <a:rPr lang="en-US" sz="1200" b="0" i="0" u="none" strike="noStrike" kern="1200" baseline="0" dirty="0" err="1" smtClean="0">
                <a:solidFill>
                  <a:schemeClr val="tx1"/>
                </a:solidFill>
                <a:latin typeface="+mn-lt"/>
                <a:ea typeface="+mn-ea"/>
                <a:cs typeface="+mn-cs"/>
              </a:rPr>
              <a:t>Tobler</a:t>
            </a:r>
            <a:r>
              <a:rPr lang="en-US" sz="1200" b="0" i="0" u="none" strike="noStrike" kern="1200" baseline="0" dirty="0" smtClean="0">
                <a:solidFill>
                  <a:schemeClr val="tx1"/>
                </a:solidFill>
                <a:latin typeface="+mn-lt"/>
                <a:ea typeface="+mn-ea"/>
                <a:cs typeface="+mn-cs"/>
              </a:rPr>
              <a:t>. Experiments in migration mapping by computer. The American </a:t>
            </a:r>
            <a:r>
              <a:rPr lang="fr-FR" sz="1200" b="0" i="0" u="none" strike="noStrike" kern="1200" baseline="0" dirty="0" err="1" smtClean="0">
                <a:solidFill>
                  <a:schemeClr val="tx1"/>
                </a:solidFill>
                <a:latin typeface="+mn-lt"/>
                <a:ea typeface="+mn-ea"/>
                <a:cs typeface="+mn-cs"/>
              </a:rPr>
              <a:t>Cartographer</a:t>
            </a:r>
            <a:r>
              <a:rPr lang="fr-FR" sz="1200" b="0" i="0" u="none" strike="noStrike" kern="1200" baseline="0" dirty="0" smtClean="0">
                <a:solidFill>
                  <a:schemeClr val="tx1"/>
                </a:solidFill>
                <a:latin typeface="+mn-lt"/>
                <a:ea typeface="+mn-ea"/>
                <a:cs typeface="+mn-cs"/>
              </a:rPr>
              <a:t>, 14(2):155–163, 1987.</a:t>
            </a:r>
          </a:p>
          <a:p>
            <a:r>
              <a:rPr lang="en-US" sz="1200" b="0" i="0" u="none" strike="noStrike" kern="1200" baseline="0" dirty="0" smtClean="0">
                <a:solidFill>
                  <a:schemeClr val="tx1"/>
                </a:solidFill>
                <a:latin typeface="+mn-lt"/>
                <a:ea typeface="+mn-ea"/>
                <a:cs typeface="+mn-cs"/>
              </a:rPr>
              <a:t>D. </a:t>
            </a:r>
            <a:r>
              <a:rPr lang="en-US" sz="1200" b="0" i="0" u="none" strike="noStrike" kern="1200" baseline="0" dirty="0" err="1" smtClean="0">
                <a:solidFill>
                  <a:schemeClr val="tx1"/>
                </a:solidFill>
                <a:latin typeface="+mn-lt"/>
                <a:ea typeface="+mn-ea"/>
                <a:cs typeface="+mn-cs"/>
              </a:rPr>
              <a:t>Phan</a:t>
            </a:r>
            <a:r>
              <a:rPr lang="en-US" sz="1200" b="0" i="0" u="none" strike="noStrike" kern="1200" baseline="0" dirty="0" smtClean="0">
                <a:solidFill>
                  <a:schemeClr val="tx1"/>
                </a:solidFill>
                <a:latin typeface="+mn-lt"/>
                <a:ea typeface="+mn-ea"/>
                <a:cs typeface="+mn-cs"/>
              </a:rPr>
              <a:t>, L. Xiao, R. </a:t>
            </a:r>
            <a:r>
              <a:rPr lang="en-US" sz="1200" b="0" i="0" u="none" strike="noStrike" kern="1200" baseline="0" dirty="0" err="1" smtClean="0">
                <a:solidFill>
                  <a:schemeClr val="tx1"/>
                </a:solidFill>
                <a:latin typeface="+mn-lt"/>
                <a:ea typeface="+mn-ea"/>
                <a:cs typeface="+mn-cs"/>
              </a:rPr>
              <a:t>Yeh</a:t>
            </a:r>
            <a:r>
              <a:rPr lang="en-US" sz="1200" b="0" i="0" u="none" strike="noStrike" kern="1200" baseline="0" dirty="0" smtClean="0">
                <a:solidFill>
                  <a:schemeClr val="tx1"/>
                </a:solidFill>
                <a:latin typeface="+mn-lt"/>
                <a:ea typeface="+mn-ea"/>
                <a:cs typeface="+mn-cs"/>
              </a:rPr>
              <a:t>, P. </a:t>
            </a:r>
            <a:r>
              <a:rPr lang="en-US" sz="1200" b="0" i="0" u="none" strike="noStrike" kern="1200" baseline="0" dirty="0" err="1" smtClean="0">
                <a:solidFill>
                  <a:schemeClr val="tx1"/>
                </a:solidFill>
                <a:latin typeface="+mn-lt"/>
                <a:ea typeface="+mn-ea"/>
                <a:cs typeface="+mn-cs"/>
              </a:rPr>
              <a:t>Hanrahan</a:t>
            </a:r>
            <a:r>
              <a:rPr lang="en-US" sz="1200" b="0" i="0" u="none" strike="noStrike" kern="1200" baseline="0" dirty="0" smtClean="0">
                <a:solidFill>
                  <a:schemeClr val="tx1"/>
                </a:solidFill>
                <a:latin typeface="+mn-lt"/>
                <a:ea typeface="+mn-ea"/>
                <a:cs typeface="+mn-cs"/>
              </a:rPr>
              <a:t>, and T. </a:t>
            </a:r>
            <a:r>
              <a:rPr lang="en-US" sz="1200" b="0" i="0" u="none" strike="noStrike" kern="1200" baseline="0" dirty="0" err="1" smtClean="0">
                <a:solidFill>
                  <a:schemeClr val="tx1"/>
                </a:solidFill>
                <a:latin typeface="+mn-lt"/>
                <a:ea typeface="+mn-ea"/>
                <a:cs typeface="+mn-cs"/>
              </a:rPr>
              <a:t>Winograd</a:t>
            </a:r>
            <a:r>
              <a:rPr lang="en-US" sz="1200" b="0" i="0" u="none" strike="noStrike" kern="1200" baseline="0" dirty="0" smtClean="0">
                <a:solidFill>
                  <a:schemeClr val="tx1"/>
                </a:solidFill>
                <a:latin typeface="+mn-lt"/>
                <a:ea typeface="+mn-ea"/>
                <a:cs typeface="+mn-cs"/>
              </a:rPr>
              <a:t>. Flow map layout. In Proc. IEEE Symposium on Information Visualization (INFOVIS </a:t>
            </a:r>
            <a:r>
              <a:rPr lang="fr-FR" sz="1200" b="0" i="0" u="none" strike="noStrike" kern="1200" baseline="0" dirty="0" smtClean="0">
                <a:solidFill>
                  <a:schemeClr val="tx1"/>
                </a:solidFill>
                <a:latin typeface="+mn-lt"/>
                <a:ea typeface="+mn-ea"/>
                <a:cs typeface="+mn-cs"/>
              </a:rPr>
              <a:t>’05), pages 219–224, 2005.</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Bottom: </a:t>
            </a:r>
            <a:r>
              <a:rPr lang="en-US" sz="1200" b="0" i="0" u="none" strike="noStrike" kern="1200" baseline="0" dirty="0" err="1" smtClean="0">
                <a:solidFill>
                  <a:schemeClr val="tx1"/>
                </a:solidFill>
                <a:latin typeface="+mn-lt"/>
                <a:ea typeface="+mn-ea"/>
                <a:cs typeface="+mn-cs"/>
              </a:rPr>
              <a:t>subgraphs</a:t>
            </a:r>
            <a:r>
              <a:rPr lang="en-US" sz="1200" b="0" i="0" u="none" strike="noStrike" kern="1200" baseline="0" dirty="0" smtClean="0">
                <a:solidFill>
                  <a:schemeClr val="tx1"/>
                </a:solidFill>
                <a:latin typeface="+mn-lt"/>
                <a:ea typeface="+mn-ea"/>
                <a:cs typeface="+mn-cs"/>
              </a:rPr>
              <a:t> of the bundled complete migration graph, Cui et al. [5] and Holten &amp; van </a:t>
            </a:r>
            <a:r>
              <a:rPr lang="en-US" sz="1200" b="0" i="0" u="none" strike="noStrike" kern="1200" baseline="0" dirty="0" err="1" smtClean="0">
                <a:solidFill>
                  <a:schemeClr val="tx1"/>
                </a:solidFill>
                <a:latin typeface="+mn-lt"/>
                <a:ea typeface="+mn-ea"/>
                <a:cs typeface="+mn-cs"/>
              </a:rPr>
              <a:t>Wijk</a:t>
            </a:r>
            <a:r>
              <a:rPr lang="en-US" sz="1200" b="0" i="0" u="none" strike="noStrike" kern="1200" baseline="0" dirty="0" smtClean="0">
                <a:solidFill>
                  <a:schemeClr val="tx1"/>
                </a:solidFill>
                <a:latin typeface="+mn-lt"/>
                <a:ea typeface="+mn-ea"/>
                <a:cs typeface="+mn-cs"/>
              </a:rPr>
              <a:t> [11].</a:t>
            </a:r>
          </a:p>
          <a:p>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400" b="1" dirty="0" smtClean="0"/>
              <a:t>Flow </a:t>
            </a:r>
            <a:r>
              <a:rPr lang="fr-FR" sz="1400" b="1" dirty="0" err="1" smtClean="0"/>
              <a:t>Map</a:t>
            </a:r>
            <a:r>
              <a:rPr lang="fr-FR" sz="1400" b="1" dirty="0" smtClean="0"/>
              <a:t> </a:t>
            </a:r>
            <a:r>
              <a:rPr lang="fr-FR" sz="1400" b="1" dirty="0" err="1" smtClean="0"/>
              <a:t>Layout</a:t>
            </a:r>
            <a:r>
              <a:rPr lang="fr-FR" sz="1400" b="1" dirty="0" smtClean="0"/>
              <a:t> via Spiral </a:t>
            </a:r>
            <a:r>
              <a:rPr lang="fr-FR" sz="1400" b="1" dirty="0" err="1" smtClean="0"/>
              <a:t>Trees</a:t>
            </a:r>
            <a:r>
              <a:rPr lang="fr-FR" sz="1400" b="1" dirty="0" smtClean="0"/>
              <a:t>. </a:t>
            </a:r>
            <a:br>
              <a:rPr lang="fr-FR" sz="1400" b="1" dirty="0" smtClean="0"/>
            </a:br>
            <a:r>
              <a:rPr lang="fr-FR" sz="1400" dirty="0" smtClean="0"/>
              <a:t>K. </a:t>
            </a:r>
            <a:r>
              <a:rPr lang="fr-FR" sz="1400" dirty="0" err="1" smtClean="0"/>
              <a:t>Verbeek</a:t>
            </a:r>
            <a:r>
              <a:rPr lang="fr-FR" sz="1400" dirty="0" smtClean="0"/>
              <a:t>, K. </a:t>
            </a:r>
            <a:r>
              <a:rPr lang="fr-FR" sz="1400" dirty="0" err="1" smtClean="0"/>
              <a:t>Buchin</a:t>
            </a:r>
            <a:r>
              <a:rPr lang="fr-FR" sz="1400" dirty="0" smtClean="0"/>
              <a:t>, and B. </a:t>
            </a:r>
            <a:r>
              <a:rPr lang="fr-FR" sz="1400" dirty="0" err="1" smtClean="0"/>
              <a:t>Speckmann</a:t>
            </a:r>
            <a:r>
              <a:rPr lang="fr-FR" sz="1400" dirty="0" smtClean="0"/>
              <a:t>. </a:t>
            </a:r>
            <a:br>
              <a:rPr lang="fr-FR" sz="1400" dirty="0" smtClean="0"/>
            </a:br>
            <a:r>
              <a:rPr lang="fr-FR" sz="1200" dirty="0" smtClean="0"/>
              <a:t>IEEE Transactions on </a:t>
            </a:r>
            <a:r>
              <a:rPr lang="fr-FR" sz="1200" dirty="0" err="1" smtClean="0"/>
              <a:t>Visualization</a:t>
            </a:r>
            <a:r>
              <a:rPr lang="fr-FR" sz="1200" dirty="0" smtClean="0"/>
              <a:t> and Computer </a:t>
            </a:r>
            <a:r>
              <a:rPr lang="fr-FR" sz="1200" dirty="0" err="1" smtClean="0"/>
              <a:t>Graphics</a:t>
            </a:r>
            <a:r>
              <a:rPr lang="fr-FR" sz="1200" dirty="0" smtClean="0"/>
              <a:t>, 17(12):2536–2544, 2011. (</a:t>
            </a:r>
            <a:r>
              <a:rPr lang="fr-FR" sz="1200" dirty="0" err="1" smtClean="0"/>
              <a:t>InfoVis</a:t>
            </a:r>
            <a:r>
              <a:rPr lang="fr-FR" sz="1200" dirty="0" smtClean="0"/>
              <a:t> 2011)</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Arlind Nocaj</a:t>
            </a:r>
            <a:r>
              <a:rPr lang="en-US" dirty="0" smtClean="0"/>
              <a:t> and </a:t>
            </a:r>
            <a:r>
              <a:rPr lang="en-US" dirty="0" err="1" smtClean="0">
                <a:hlinkClick r:id="rId4"/>
              </a:rPr>
              <a:t>Ulrik</a:t>
            </a:r>
            <a:r>
              <a:rPr lang="en-US" dirty="0" smtClean="0">
                <a:hlinkClick r:id="rId4"/>
              </a:rPr>
              <a:t> </a:t>
            </a:r>
            <a:r>
              <a:rPr lang="en-US" dirty="0" err="1" smtClean="0">
                <a:hlinkClick r:id="rId4"/>
              </a:rPr>
              <a:t>Brandes</a:t>
            </a:r>
            <a:r>
              <a:rPr lang="en-US" dirty="0" smtClean="0"/>
              <a:t>. Stub Bundling and Confluent Spirals for Geographic Networks. Graph drawing 2013</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smtClean="0"/>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FDB61EE9-6E0D-4277-9C05-256AB50B9DF5}" type="slidenum">
              <a:rPr lang="fr-FR" smtClean="0"/>
              <a:t>27</a:t>
            </a:fld>
            <a:endParaRPr lang="fr-FR"/>
          </a:p>
        </p:txBody>
      </p:sp>
    </p:spTree>
    <p:extLst>
      <p:ext uri="{BB962C8B-B14F-4D97-AF65-F5344CB8AC3E}">
        <p14:creationId xmlns:p14="http://schemas.microsoft.com/office/powerpoint/2010/main" val="3489054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 this part of the tutorial, we will discuss algorithms and interactive</a:t>
            </a:r>
          </a:p>
          <a:p>
            <a:r>
              <a:rPr lang="en-US" sz="1200" b="0" i="0" u="none" strike="noStrike" kern="1200" baseline="0" dirty="0" smtClean="0">
                <a:solidFill>
                  <a:schemeClr val="tx1"/>
                </a:solidFill>
                <a:latin typeface="+mn-lt"/>
                <a:ea typeface="+mn-ea"/>
                <a:cs typeface="+mn-cs"/>
              </a:rPr>
              <a:t>techniques to reduce edge clutter in visualizations. These techniques</a:t>
            </a:r>
          </a:p>
          <a:p>
            <a:r>
              <a:rPr lang="en-US" sz="1200" b="0" i="0" u="none" strike="noStrike" kern="1200" baseline="0" dirty="0" smtClean="0">
                <a:solidFill>
                  <a:schemeClr val="tx1"/>
                </a:solidFill>
                <a:latin typeface="+mn-lt"/>
                <a:ea typeface="+mn-ea"/>
                <a:cs typeface="+mn-cs"/>
              </a:rPr>
              <a:t>mainly rely on edge-bundling algorithms which have been</a:t>
            </a:r>
          </a:p>
          <a:p>
            <a:r>
              <a:rPr lang="en-US" sz="1200" b="0" i="0" u="none" strike="noStrike" kern="1200" baseline="0" dirty="0" smtClean="0">
                <a:solidFill>
                  <a:schemeClr val="tx1"/>
                </a:solidFill>
                <a:latin typeface="+mn-lt"/>
                <a:ea typeface="+mn-ea"/>
                <a:cs typeface="+mn-cs"/>
              </a:rPr>
              <a:t>subject to an increased interest in active research and a number of</a:t>
            </a:r>
          </a:p>
          <a:p>
            <a:r>
              <a:rPr lang="en-US" sz="1200" b="0" i="0" u="none" strike="noStrike" kern="1200" baseline="0" dirty="0" smtClean="0">
                <a:solidFill>
                  <a:schemeClr val="tx1"/>
                </a:solidFill>
                <a:latin typeface="+mn-lt"/>
                <a:ea typeface="+mn-ea"/>
                <a:cs typeface="+mn-cs"/>
              </a:rPr>
              <a:t>improvements and enhancement in recent years.</a:t>
            </a:r>
            <a:endParaRPr lang="en-US" dirty="0"/>
          </a:p>
        </p:txBody>
      </p:sp>
      <p:sp>
        <p:nvSpPr>
          <p:cNvPr id="4" name="Espace réservé du numéro de diapositive 3"/>
          <p:cNvSpPr>
            <a:spLocks noGrp="1"/>
          </p:cNvSpPr>
          <p:nvPr>
            <p:ph type="sldNum" sz="quarter" idx="10"/>
          </p:nvPr>
        </p:nvSpPr>
        <p:spPr/>
        <p:txBody>
          <a:bodyPr/>
          <a:lstStyle/>
          <a:p>
            <a:fld id="{3EF3A073-D8C2-4133-A67E-A828A6A31404}" type="slidenum">
              <a:rPr lang="de-AT" smtClean="0"/>
              <a:t>3</a:t>
            </a:fld>
            <a:endParaRPr lang="de-AT"/>
          </a:p>
        </p:txBody>
      </p:sp>
    </p:spTree>
    <p:extLst>
      <p:ext uri="{BB962C8B-B14F-4D97-AF65-F5344CB8AC3E}">
        <p14:creationId xmlns:p14="http://schemas.microsoft.com/office/powerpoint/2010/main" val="2374939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2000" b="0" i="0" u="none" strike="noStrike" kern="1200" baseline="0" dirty="0" smtClean="0">
                <a:solidFill>
                  <a:schemeClr val="tx1"/>
                </a:solidFill>
                <a:latin typeface="+mn-lt"/>
                <a:ea typeface="+mn-ea"/>
                <a:cs typeface="+mn-cs"/>
              </a:rPr>
              <a:t>Hierarchical Edge Bundling (HEB) bundles edges together</a:t>
            </a:r>
          </a:p>
          <a:p>
            <a:r>
              <a:rPr lang="en-US" sz="2000" b="0" i="0" u="none" strike="noStrike" kern="1200" baseline="0" dirty="0" smtClean="0">
                <a:solidFill>
                  <a:schemeClr val="tx1"/>
                </a:solidFill>
                <a:latin typeface="+mn-lt"/>
                <a:ea typeface="+mn-ea"/>
                <a:cs typeface="+mn-cs"/>
              </a:rPr>
              <a:t>by bending each edge, modeled as a B-spline curve,</a:t>
            </a:r>
          </a:p>
          <a:p>
            <a:r>
              <a:rPr lang="en-US" sz="2000" b="0" i="0" u="none" strike="noStrike" kern="1200" baseline="0" dirty="0" smtClean="0">
                <a:solidFill>
                  <a:schemeClr val="tx1"/>
                </a:solidFill>
                <a:latin typeface="+mn-lt"/>
                <a:ea typeface="+mn-ea"/>
                <a:cs typeface="+mn-cs"/>
              </a:rPr>
              <a:t>toward the polyline path defined by the available hierarchy</a:t>
            </a:r>
          </a:p>
          <a:p>
            <a:r>
              <a:rPr lang="en-US" sz="2000" b="0" i="0" u="none" strike="noStrike" kern="1200" baseline="0" dirty="0" smtClean="0">
                <a:solidFill>
                  <a:schemeClr val="tx1"/>
                </a:solidFill>
                <a:latin typeface="+mn-lt"/>
                <a:ea typeface="+mn-ea"/>
                <a:cs typeface="+mn-cs"/>
              </a:rPr>
              <a:t>[Hol06]. This method is not applicable to general graphs,</a:t>
            </a:r>
          </a:p>
          <a:p>
            <a:r>
              <a:rPr lang="en-US" sz="2000" b="0" i="0" u="none" strike="noStrike" kern="1200" baseline="0" dirty="0" smtClean="0">
                <a:solidFill>
                  <a:schemeClr val="tx1"/>
                </a:solidFill>
                <a:latin typeface="+mn-lt"/>
                <a:ea typeface="+mn-ea"/>
                <a:cs typeface="+mn-cs"/>
              </a:rPr>
              <a:t>since it requires a graph to contain a hierarchy.</a:t>
            </a:r>
            <a:endParaRPr lang="fr-FR" sz="2000" dirty="0" smtClean="0"/>
          </a:p>
          <a:p>
            <a:endParaRPr lang="fr-FR" dirty="0"/>
          </a:p>
        </p:txBody>
      </p:sp>
      <p:sp>
        <p:nvSpPr>
          <p:cNvPr id="4" name="Espace réservé du numéro de diapositive 3"/>
          <p:cNvSpPr>
            <a:spLocks noGrp="1"/>
          </p:cNvSpPr>
          <p:nvPr>
            <p:ph type="sldNum" sz="quarter" idx="10"/>
          </p:nvPr>
        </p:nvSpPr>
        <p:spPr/>
        <p:txBody>
          <a:bodyPr/>
          <a:lstStyle/>
          <a:p>
            <a:fld id="{FDB61EE9-6E0D-4277-9C05-256AB50B9DF5}" type="slidenum">
              <a:rPr lang="fr-FR" smtClean="0"/>
              <a:t>29</a:t>
            </a:fld>
            <a:endParaRPr lang="fr-FR"/>
          </a:p>
        </p:txBody>
      </p:sp>
    </p:spTree>
    <p:extLst>
      <p:ext uri="{BB962C8B-B14F-4D97-AF65-F5344CB8AC3E}">
        <p14:creationId xmlns:p14="http://schemas.microsoft.com/office/powerpoint/2010/main" val="3627731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Hierarchical Edge Bundling (HEB) bundles edges together</a:t>
            </a:r>
          </a:p>
          <a:p>
            <a:r>
              <a:rPr lang="en-US" sz="1200" b="0" i="0" u="none" strike="noStrike" kern="1200" baseline="0" dirty="0" smtClean="0">
                <a:solidFill>
                  <a:schemeClr val="tx1"/>
                </a:solidFill>
                <a:latin typeface="+mn-lt"/>
                <a:ea typeface="+mn-ea"/>
                <a:cs typeface="+mn-cs"/>
              </a:rPr>
              <a:t>by bending each edge, modeled as a B-spline curve,</a:t>
            </a:r>
          </a:p>
          <a:p>
            <a:r>
              <a:rPr lang="en-US" sz="1200" b="0" i="0" u="none" strike="noStrike" kern="1200" baseline="0" dirty="0" smtClean="0">
                <a:solidFill>
                  <a:schemeClr val="tx1"/>
                </a:solidFill>
                <a:latin typeface="+mn-lt"/>
                <a:ea typeface="+mn-ea"/>
                <a:cs typeface="+mn-cs"/>
              </a:rPr>
              <a:t>toward the polyline path defined by the available hierarchy</a:t>
            </a:r>
          </a:p>
          <a:p>
            <a:r>
              <a:rPr lang="en-US" sz="1200" b="0" i="0" u="none" strike="noStrike" kern="1200" baseline="0" dirty="0" smtClean="0">
                <a:solidFill>
                  <a:schemeClr val="tx1"/>
                </a:solidFill>
                <a:latin typeface="+mn-lt"/>
                <a:ea typeface="+mn-ea"/>
                <a:cs typeface="+mn-cs"/>
              </a:rPr>
              <a:t>[Hol06]. This method is not applicable to general graphs,</a:t>
            </a:r>
          </a:p>
          <a:p>
            <a:r>
              <a:rPr lang="en-US" sz="1200" b="0" i="0" u="none" strike="noStrike" kern="1200" baseline="0" dirty="0" smtClean="0">
                <a:solidFill>
                  <a:schemeClr val="tx1"/>
                </a:solidFill>
                <a:latin typeface="+mn-lt"/>
                <a:ea typeface="+mn-ea"/>
                <a:cs typeface="+mn-cs"/>
              </a:rPr>
              <a:t>since it requires a graph to contain a hierarchy.</a:t>
            </a:r>
            <a:endParaRPr lang="fr-FR" dirty="0"/>
          </a:p>
        </p:txBody>
      </p:sp>
      <p:sp>
        <p:nvSpPr>
          <p:cNvPr id="4" name="Espace réservé du numéro de diapositive 3"/>
          <p:cNvSpPr>
            <a:spLocks noGrp="1"/>
          </p:cNvSpPr>
          <p:nvPr>
            <p:ph type="sldNum" sz="quarter" idx="10"/>
          </p:nvPr>
        </p:nvSpPr>
        <p:spPr/>
        <p:txBody>
          <a:bodyPr/>
          <a:lstStyle/>
          <a:p>
            <a:fld id="{FDB61EE9-6E0D-4277-9C05-256AB50B9DF5}" type="slidenum">
              <a:rPr lang="fr-FR" smtClean="0"/>
              <a:t>36</a:t>
            </a:fld>
            <a:endParaRPr lang="fr-FR"/>
          </a:p>
        </p:txBody>
      </p:sp>
    </p:spTree>
    <p:extLst>
      <p:ext uri="{BB962C8B-B14F-4D97-AF65-F5344CB8AC3E}">
        <p14:creationId xmlns:p14="http://schemas.microsoft.com/office/powerpoint/2010/main" val="33078653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FDB61EE9-6E0D-4277-9C05-256AB50B9DF5}" type="slidenum">
              <a:rPr lang="fr-FR" smtClean="0"/>
              <a:t>37</a:t>
            </a:fld>
            <a:endParaRPr lang="fr-FR"/>
          </a:p>
        </p:txBody>
      </p:sp>
    </p:spTree>
    <p:extLst>
      <p:ext uri="{BB962C8B-B14F-4D97-AF65-F5344CB8AC3E}">
        <p14:creationId xmlns:p14="http://schemas.microsoft.com/office/powerpoint/2010/main" val="16959845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it-IT" sz="1200" b="0" i="0" u="none" strike="noStrike" kern="1200" baseline="0" dirty="0" smtClean="0">
                <a:solidFill>
                  <a:schemeClr val="tx1"/>
                </a:solidFill>
                <a:latin typeface="+mn-lt"/>
                <a:ea typeface="+mn-ea"/>
                <a:cs typeface="+mn-cs"/>
              </a:rPr>
              <a:t>Cui et al. propose a Geometry-Based Edge</a:t>
            </a:r>
          </a:p>
          <a:p>
            <a:r>
              <a:rPr lang="fr-FR" sz="1200" b="0" i="0" u="none" strike="noStrike" kern="1200" baseline="0" dirty="0" err="1" smtClean="0">
                <a:solidFill>
                  <a:schemeClr val="tx1"/>
                </a:solidFill>
                <a:latin typeface="+mn-lt"/>
                <a:ea typeface="+mn-ea"/>
                <a:cs typeface="+mn-cs"/>
              </a:rPr>
              <a:t>Bundling</a:t>
            </a:r>
            <a:r>
              <a:rPr lang="fr-FR" sz="1200" b="0" i="0" u="none" strike="noStrike" kern="1200" baseline="0" dirty="0" smtClean="0">
                <a:solidFill>
                  <a:schemeClr val="tx1"/>
                </a:solidFill>
                <a:latin typeface="+mn-lt"/>
                <a:ea typeface="+mn-ea"/>
                <a:cs typeface="+mn-cs"/>
              </a:rPr>
              <a:t> (GBEB) </a:t>
            </a:r>
            <a:r>
              <a:rPr lang="fr-FR" sz="1200" b="0" i="0" u="none" strike="noStrike" kern="1200" baseline="0" dirty="0" err="1" smtClean="0">
                <a:solidFill>
                  <a:schemeClr val="tx1"/>
                </a:solidFill>
                <a:latin typeface="+mn-lt"/>
                <a:ea typeface="+mn-ea"/>
                <a:cs typeface="+mn-cs"/>
              </a:rPr>
              <a:t>method</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suitable</a:t>
            </a:r>
            <a:r>
              <a:rPr lang="fr-FR" sz="1200" b="0" i="0" u="none" strike="noStrike" kern="1200" baseline="0" dirty="0" smtClean="0">
                <a:solidFill>
                  <a:schemeClr val="tx1"/>
                </a:solidFill>
                <a:latin typeface="+mn-lt"/>
                <a:ea typeface="+mn-ea"/>
                <a:cs typeface="+mn-cs"/>
              </a:rPr>
              <a:t> for </a:t>
            </a:r>
            <a:r>
              <a:rPr lang="fr-FR" sz="1200" b="0" i="0" u="none" strike="noStrike" kern="1200" baseline="0" dirty="0" err="1" smtClean="0">
                <a:solidFill>
                  <a:schemeClr val="tx1"/>
                </a:solidFill>
                <a:latin typeface="+mn-lt"/>
                <a:ea typeface="+mn-ea"/>
                <a:cs typeface="+mn-cs"/>
              </a:rPr>
              <a:t>general</a:t>
            </a:r>
            <a:r>
              <a:rPr lang="fr-FR" sz="1200" b="0" i="0" u="none" strike="noStrike" kern="1200" baseline="0" dirty="0" smtClean="0">
                <a:solidFill>
                  <a:schemeClr val="tx1"/>
                </a:solidFill>
                <a:latin typeface="+mn-lt"/>
                <a:ea typeface="+mn-ea"/>
                <a:cs typeface="+mn-cs"/>
              </a:rPr>
              <a:t> graphs</a:t>
            </a:r>
          </a:p>
          <a:p>
            <a:r>
              <a:rPr lang="en-US" sz="1200" b="0" i="0" u="none" strike="noStrike" kern="1200" baseline="0" dirty="0" smtClean="0">
                <a:solidFill>
                  <a:schemeClr val="tx1"/>
                </a:solidFill>
                <a:latin typeface="+mn-lt"/>
                <a:ea typeface="+mn-ea"/>
                <a:cs typeface="+mn-cs"/>
              </a:rPr>
              <a:t>[CZQ08]. GBEB is partially based on previous work by</a:t>
            </a:r>
          </a:p>
          <a:p>
            <a:r>
              <a:rPr lang="en-US" sz="1200" b="0" i="0" u="none" strike="noStrike" kern="1200" baseline="0" dirty="0" smtClean="0">
                <a:solidFill>
                  <a:schemeClr val="tx1"/>
                </a:solidFill>
                <a:latin typeface="+mn-lt"/>
                <a:ea typeface="+mn-ea"/>
                <a:cs typeface="+mn-cs"/>
              </a:rPr>
              <a:t>Zhou et al. and </a:t>
            </a:r>
            <a:r>
              <a:rPr lang="en-US" sz="1200" b="0" i="0" u="none" strike="noStrike" kern="1200" baseline="0" dirty="0" err="1" smtClean="0">
                <a:solidFill>
                  <a:schemeClr val="tx1"/>
                </a:solidFill>
                <a:latin typeface="+mn-lt"/>
                <a:ea typeface="+mn-ea"/>
                <a:cs typeface="+mn-cs"/>
              </a:rPr>
              <a:t>Qu</a:t>
            </a:r>
            <a:r>
              <a:rPr lang="en-US" sz="1200" b="0" i="0" u="none" strike="noStrike" kern="1200" baseline="0" dirty="0" smtClean="0">
                <a:solidFill>
                  <a:schemeClr val="tx1"/>
                </a:solidFill>
                <a:latin typeface="+mn-lt"/>
                <a:ea typeface="+mn-ea"/>
                <a:cs typeface="+mn-cs"/>
              </a:rPr>
              <a:t> et al. and relies on the generation of a</a:t>
            </a:r>
          </a:p>
          <a:p>
            <a:r>
              <a:rPr lang="en-US" sz="1200" b="0" i="0" u="none" strike="noStrike" kern="1200" baseline="0" dirty="0" smtClean="0">
                <a:solidFill>
                  <a:schemeClr val="tx1"/>
                </a:solidFill>
                <a:latin typeface="+mn-lt"/>
                <a:ea typeface="+mn-ea"/>
                <a:cs typeface="+mn-cs"/>
              </a:rPr>
              <a:t>control mesh to guide the bundling [QZW06,ZYC08].</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fr-FR" sz="1200" b="0" i="0" u="none" strike="noStrike" kern="1200" baseline="0" dirty="0" smtClean="0">
                <a:solidFill>
                  <a:schemeClr val="tx1"/>
                </a:solidFill>
                <a:latin typeface="+mn-lt"/>
                <a:ea typeface="+mn-ea"/>
                <a:cs typeface="+mn-cs"/>
              </a:rPr>
              <a:t>[QZW06] QU H., ZHOU H., WU Y.: </a:t>
            </a:r>
            <a:r>
              <a:rPr lang="fr-FR" sz="1200" b="0" i="0" u="none" strike="noStrike" kern="1200" baseline="0" dirty="0" err="1" smtClean="0">
                <a:solidFill>
                  <a:schemeClr val="tx1"/>
                </a:solidFill>
                <a:latin typeface="+mn-lt"/>
                <a:ea typeface="+mn-ea"/>
                <a:cs typeface="+mn-cs"/>
              </a:rPr>
              <a:t>Controllable</a:t>
            </a:r>
            <a:r>
              <a:rPr lang="fr-FR" sz="1200" b="0" i="0" u="none" strike="noStrike" kern="1200" baseline="0" dirty="0" smtClean="0">
                <a:solidFill>
                  <a:schemeClr val="tx1"/>
                </a:solidFill>
                <a:latin typeface="+mn-lt"/>
                <a:ea typeface="+mn-ea"/>
                <a:cs typeface="+mn-cs"/>
              </a:rPr>
              <a:t> and Progressive</a:t>
            </a:r>
          </a:p>
          <a:p>
            <a:r>
              <a:rPr lang="en-US" sz="1200" b="0" i="0" u="none" strike="noStrike" kern="1200" baseline="0" dirty="0" smtClean="0">
                <a:solidFill>
                  <a:schemeClr val="tx1"/>
                </a:solidFill>
                <a:latin typeface="+mn-lt"/>
                <a:ea typeface="+mn-ea"/>
                <a:cs typeface="+mn-cs"/>
              </a:rPr>
              <a:t>Edge Clustering for Large Networks. In Proc. of the 14th</a:t>
            </a:r>
          </a:p>
          <a:p>
            <a:r>
              <a:rPr lang="en-US" sz="1200" b="0" i="0" u="none" strike="noStrike" kern="1200" baseline="0" dirty="0" smtClean="0">
                <a:solidFill>
                  <a:schemeClr val="tx1"/>
                </a:solidFill>
                <a:latin typeface="+mn-lt"/>
                <a:ea typeface="+mn-ea"/>
                <a:cs typeface="+mn-cs"/>
              </a:rPr>
              <a:t>Int. Symposium on Graph Drawing (2006), pp. 399–404.</a:t>
            </a:r>
          </a:p>
          <a:p>
            <a:endParaRPr lang="en-US" sz="1200" b="0" i="0" u="none" strike="noStrike" kern="1200" baseline="0" dirty="0" smtClean="0">
              <a:solidFill>
                <a:schemeClr val="tx1"/>
              </a:solidFill>
              <a:latin typeface="+mn-lt"/>
              <a:ea typeface="+mn-ea"/>
              <a:cs typeface="+mn-cs"/>
            </a:endParaRPr>
          </a:p>
          <a:p>
            <a:r>
              <a:rPr lang="fr-FR" sz="1200" b="0" i="0" u="none" strike="noStrike" kern="1200" baseline="0" dirty="0" smtClean="0">
                <a:solidFill>
                  <a:schemeClr val="tx1"/>
                </a:solidFill>
                <a:latin typeface="+mn-lt"/>
                <a:ea typeface="+mn-ea"/>
                <a:cs typeface="+mn-cs"/>
              </a:rPr>
              <a:t>[ZYC08] ZHOU H., YUAN X., CUI W., QU H., CHEN B.:</a:t>
            </a:r>
          </a:p>
          <a:p>
            <a:r>
              <a:rPr lang="en-US" sz="1200" b="0" i="0" u="none" strike="noStrike" kern="1200" baseline="0" dirty="0" smtClean="0">
                <a:solidFill>
                  <a:schemeClr val="tx1"/>
                </a:solidFill>
                <a:latin typeface="+mn-lt"/>
                <a:ea typeface="+mn-ea"/>
                <a:cs typeface="+mn-cs"/>
              </a:rPr>
              <a:t>Energy-Based Hierarchical Edge Clustering of Graphs. In</a:t>
            </a:r>
          </a:p>
          <a:p>
            <a:r>
              <a:rPr lang="en-US" sz="1200" b="0" i="0" u="none" strike="noStrike" kern="1200" baseline="0" dirty="0" smtClean="0">
                <a:solidFill>
                  <a:schemeClr val="tx1"/>
                </a:solidFill>
                <a:latin typeface="+mn-lt"/>
                <a:ea typeface="+mn-ea"/>
                <a:cs typeface="+mn-cs"/>
              </a:rPr>
              <a:t>Proc. of the 2008 IEEE Pacific Visualization Symposium (2008),</a:t>
            </a:r>
          </a:p>
          <a:p>
            <a:r>
              <a:rPr lang="fr-FR" sz="1200" b="0" i="0" u="none" strike="noStrike" kern="1200" baseline="0" dirty="0" smtClean="0">
                <a:solidFill>
                  <a:schemeClr val="tx1"/>
                </a:solidFill>
                <a:latin typeface="+mn-lt"/>
                <a:ea typeface="+mn-ea"/>
                <a:cs typeface="+mn-cs"/>
              </a:rPr>
              <a:t>pp. 55–62.</a:t>
            </a:r>
            <a:endParaRPr lang="fr-FR" dirty="0"/>
          </a:p>
        </p:txBody>
      </p:sp>
      <p:sp>
        <p:nvSpPr>
          <p:cNvPr id="4" name="Espace réservé du numéro de diapositive 3"/>
          <p:cNvSpPr>
            <a:spLocks noGrp="1"/>
          </p:cNvSpPr>
          <p:nvPr>
            <p:ph type="sldNum" sz="quarter" idx="10"/>
          </p:nvPr>
        </p:nvSpPr>
        <p:spPr/>
        <p:txBody>
          <a:bodyPr/>
          <a:lstStyle/>
          <a:p>
            <a:fld id="{FDB61EE9-6E0D-4277-9C05-256AB50B9DF5}" type="slidenum">
              <a:rPr lang="fr-FR" smtClean="0"/>
              <a:t>38</a:t>
            </a:fld>
            <a:endParaRPr lang="fr-FR"/>
          </a:p>
        </p:txBody>
      </p:sp>
    </p:spTree>
    <p:extLst>
      <p:ext uri="{BB962C8B-B14F-4D97-AF65-F5344CB8AC3E}">
        <p14:creationId xmlns:p14="http://schemas.microsoft.com/office/powerpoint/2010/main" val="2627629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i="0" u="none" strike="noStrike" kern="1200" baseline="0" dirty="0" smtClean="0">
                <a:solidFill>
                  <a:schemeClr val="tx1"/>
                </a:solidFill>
                <a:latin typeface="+mn-lt"/>
                <a:ea typeface="+mn-ea"/>
                <a:cs typeface="+mn-cs"/>
              </a:rPr>
              <a:t>Cui et al. </a:t>
            </a:r>
            <a:r>
              <a:rPr lang="fr-FR" sz="1200" b="0" i="0" u="none" strike="noStrike" kern="1200" baseline="0" dirty="0" err="1" smtClean="0">
                <a:solidFill>
                  <a:schemeClr val="tx1"/>
                </a:solidFill>
                <a:latin typeface="+mn-lt"/>
                <a:ea typeface="+mn-ea"/>
                <a:cs typeface="+mn-cs"/>
              </a:rPr>
              <a:t>present</a:t>
            </a:r>
            <a:r>
              <a:rPr lang="fr-FR" sz="1200" b="0" i="0" u="none" strike="noStrike" kern="1200" baseline="0" dirty="0" smtClean="0">
                <a:solidFill>
                  <a:schemeClr val="tx1"/>
                </a:solidFill>
                <a:latin typeface="+mn-lt"/>
                <a:ea typeface="+mn-ea"/>
                <a:cs typeface="+mn-cs"/>
              </a:rPr>
              <a:t> a GBEB </a:t>
            </a:r>
            <a:r>
              <a:rPr lang="fr-FR" sz="1200" b="0" i="0" u="none" strike="noStrike" kern="1200" baseline="0" dirty="0" err="1" smtClean="0">
                <a:solidFill>
                  <a:schemeClr val="tx1"/>
                </a:solidFill>
                <a:latin typeface="+mn-lt"/>
                <a:ea typeface="+mn-ea"/>
                <a:cs typeface="+mn-cs"/>
              </a:rPr>
              <a:t>method</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suitable</a:t>
            </a:r>
            <a:r>
              <a:rPr lang="fr-FR" sz="1200" b="0" i="0" u="none" strike="noStrike" kern="1200" baseline="0" dirty="0" smtClean="0">
                <a:solidFill>
                  <a:schemeClr val="tx1"/>
                </a:solidFill>
                <a:latin typeface="+mn-lt"/>
                <a:ea typeface="+mn-ea"/>
                <a:cs typeface="+mn-cs"/>
              </a:rPr>
              <a:t> for </a:t>
            </a:r>
            <a:r>
              <a:rPr lang="fr-FR" sz="1200" b="0" i="0" u="none" strike="noStrike" kern="1200" baseline="0" dirty="0" err="1" smtClean="0">
                <a:solidFill>
                  <a:schemeClr val="tx1"/>
                </a:solidFill>
                <a:latin typeface="+mn-lt"/>
                <a:ea typeface="+mn-ea"/>
                <a:cs typeface="+mn-cs"/>
              </a:rPr>
              <a:t>general</a:t>
            </a:r>
            <a:endParaRPr lang="fr-FR"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graphs [CZQ08]. However, their method relies on</a:t>
            </a:r>
          </a:p>
          <a:p>
            <a:r>
              <a:rPr lang="en-US" sz="1200" b="0" i="0" u="none" strike="noStrike" kern="1200" baseline="0" dirty="0" smtClean="0">
                <a:solidFill>
                  <a:schemeClr val="tx1"/>
                </a:solidFill>
                <a:latin typeface="+mn-lt"/>
                <a:ea typeface="+mn-ea"/>
                <a:cs typeface="+mn-cs"/>
              </a:rPr>
              <a:t>the generation of a control mesh to guide the bundling,</a:t>
            </a:r>
          </a:p>
          <a:p>
            <a:r>
              <a:rPr lang="en-US" sz="1200" b="0" i="0" u="none" strike="noStrike" kern="1200" baseline="0" dirty="0" smtClean="0">
                <a:solidFill>
                  <a:schemeClr val="tx1"/>
                </a:solidFill>
                <a:latin typeface="+mn-lt"/>
                <a:ea typeface="+mn-ea"/>
                <a:cs typeface="+mn-cs"/>
              </a:rPr>
              <a:t>which frequently results in bundles that display considerable</a:t>
            </a:r>
          </a:p>
          <a:p>
            <a:r>
              <a:rPr lang="en-US" sz="1200" b="0" i="0" u="none" strike="noStrike" kern="1200" baseline="0" dirty="0" smtClean="0">
                <a:solidFill>
                  <a:schemeClr val="tx1"/>
                </a:solidFill>
                <a:latin typeface="+mn-lt"/>
                <a:ea typeface="+mn-ea"/>
                <a:cs typeface="+mn-cs"/>
              </a:rPr>
              <a:t>curvature-variation. This can make such bundles hard to follow</a:t>
            </a:r>
          </a:p>
          <a:p>
            <a:r>
              <a:rPr lang="fr-FR" sz="1200" b="0" i="0" u="none" strike="noStrike" kern="1200" baseline="0" dirty="0" smtClean="0">
                <a:solidFill>
                  <a:schemeClr val="tx1"/>
                </a:solidFill>
                <a:latin typeface="+mn-lt"/>
                <a:ea typeface="+mn-ea"/>
                <a:cs typeface="+mn-cs"/>
              </a:rPr>
              <a:t>(</a:t>
            </a:r>
            <a:r>
              <a:rPr lang="fr-FR" sz="1200" b="0" i="0" u="none" strike="noStrike" kern="1200" baseline="0" dirty="0" err="1" smtClean="0">
                <a:solidFill>
                  <a:schemeClr val="tx1"/>
                </a:solidFill>
                <a:latin typeface="+mn-lt"/>
                <a:ea typeface="+mn-ea"/>
                <a:cs typeface="+mn-cs"/>
              </a:rPr>
              <a:t>see</a:t>
            </a:r>
            <a:r>
              <a:rPr lang="fr-FR" sz="1200" b="0" i="0" u="none" strike="noStrike" kern="1200" baseline="0" dirty="0" smtClean="0">
                <a:solidFill>
                  <a:schemeClr val="tx1"/>
                </a:solidFill>
                <a:latin typeface="+mn-lt"/>
                <a:ea typeface="+mn-ea"/>
                <a:cs typeface="+mn-cs"/>
              </a:rPr>
              <a:t> Section 4.2).</a:t>
            </a:r>
            <a:endParaRPr lang="fr-FR" dirty="0"/>
          </a:p>
        </p:txBody>
      </p:sp>
      <p:sp>
        <p:nvSpPr>
          <p:cNvPr id="4" name="Espace réservé du numéro de diapositive 3"/>
          <p:cNvSpPr>
            <a:spLocks noGrp="1"/>
          </p:cNvSpPr>
          <p:nvPr>
            <p:ph type="sldNum" sz="quarter" idx="10"/>
          </p:nvPr>
        </p:nvSpPr>
        <p:spPr/>
        <p:txBody>
          <a:bodyPr/>
          <a:lstStyle/>
          <a:p>
            <a:fld id="{FDB61EE9-6E0D-4277-9C05-256AB50B9DF5}" type="slidenum">
              <a:rPr lang="fr-FR" smtClean="0"/>
              <a:t>39</a:t>
            </a:fld>
            <a:endParaRPr lang="fr-FR"/>
          </a:p>
        </p:txBody>
      </p:sp>
    </p:spTree>
    <p:extLst>
      <p:ext uri="{BB962C8B-B14F-4D97-AF65-F5344CB8AC3E}">
        <p14:creationId xmlns:p14="http://schemas.microsoft.com/office/powerpoint/2010/main" val="7881896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2000" b="0" i="0" u="none" strike="noStrike" kern="1200" baseline="0" dirty="0" smtClean="0">
                <a:solidFill>
                  <a:schemeClr val="tx1"/>
                </a:solidFill>
                <a:latin typeface="+mn-lt"/>
                <a:ea typeface="+mn-ea"/>
                <a:cs typeface="+mn-cs"/>
              </a:rPr>
              <a:t>Hierarchical Edge Bundling (HEB) bundles edges together</a:t>
            </a:r>
          </a:p>
          <a:p>
            <a:r>
              <a:rPr lang="en-US" sz="2000" b="0" i="0" u="none" strike="noStrike" kern="1200" baseline="0" dirty="0" smtClean="0">
                <a:solidFill>
                  <a:schemeClr val="tx1"/>
                </a:solidFill>
                <a:latin typeface="+mn-lt"/>
                <a:ea typeface="+mn-ea"/>
                <a:cs typeface="+mn-cs"/>
              </a:rPr>
              <a:t>by bending each edge, modeled as a B-spline curve,</a:t>
            </a:r>
          </a:p>
          <a:p>
            <a:r>
              <a:rPr lang="en-US" sz="2000" b="0" i="0" u="none" strike="noStrike" kern="1200" baseline="0" dirty="0" smtClean="0">
                <a:solidFill>
                  <a:schemeClr val="tx1"/>
                </a:solidFill>
                <a:latin typeface="+mn-lt"/>
                <a:ea typeface="+mn-ea"/>
                <a:cs typeface="+mn-cs"/>
              </a:rPr>
              <a:t>toward the polyline path defined by the available hierarchy</a:t>
            </a:r>
          </a:p>
          <a:p>
            <a:r>
              <a:rPr lang="en-US" sz="2000" b="0" i="0" u="none" strike="noStrike" kern="1200" baseline="0" dirty="0" smtClean="0">
                <a:solidFill>
                  <a:schemeClr val="tx1"/>
                </a:solidFill>
                <a:latin typeface="+mn-lt"/>
                <a:ea typeface="+mn-ea"/>
                <a:cs typeface="+mn-cs"/>
              </a:rPr>
              <a:t>[Hol06]. This method is not applicable to general graphs,</a:t>
            </a:r>
          </a:p>
          <a:p>
            <a:r>
              <a:rPr lang="en-US" sz="2000" b="0" i="0" u="none" strike="noStrike" kern="1200" baseline="0" dirty="0" smtClean="0">
                <a:solidFill>
                  <a:schemeClr val="tx1"/>
                </a:solidFill>
                <a:latin typeface="+mn-lt"/>
                <a:ea typeface="+mn-ea"/>
                <a:cs typeface="+mn-cs"/>
              </a:rPr>
              <a:t>since it requires a graph to contain a hierarchy.</a:t>
            </a:r>
            <a:endParaRPr lang="fr-FR" sz="2000" dirty="0" smtClean="0"/>
          </a:p>
          <a:p>
            <a:endParaRPr lang="fr-FR" dirty="0"/>
          </a:p>
        </p:txBody>
      </p:sp>
      <p:sp>
        <p:nvSpPr>
          <p:cNvPr id="4" name="Espace réservé du numéro de diapositive 3"/>
          <p:cNvSpPr>
            <a:spLocks noGrp="1"/>
          </p:cNvSpPr>
          <p:nvPr>
            <p:ph type="sldNum" sz="quarter" idx="10"/>
          </p:nvPr>
        </p:nvSpPr>
        <p:spPr/>
        <p:txBody>
          <a:bodyPr/>
          <a:lstStyle/>
          <a:p>
            <a:fld id="{FDB61EE9-6E0D-4277-9C05-256AB50B9DF5}" type="slidenum">
              <a:rPr lang="fr-FR" smtClean="0"/>
              <a:t>40</a:t>
            </a:fld>
            <a:endParaRPr lang="fr-FR"/>
          </a:p>
        </p:txBody>
      </p:sp>
    </p:spTree>
    <p:extLst>
      <p:ext uri="{BB962C8B-B14F-4D97-AF65-F5344CB8AC3E}">
        <p14:creationId xmlns:p14="http://schemas.microsoft.com/office/powerpoint/2010/main" val="36277316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The main </a:t>
            </a:r>
            <a:r>
              <a:rPr lang="fr-FR" dirty="0" err="1" smtClean="0"/>
              <a:t>idea</a:t>
            </a:r>
            <a:r>
              <a:rPr lang="fr-FR" dirty="0" smtClean="0"/>
              <a:t> of </a:t>
            </a:r>
            <a:r>
              <a:rPr lang="fr-FR" dirty="0" err="1" smtClean="0"/>
              <a:t>this</a:t>
            </a:r>
            <a:r>
              <a:rPr lang="fr-FR" dirty="0" smtClean="0"/>
              <a:t> technique </a:t>
            </a:r>
            <a:r>
              <a:rPr lang="fr-FR" dirty="0" err="1" smtClean="0"/>
              <a:t>is</a:t>
            </a:r>
            <a:r>
              <a:rPr lang="fr-FR" dirty="0" smtClean="0"/>
              <a:t> to use </a:t>
            </a:r>
            <a:r>
              <a:rPr lang="fr-FR" dirty="0" err="1" smtClean="0"/>
              <a:t>edge</a:t>
            </a:r>
            <a:r>
              <a:rPr lang="fr-FR" dirty="0" smtClean="0"/>
              <a:t> </a:t>
            </a:r>
            <a:r>
              <a:rPr lang="fr-FR" dirty="0" err="1" smtClean="0"/>
              <a:t>routing</a:t>
            </a:r>
            <a:r>
              <a:rPr lang="fr-FR" dirty="0" smtClean="0"/>
              <a:t> to bundle </a:t>
            </a:r>
            <a:r>
              <a:rPr lang="fr-FR" dirty="0" err="1" smtClean="0"/>
              <a:t>edges</a:t>
            </a:r>
            <a:r>
              <a:rPr lang="fr-FR" dirty="0" smtClean="0"/>
              <a:t>. First </a:t>
            </a:r>
            <a:r>
              <a:rPr lang="fr-FR" dirty="0" err="1" smtClean="0"/>
              <a:t>create</a:t>
            </a:r>
            <a:r>
              <a:rPr lang="fr-FR" dirty="0" smtClean="0"/>
              <a:t> a </a:t>
            </a:r>
            <a:r>
              <a:rPr lang="fr-FR" dirty="0" err="1" smtClean="0"/>
              <a:t>grid</a:t>
            </a:r>
            <a:r>
              <a:rPr lang="fr-FR" dirty="0" smtClean="0"/>
              <a:t> (hybride</a:t>
            </a:r>
            <a:r>
              <a:rPr lang="fr-FR" baseline="0" dirty="0" smtClean="0"/>
              <a:t> </a:t>
            </a:r>
            <a:r>
              <a:rPr lang="fr-FR" baseline="0" dirty="0" err="1" smtClean="0"/>
              <a:t>between</a:t>
            </a:r>
            <a:r>
              <a:rPr lang="fr-FR" baseline="0" dirty="0" smtClean="0"/>
              <a:t> quad </a:t>
            </a:r>
            <a:r>
              <a:rPr lang="fr-FR" baseline="0" dirty="0" err="1" smtClean="0"/>
              <a:t>tree</a:t>
            </a:r>
            <a:r>
              <a:rPr lang="fr-FR" baseline="0" dirty="0" smtClean="0"/>
              <a:t> and </a:t>
            </a:r>
            <a:r>
              <a:rPr lang="fr-FR" baseline="0" dirty="0" err="1" smtClean="0"/>
              <a:t>voronoi</a:t>
            </a:r>
            <a:r>
              <a:rPr lang="fr-FR" baseline="0" dirty="0" smtClean="0"/>
              <a:t> </a:t>
            </a:r>
            <a:r>
              <a:rPr lang="fr-FR" baseline="0" dirty="0" err="1" smtClean="0"/>
              <a:t>diagramm</a:t>
            </a:r>
            <a:r>
              <a:rPr lang="fr-FR" baseline="0" dirty="0" smtClean="0"/>
              <a:t>) and use the </a:t>
            </a:r>
            <a:r>
              <a:rPr lang="fr-FR" baseline="0" dirty="0" err="1" smtClean="0"/>
              <a:t>shortes</a:t>
            </a:r>
            <a:r>
              <a:rPr lang="fr-FR" baseline="0" dirty="0" smtClean="0"/>
              <a:t> </a:t>
            </a:r>
            <a:r>
              <a:rPr lang="fr-FR" baseline="0" dirty="0" err="1" smtClean="0"/>
              <a:t>path</a:t>
            </a:r>
            <a:r>
              <a:rPr lang="fr-FR" baseline="0" dirty="0" smtClean="0"/>
              <a:t> to </a:t>
            </a:r>
            <a:r>
              <a:rPr lang="fr-FR" baseline="0" dirty="0" err="1" smtClean="0"/>
              <a:t>connect</a:t>
            </a:r>
            <a:r>
              <a:rPr lang="fr-FR" baseline="0" dirty="0" smtClean="0"/>
              <a:t> odes on the </a:t>
            </a:r>
            <a:r>
              <a:rPr lang="fr-FR" baseline="0" dirty="0" err="1" smtClean="0"/>
              <a:t>grid</a:t>
            </a:r>
            <a:r>
              <a:rPr lang="fr-FR" baseline="0" dirty="0" smtClean="0"/>
              <a:t>.</a:t>
            </a:r>
          </a:p>
          <a:p>
            <a:r>
              <a:rPr lang="fr-FR" baseline="0" dirty="0" err="1" smtClean="0"/>
              <a:t>Finally</a:t>
            </a:r>
            <a:r>
              <a:rPr lang="fr-FR" baseline="0" dirty="0" smtClean="0"/>
              <a:t> use the corner of the </a:t>
            </a:r>
            <a:r>
              <a:rPr lang="fr-FR" baseline="0" dirty="0" err="1" smtClean="0"/>
              <a:t>grid</a:t>
            </a:r>
            <a:r>
              <a:rPr lang="fr-FR" baseline="0" dirty="0" smtClean="0"/>
              <a:t> as control points of </a:t>
            </a:r>
            <a:r>
              <a:rPr lang="fr-FR" baseline="0" dirty="0" err="1" smtClean="0"/>
              <a:t>splines</a:t>
            </a:r>
            <a:r>
              <a:rPr lang="fr-FR" baseline="0" dirty="0" smtClean="0"/>
              <a:t>.</a:t>
            </a:r>
            <a:endParaRPr lang="fr-FR" dirty="0"/>
          </a:p>
        </p:txBody>
      </p:sp>
      <p:sp>
        <p:nvSpPr>
          <p:cNvPr id="4" name="Espace réservé du numéro de diapositive 3"/>
          <p:cNvSpPr>
            <a:spLocks noGrp="1"/>
          </p:cNvSpPr>
          <p:nvPr>
            <p:ph type="sldNum" sz="quarter" idx="10"/>
          </p:nvPr>
        </p:nvSpPr>
        <p:spPr/>
        <p:txBody>
          <a:bodyPr/>
          <a:lstStyle/>
          <a:p>
            <a:fld id="{FDB61EE9-6E0D-4277-9C05-256AB50B9DF5}" type="slidenum">
              <a:rPr lang="fr-FR" smtClean="0"/>
              <a:t>41</a:t>
            </a:fld>
            <a:endParaRPr lang="fr-FR"/>
          </a:p>
        </p:txBody>
      </p:sp>
    </p:spTree>
    <p:extLst>
      <p:ext uri="{BB962C8B-B14F-4D97-AF65-F5344CB8AC3E}">
        <p14:creationId xmlns:p14="http://schemas.microsoft.com/office/powerpoint/2010/main" val="4641048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Quad tree are fast</a:t>
            </a:r>
            <a:r>
              <a:rPr lang="en-US" baseline="0" dirty="0" smtClean="0"/>
              <a:t> but </a:t>
            </a:r>
            <a:r>
              <a:rPr lang="en-US" baseline="0" dirty="0" err="1" smtClean="0"/>
              <a:t>produice</a:t>
            </a:r>
            <a:r>
              <a:rPr lang="en-US" baseline="0" dirty="0" smtClean="0"/>
              <a:t> vertical an </a:t>
            </a:r>
            <a:r>
              <a:rPr lang="en-US" baseline="0" dirty="0" err="1" smtClean="0"/>
              <a:t>dhorizontal</a:t>
            </a:r>
            <a:r>
              <a:rPr lang="en-US" baseline="0" dirty="0" smtClean="0"/>
              <a:t> path.</a:t>
            </a:r>
          </a:p>
          <a:p>
            <a:r>
              <a:rPr lang="en-US" baseline="0" dirty="0" err="1" smtClean="0"/>
              <a:t>Vonroid</a:t>
            </a:r>
            <a:r>
              <a:rPr lang="en-US" baseline="0" dirty="0" smtClean="0"/>
              <a:t> diagram can </a:t>
            </a:r>
            <a:r>
              <a:rPr lang="en-US" baseline="0" dirty="0" err="1" smtClean="0"/>
              <a:t>produice</a:t>
            </a:r>
            <a:r>
              <a:rPr lang="en-US" baseline="0" dirty="0" smtClean="0"/>
              <a:t> overlap (easy to fix), but </a:t>
            </a:r>
            <a:r>
              <a:rPr lang="en-US" baseline="0" dirty="0" err="1" smtClean="0"/>
              <a:t>produice</a:t>
            </a:r>
            <a:r>
              <a:rPr lang="en-US" baseline="0" dirty="0" smtClean="0"/>
              <a:t> large area without path</a:t>
            </a:r>
            <a:endParaRPr lang="en-US" dirty="0"/>
          </a:p>
        </p:txBody>
      </p:sp>
      <p:sp>
        <p:nvSpPr>
          <p:cNvPr id="4" name="Espace réservé du numéro de diapositive 3"/>
          <p:cNvSpPr>
            <a:spLocks noGrp="1"/>
          </p:cNvSpPr>
          <p:nvPr>
            <p:ph type="sldNum" sz="quarter" idx="10"/>
          </p:nvPr>
        </p:nvSpPr>
        <p:spPr/>
        <p:txBody>
          <a:bodyPr/>
          <a:lstStyle/>
          <a:p>
            <a:fld id="{3EF3A073-D8C2-4133-A67E-A828A6A31404}" type="slidenum">
              <a:rPr lang="de-AT" smtClean="0"/>
              <a:t>42</a:t>
            </a:fld>
            <a:endParaRPr lang="de-AT"/>
          </a:p>
        </p:txBody>
      </p:sp>
    </p:spTree>
    <p:extLst>
      <p:ext uri="{BB962C8B-B14F-4D97-AF65-F5344CB8AC3E}">
        <p14:creationId xmlns:p14="http://schemas.microsoft.com/office/powerpoint/2010/main" val="15797767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0" i="1" u="none" strike="noStrike" kern="1200" baseline="0" dirty="0" smtClean="0">
                <a:solidFill>
                  <a:schemeClr val="tx1"/>
                </a:solidFill>
                <a:latin typeface="+mn-lt"/>
                <a:ea typeface="+mn-ea"/>
                <a:cs typeface="+mn-cs"/>
              </a:rPr>
              <a:t>Comparison between two representations of an edge-bundled graph. In (a), edges are drawn as polylines while in (b)</a:t>
            </a:r>
          </a:p>
          <a:p>
            <a:r>
              <a:rPr lang="en-US" sz="1200" b="0" i="1" u="none" strike="noStrike" kern="1200" baseline="0" dirty="0" smtClean="0">
                <a:solidFill>
                  <a:schemeClr val="tx1"/>
                </a:solidFill>
                <a:latin typeface="+mn-lt"/>
                <a:ea typeface="+mn-ea"/>
                <a:cs typeface="+mn-cs"/>
              </a:rPr>
              <a:t>they are drawn as </a:t>
            </a:r>
            <a:r>
              <a:rPr lang="en-US" sz="1200" b="0" i="1" u="none" strike="noStrike" kern="1200" baseline="0" dirty="0" err="1" smtClean="0">
                <a:solidFill>
                  <a:schemeClr val="tx1"/>
                </a:solidFill>
                <a:latin typeface="+mn-lt"/>
                <a:ea typeface="+mn-ea"/>
                <a:cs typeface="+mn-cs"/>
              </a:rPr>
              <a:t>Bézier</a:t>
            </a:r>
            <a:r>
              <a:rPr lang="en-US" sz="1200" b="0" i="1" u="none" strike="noStrike" kern="1200" baseline="0" dirty="0" smtClean="0">
                <a:solidFill>
                  <a:schemeClr val="tx1"/>
                </a:solidFill>
                <a:latin typeface="+mn-lt"/>
                <a:ea typeface="+mn-ea"/>
                <a:cs typeface="+mn-cs"/>
              </a:rPr>
              <a:t> curves. When edges are rendered as </a:t>
            </a:r>
            <a:r>
              <a:rPr lang="en-US" sz="1200" b="0" i="1" u="none" strike="noStrike" kern="1200" baseline="0" dirty="0" err="1" smtClean="0">
                <a:solidFill>
                  <a:schemeClr val="tx1"/>
                </a:solidFill>
                <a:latin typeface="+mn-lt"/>
                <a:ea typeface="+mn-ea"/>
                <a:cs typeface="+mn-cs"/>
              </a:rPr>
              <a:t>Bézier</a:t>
            </a:r>
            <a:r>
              <a:rPr lang="en-US" sz="1200" b="0" i="1" u="none" strike="noStrike" kern="1200" baseline="0" dirty="0" smtClean="0">
                <a:solidFill>
                  <a:schemeClr val="tx1"/>
                </a:solidFill>
                <a:latin typeface="+mn-lt"/>
                <a:ea typeface="+mn-ea"/>
                <a:cs typeface="+mn-cs"/>
              </a:rPr>
              <a:t> curves, their shapes are smooth and a nice impression of</a:t>
            </a:r>
          </a:p>
          <a:p>
            <a:r>
              <a:rPr lang="en-US" sz="1200" b="0" i="1" u="none" strike="noStrike" kern="1200" baseline="0" dirty="0" smtClean="0">
                <a:solidFill>
                  <a:schemeClr val="tx1"/>
                </a:solidFill>
                <a:latin typeface="+mn-lt"/>
                <a:ea typeface="+mn-ea"/>
                <a:cs typeface="+mn-cs"/>
              </a:rPr>
              <a:t>flows between different regions of the graph emerges from the drawing. However, edges can overlap nodes due to the lack of</a:t>
            </a:r>
          </a:p>
          <a:p>
            <a:r>
              <a:rPr lang="en-US" sz="1200" b="0" i="1" u="none" strike="noStrike" kern="1200" baseline="0" dirty="0" smtClean="0">
                <a:solidFill>
                  <a:schemeClr val="tx1"/>
                </a:solidFill>
                <a:latin typeface="+mn-lt"/>
                <a:ea typeface="+mn-ea"/>
                <a:cs typeface="+mn-cs"/>
              </a:rPr>
              <a:t>local control proper to </a:t>
            </a:r>
            <a:r>
              <a:rPr lang="en-US" sz="1200" b="0" i="1" u="none" strike="noStrike" kern="1200" baseline="0" dirty="0" err="1" smtClean="0">
                <a:solidFill>
                  <a:schemeClr val="tx1"/>
                </a:solidFill>
                <a:latin typeface="+mn-lt"/>
                <a:ea typeface="+mn-ea"/>
                <a:cs typeface="+mn-cs"/>
              </a:rPr>
              <a:t>Bézier</a:t>
            </a:r>
            <a:r>
              <a:rPr lang="en-US" sz="1200" b="0" i="1" u="none" strike="noStrike" kern="1200" baseline="0" dirty="0" smtClean="0">
                <a:solidFill>
                  <a:schemeClr val="tx1"/>
                </a:solidFill>
                <a:latin typeface="+mn-lt"/>
                <a:ea typeface="+mn-ea"/>
                <a:cs typeface="+mn-cs"/>
              </a:rPr>
              <a:t> curves.</a:t>
            </a:r>
            <a:endParaRPr lang="en-US" dirty="0"/>
          </a:p>
        </p:txBody>
      </p:sp>
      <p:sp>
        <p:nvSpPr>
          <p:cNvPr id="4" name="Espace réservé du numéro de diapositive 3"/>
          <p:cNvSpPr>
            <a:spLocks noGrp="1"/>
          </p:cNvSpPr>
          <p:nvPr>
            <p:ph type="sldNum" sz="quarter" idx="10"/>
          </p:nvPr>
        </p:nvSpPr>
        <p:spPr/>
        <p:txBody>
          <a:bodyPr/>
          <a:lstStyle/>
          <a:p>
            <a:fld id="{3EF3A073-D8C2-4133-A67E-A828A6A31404}" type="slidenum">
              <a:rPr lang="de-AT" smtClean="0"/>
              <a:t>43</a:t>
            </a:fld>
            <a:endParaRPr lang="de-AT"/>
          </a:p>
        </p:txBody>
      </p:sp>
    </p:spTree>
    <p:extLst>
      <p:ext uri="{BB962C8B-B14F-4D97-AF65-F5344CB8AC3E}">
        <p14:creationId xmlns:p14="http://schemas.microsoft.com/office/powerpoint/2010/main" val="39750181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Fe could also be calculated for each combination of subdivision</a:t>
            </a:r>
          </a:p>
          <a:p>
            <a:r>
              <a:rPr lang="en-US" sz="1200" b="0" i="0" u="none" strike="noStrike" kern="1200" baseline="0" dirty="0" smtClean="0">
                <a:solidFill>
                  <a:schemeClr val="tx1"/>
                </a:solidFill>
                <a:latin typeface="+mn-lt"/>
                <a:ea typeface="+mn-ea"/>
                <a:cs typeface="+mn-cs"/>
              </a:rPr>
              <a:t>points (</a:t>
            </a:r>
            <a:r>
              <a:rPr lang="en-US" sz="1200" b="0" i="0" u="none" strike="noStrike" kern="1200" baseline="0" dirty="0" err="1" smtClean="0">
                <a:solidFill>
                  <a:schemeClr val="tx1"/>
                </a:solidFill>
                <a:latin typeface="+mn-lt"/>
                <a:ea typeface="+mn-ea"/>
                <a:cs typeface="+mn-cs"/>
              </a:rPr>
              <a:t>p;q</a:t>
            </a:r>
            <a:r>
              <a:rPr lang="en-US" sz="1200" b="0" i="0" u="none" strike="noStrike" kern="1200" baseline="0" dirty="0" smtClean="0">
                <a:solidFill>
                  <a:schemeClr val="tx1"/>
                </a:solidFill>
                <a:latin typeface="+mn-lt"/>
                <a:ea typeface="+mn-ea"/>
                <a:cs typeface="+mn-cs"/>
              </a:rPr>
              <a:t>) with p 2 P and q 2 Q. However, this</a:t>
            </a:r>
          </a:p>
          <a:p>
            <a:r>
              <a:rPr lang="en-US" sz="1200" b="0" i="0" u="none" strike="noStrike" kern="1200" baseline="0" dirty="0" smtClean="0">
                <a:solidFill>
                  <a:schemeClr val="tx1"/>
                </a:solidFill>
                <a:latin typeface="+mn-lt"/>
                <a:ea typeface="+mn-ea"/>
                <a:cs typeface="+mn-cs"/>
              </a:rPr>
              <a:t>significantly increases the computational complexity from</a:t>
            </a:r>
          </a:p>
          <a:p>
            <a:r>
              <a:rPr lang="en-US" sz="1200" b="0" i="0" u="none" strike="noStrike" kern="1200" baseline="0" dirty="0" smtClean="0">
                <a:solidFill>
                  <a:schemeClr val="tx1"/>
                </a:solidFill>
                <a:latin typeface="+mn-lt"/>
                <a:ea typeface="+mn-ea"/>
                <a:cs typeface="+mn-cs"/>
              </a:rPr>
              <a:t>O(N) to O(N2) for the interaction between a pair of edges</a:t>
            </a:r>
          </a:p>
          <a:p>
            <a:r>
              <a:rPr lang="en-US" sz="1200" b="0" i="0" u="none" strike="noStrike" kern="1200" baseline="0" dirty="0" smtClean="0">
                <a:solidFill>
                  <a:schemeClr val="tx1"/>
                </a:solidFill>
                <a:latin typeface="+mn-lt"/>
                <a:ea typeface="+mn-ea"/>
                <a:cs typeface="+mn-cs"/>
              </a:rPr>
              <a:t>with N subdivision points per edge. Furthermore, we have</a:t>
            </a:r>
          </a:p>
          <a:p>
            <a:r>
              <a:rPr lang="en-US" sz="1200" b="0" i="0" u="none" strike="noStrike" kern="1200" baseline="0" dirty="0" smtClean="0">
                <a:solidFill>
                  <a:schemeClr val="tx1"/>
                </a:solidFill>
                <a:latin typeface="+mn-lt"/>
                <a:ea typeface="+mn-ea"/>
                <a:cs typeface="+mn-cs"/>
              </a:rPr>
              <a:t>observed that both approaches do not differ much from a</a:t>
            </a:r>
          </a:p>
          <a:p>
            <a:r>
              <a:rPr lang="en-US" sz="1200" b="0" i="0" u="none" strike="noStrike" kern="1200" baseline="0" dirty="0" smtClean="0">
                <a:solidFill>
                  <a:schemeClr val="tx1"/>
                </a:solidFill>
                <a:latin typeface="+mn-lt"/>
                <a:ea typeface="+mn-ea"/>
                <a:cs typeface="+mn-cs"/>
              </a:rPr>
              <a:t>visual point of view. We therefore chose the least computationally</a:t>
            </a:r>
          </a:p>
          <a:p>
            <a:r>
              <a:rPr lang="fr-FR" sz="1200" b="0" i="0" u="none" strike="noStrike" kern="1200" baseline="0" dirty="0" err="1" smtClean="0">
                <a:solidFill>
                  <a:schemeClr val="tx1"/>
                </a:solidFill>
                <a:latin typeface="+mn-lt"/>
                <a:ea typeface="+mn-ea"/>
                <a:cs typeface="+mn-cs"/>
              </a:rPr>
              <a:t>expensive</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approach</a:t>
            </a:r>
            <a:r>
              <a:rPr lang="fr-FR" sz="1200" b="0" i="0" u="none" strike="noStrike" kern="1200" baseline="0" dirty="0" smtClean="0">
                <a:solidFill>
                  <a:schemeClr val="tx1"/>
                </a:solidFill>
                <a:latin typeface="+mn-lt"/>
                <a:ea typeface="+mn-ea"/>
                <a:cs typeface="+mn-cs"/>
              </a:rPr>
              <a:t>.</a:t>
            </a:r>
            <a:endParaRPr lang="fr-FR" dirty="0"/>
          </a:p>
        </p:txBody>
      </p:sp>
      <p:sp>
        <p:nvSpPr>
          <p:cNvPr id="4" name="Espace réservé du numéro de diapositive 3"/>
          <p:cNvSpPr>
            <a:spLocks noGrp="1"/>
          </p:cNvSpPr>
          <p:nvPr>
            <p:ph type="sldNum" sz="quarter" idx="10"/>
          </p:nvPr>
        </p:nvSpPr>
        <p:spPr/>
        <p:txBody>
          <a:bodyPr/>
          <a:lstStyle/>
          <a:p>
            <a:fld id="{FDB61EE9-6E0D-4277-9C05-256AB50B9DF5}" type="slidenum">
              <a:rPr lang="fr-FR" smtClean="0"/>
              <a:t>45</a:t>
            </a:fld>
            <a:endParaRPr lang="fr-FR"/>
          </a:p>
        </p:txBody>
      </p:sp>
    </p:spTree>
    <p:extLst>
      <p:ext uri="{BB962C8B-B14F-4D97-AF65-F5344CB8AC3E}">
        <p14:creationId xmlns:p14="http://schemas.microsoft.com/office/powerpoint/2010/main" val="1814026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edge simplification can occur: the data level, the</a:t>
            </a:r>
          </a:p>
          <a:p>
            <a:r>
              <a:rPr lang="en-US" sz="1200" b="0" i="0" u="none" strike="noStrike" kern="1200" baseline="0" dirty="0" smtClean="0">
                <a:solidFill>
                  <a:schemeClr val="tx1"/>
                </a:solidFill>
                <a:latin typeface="+mn-lt"/>
                <a:ea typeface="+mn-ea"/>
                <a:cs typeface="+mn-cs"/>
              </a:rPr>
              <a:t>geometry level, and the image level.</a:t>
            </a:r>
            <a:endParaRPr lang="en-US" dirty="0"/>
          </a:p>
        </p:txBody>
      </p:sp>
      <p:sp>
        <p:nvSpPr>
          <p:cNvPr id="4" name="Espace réservé du numéro de diapositive 3"/>
          <p:cNvSpPr>
            <a:spLocks noGrp="1"/>
          </p:cNvSpPr>
          <p:nvPr>
            <p:ph type="sldNum" sz="quarter" idx="10"/>
          </p:nvPr>
        </p:nvSpPr>
        <p:spPr/>
        <p:txBody>
          <a:bodyPr/>
          <a:lstStyle/>
          <a:p>
            <a:fld id="{3EF3A073-D8C2-4133-A67E-A828A6A31404}" type="slidenum">
              <a:rPr lang="de-AT" smtClean="0"/>
              <a:t>4</a:t>
            </a:fld>
            <a:endParaRPr lang="de-AT"/>
          </a:p>
        </p:txBody>
      </p:sp>
    </p:spTree>
    <p:extLst>
      <p:ext uri="{BB962C8B-B14F-4D97-AF65-F5344CB8AC3E}">
        <p14:creationId xmlns:p14="http://schemas.microsoft.com/office/powerpoint/2010/main" val="977951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edges that are almost perpendicular should not </a:t>
            </a:r>
            <a:r>
              <a:rPr lang="fr-FR" sz="1200" b="0" i="0" u="none" strike="noStrike" kern="1200" baseline="0" dirty="0" err="1" smtClean="0">
                <a:solidFill>
                  <a:schemeClr val="tx1"/>
                </a:solidFill>
                <a:latin typeface="+mn-lt"/>
                <a:ea typeface="+mn-ea"/>
                <a:cs typeface="+mn-cs"/>
              </a:rPr>
              <a:t>be</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bundled</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together</a:t>
            </a:r>
            <a:r>
              <a:rPr lang="fr-FR"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edges that differ considerably in length should not be bundled together either;</a:t>
            </a:r>
          </a:p>
          <a:p>
            <a:r>
              <a:rPr lang="en-US" sz="1200" b="0" i="0" u="none" strike="noStrike" kern="1200" baseline="0" dirty="0" smtClean="0">
                <a:solidFill>
                  <a:schemeClr val="tx1"/>
                </a:solidFill>
                <a:latin typeface="+mn-lt"/>
                <a:ea typeface="+mn-ea"/>
                <a:cs typeface="+mn-cs"/>
              </a:rPr>
              <a:t>Edges that are far apart should not be bundled together </a:t>
            </a:r>
            <a:r>
              <a:rPr lang="fr-FR" sz="1200" b="0" i="0" u="none" strike="noStrike" kern="1200" baseline="0" dirty="0" err="1" smtClean="0">
                <a:solidFill>
                  <a:schemeClr val="tx1"/>
                </a:solidFill>
                <a:latin typeface="+mn-lt"/>
                <a:ea typeface="+mn-ea"/>
                <a:cs typeface="+mn-cs"/>
              </a:rPr>
              <a:t>either</a:t>
            </a:r>
            <a:r>
              <a:rPr lang="fr-FR" sz="1200" b="0" i="0" u="none" strike="noStrike" kern="1200" baseline="0" dirty="0" smtClean="0">
                <a:solidFill>
                  <a:schemeClr val="tx1"/>
                </a:solidFill>
                <a:latin typeface="+mn-lt"/>
                <a:ea typeface="+mn-ea"/>
                <a:cs typeface="+mn-cs"/>
              </a:rPr>
              <a:t> (position compatibility).</a:t>
            </a:r>
          </a:p>
          <a:p>
            <a:r>
              <a:rPr lang="en-US" sz="1200" b="0" i="0" u="none" strike="noStrike" kern="1200" baseline="0" dirty="0" smtClean="0">
                <a:solidFill>
                  <a:schemeClr val="tx1"/>
                </a:solidFill>
                <a:latin typeface="+mn-lt"/>
                <a:ea typeface="+mn-ea"/>
                <a:cs typeface="+mn-cs"/>
              </a:rPr>
              <a:t>However, it is possible that edges are parallel, equal in length, and close together, but should nevertheless have a </a:t>
            </a:r>
            <a:r>
              <a:rPr lang="fr-FR" sz="1200" b="0" i="0" u="none" strike="noStrike" kern="1200" baseline="0" dirty="0" err="1" smtClean="0">
                <a:solidFill>
                  <a:schemeClr val="tx1"/>
                </a:solidFill>
                <a:latin typeface="+mn-lt"/>
                <a:ea typeface="+mn-ea"/>
                <a:cs typeface="+mn-cs"/>
              </a:rPr>
              <a:t>fairly</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low</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bundling</a:t>
            </a:r>
            <a:r>
              <a:rPr lang="fr-FR" sz="1200" b="0" i="0" u="none" strike="noStrike" kern="1200" baseline="0" dirty="0" smtClean="0">
                <a:solidFill>
                  <a:schemeClr val="tx1"/>
                </a:solidFill>
                <a:latin typeface="+mn-lt"/>
                <a:ea typeface="+mn-ea"/>
                <a:cs typeface="+mn-cs"/>
              </a:rPr>
              <a:t>-compatibility.(</a:t>
            </a:r>
            <a:r>
              <a:rPr lang="fr-FR" sz="1200" b="0" i="0" u="none" strike="noStrike" kern="1200" baseline="0" dirty="0" err="1" smtClean="0">
                <a:solidFill>
                  <a:schemeClr val="tx1"/>
                </a:solidFill>
                <a:latin typeface="+mn-lt"/>
                <a:ea typeface="+mn-ea"/>
                <a:cs typeface="+mn-cs"/>
              </a:rPr>
              <a:t>visibility</a:t>
            </a:r>
            <a:r>
              <a:rPr lang="fr-FR" sz="1200" b="0" i="0" u="none" strike="noStrike" kern="1200" baseline="0" dirty="0" smtClean="0">
                <a:solidFill>
                  <a:schemeClr val="tx1"/>
                </a:solidFill>
                <a:latin typeface="+mn-lt"/>
                <a:ea typeface="+mn-ea"/>
                <a:cs typeface="+mn-cs"/>
              </a:rPr>
              <a:t> compatibility)</a:t>
            </a:r>
            <a:endParaRPr lang="fr-FR" dirty="0"/>
          </a:p>
        </p:txBody>
      </p:sp>
      <p:sp>
        <p:nvSpPr>
          <p:cNvPr id="4" name="Espace réservé du numéro de diapositive 3"/>
          <p:cNvSpPr>
            <a:spLocks noGrp="1"/>
          </p:cNvSpPr>
          <p:nvPr>
            <p:ph type="sldNum" sz="quarter" idx="10"/>
          </p:nvPr>
        </p:nvSpPr>
        <p:spPr/>
        <p:txBody>
          <a:bodyPr/>
          <a:lstStyle/>
          <a:p>
            <a:fld id="{FDB61EE9-6E0D-4277-9C05-256AB50B9DF5}" type="slidenum">
              <a:rPr lang="fr-FR" smtClean="0"/>
              <a:t>47</a:t>
            </a:fld>
            <a:endParaRPr lang="fr-FR"/>
          </a:p>
        </p:txBody>
      </p:sp>
    </p:spTree>
    <p:extLst>
      <p:ext uri="{BB962C8B-B14F-4D97-AF65-F5344CB8AC3E}">
        <p14:creationId xmlns:p14="http://schemas.microsoft.com/office/powerpoint/2010/main" val="2391949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Mingle</a:t>
            </a:r>
            <a:endParaRPr lang="en-US" dirty="0"/>
          </a:p>
        </p:txBody>
      </p:sp>
      <p:sp>
        <p:nvSpPr>
          <p:cNvPr id="4" name="Espace réservé du numéro de diapositive 3"/>
          <p:cNvSpPr>
            <a:spLocks noGrp="1"/>
          </p:cNvSpPr>
          <p:nvPr>
            <p:ph type="sldNum" sz="quarter" idx="10"/>
          </p:nvPr>
        </p:nvSpPr>
        <p:spPr/>
        <p:txBody>
          <a:bodyPr/>
          <a:lstStyle/>
          <a:p>
            <a:fld id="{FDB61EE9-6E0D-4277-9C05-256AB50B9DF5}" type="slidenum">
              <a:rPr lang="fr-FR" smtClean="0"/>
              <a:t>48</a:t>
            </a:fld>
            <a:endParaRPr lang="fr-FR"/>
          </a:p>
        </p:txBody>
      </p:sp>
    </p:spTree>
    <p:extLst>
      <p:ext uri="{BB962C8B-B14F-4D97-AF65-F5344CB8AC3E}">
        <p14:creationId xmlns:p14="http://schemas.microsoft.com/office/powerpoint/2010/main" val="33947387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Like HEB</a:t>
            </a:r>
            <a:endParaRPr lang="en-US" dirty="0"/>
          </a:p>
        </p:txBody>
      </p:sp>
      <p:sp>
        <p:nvSpPr>
          <p:cNvPr id="4" name="Espace réservé du numéro de diapositive 3"/>
          <p:cNvSpPr>
            <a:spLocks noGrp="1"/>
          </p:cNvSpPr>
          <p:nvPr>
            <p:ph type="sldNum" sz="quarter" idx="10"/>
          </p:nvPr>
        </p:nvSpPr>
        <p:spPr/>
        <p:txBody>
          <a:bodyPr/>
          <a:lstStyle/>
          <a:p>
            <a:fld id="{FDB61EE9-6E0D-4277-9C05-256AB50B9DF5}" type="slidenum">
              <a:rPr lang="fr-FR" smtClean="0"/>
              <a:t>52</a:t>
            </a:fld>
            <a:endParaRPr lang="fr-FR"/>
          </a:p>
        </p:txBody>
      </p:sp>
    </p:spTree>
    <p:extLst>
      <p:ext uri="{BB962C8B-B14F-4D97-AF65-F5344CB8AC3E}">
        <p14:creationId xmlns:p14="http://schemas.microsoft.com/office/powerpoint/2010/main" val="9670695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Goal: </a:t>
            </a:r>
          </a:p>
          <a:p>
            <a:r>
              <a:rPr lang="en-US" dirty="0" smtClean="0"/>
              <a:t>No mesh control: no high </a:t>
            </a:r>
            <a:r>
              <a:rPr lang="en-US" dirty="0" err="1" smtClean="0"/>
              <a:t>varaition</a:t>
            </a:r>
            <a:r>
              <a:rPr lang="en-US" dirty="0" smtClean="0"/>
              <a:t> </a:t>
            </a:r>
            <a:r>
              <a:rPr lang="en-US" dirty="0" err="1" smtClean="0"/>
              <a:t>curature</a:t>
            </a:r>
            <a:endParaRPr lang="en-US" dirty="0" smtClean="0"/>
          </a:p>
          <a:p>
            <a:r>
              <a:rPr lang="en-US" dirty="0" smtClean="0"/>
              <a:t>No all to all force</a:t>
            </a:r>
          </a:p>
          <a:p>
            <a:r>
              <a:rPr lang="en-US" dirty="0" smtClean="0"/>
              <a:t>No compatibility high</a:t>
            </a:r>
            <a:r>
              <a:rPr lang="en-US" baseline="0" dirty="0" smtClean="0"/>
              <a:t> computation</a:t>
            </a:r>
          </a:p>
          <a:p>
            <a:endParaRPr lang="en-US" dirty="0"/>
          </a:p>
        </p:txBody>
      </p:sp>
      <p:sp>
        <p:nvSpPr>
          <p:cNvPr id="4" name="Espace réservé du numéro de diapositive 3"/>
          <p:cNvSpPr>
            <a:spLocks noGrp="1"/>
          </p:cNvSpPr>
          <p:nvPr>
            <p:ph type="sldNum" sz="quarter" idx="10"/>
          </p:nvPr>
        </p:nvSpPr>
        <p:spPr/>
        <p:txBody>
          <a:bodyPr/>
          <a:lstStyle/>
          <a:p>
            <a:fld id="{3EF3A073-D8C2-4133-A67E-A828A6A31404}" type="slidenum">
              <a:rPr lang="de-AT" smtClean="0"/>
              <a:t>54</a:t>
            </a:fld>
            <a:endParaRPr lang="de-AT"/>
          </a:p>
        </p:txBody>
      </p:sp>
    </p:spTree>
    <p:extLst>
      <p:ext uri="{BB962C8B-B14F-4D97-AF65-F5344CB8AC3E}">
        <p14:creationId xmlns:p14="http://schemas.microsoft.com/office/powerpoint/2010/main" val="24250630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Bundling is a</a:t>
            </a:r>
            <a:r>
              <a:rPr lang="en-US" baseline="0" dirty="0" smtClean="0"/>
              <a:t> Graphical type of Data Visualization, According to </a:t>
            </a:r>
            <a:r>
              <a:rPr lang="en-US" baseline="0" dirty="0" err="1" smtClean="0"/>
              <a:t>tufte</a:t>
            </a:r>
            <a:r>
              <a:rPr lang="en-US" baseline="0" dirty="0" smtClean="0"/>
              <a:t>…..</a:t>
            </a:r>
          </a:p>
          <a:p>
            <a:endParaRPr lang="en-US" dirty="0" smtClean="0"/>
          </a:p>
          <a:p>
            <a:r>
              <a:rPr lang="en-US" dirty="0" smtClean="0"/>
              <a:t>Creating a data visualization is more than simply translating a table of data into a visualization. Data visualizations should communicate </a:t>
            </a:r>
          </a:p>
          <a:p>
            <a:r>
              <a:rPr lang="en-US" dirty="0" smtClean="0"/>
              <a:t>data in the most effective way; to truly reveal the data they should be quick, accurate, and powerful. Creating visuals can easily summarize and communicate data to other people  making even the largest or most complicated sets of data understandable.</a:t>
            </a:r>
          </a:p>
          <a:p>
            <a:endParaRPr lang="en-US" dirty="0" smtClean="0"/>
          </a:p>
        </p:txBody>
      </p:sp>
      <p:sp>
        <p:nvSpPr>
          <p:cNvPr id="4" name="Espace réservé du numéro de diapositive 3"/>
          <p:cNvSpPr>
            <a:spLocks noGrp="1"/>
          </p:cNvSpPr>
          <p:nvPr>
            <p:ph type="sldNum" sz="quarter" idx="10"/>
          </p:nvPr>
        </p:nvSpPr>
        <p:spPr/>
        <p:txBody>
          <a:bodyPr/>
          <a:lstStyle/>
          <a:p>
            <a:fld id="{BD369595-0806-4AB1-994A-6AFC076C3F39}" type="slidenum">
              <a:rPr lang="fr-FR" smtClean="0"/>
              <a:pPr/>
              <a:t>55</a:t>
            </a:fld>
            <a:endParaRPr lang="fr-FR"/>
          </a:p>
        </p:txBody>
      </p:sp>
    </p:spTree>
    <p:extLst>
      <p:ext uri="{BB962C8B-B14F-4D97-AF65-F5344CB8AC3E}">
        <p14:creationId xmlns:p14="http://schemas.microsoft.com/office/powerpoint/2010/main" val="9158750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1: How multilevel agglomerative bundling works: </a:t>
            </a:r>
          </a:p>
          <a:p>
            <a:pPr marL="228600" indent="-228600">
              <a:buAutoNum type="alphaLcParenBoth"/>
            </a:pPr>
            <a:r>
              <a:rPr lang="en-US" sz="1200" b="0" i="0" u="none" strike="noStrike" kern="1200" baseline="0" dirty="0" smtClean="0">
                <a:solidFill>
                  <a:schemeClr val="tx1"/>
                </a:solidFill>
                <a:latin typeface="+mn-lt"/>
                <a:ea typeface="+mn-ea"/>
                <a:cs typeface="+mn-cs"/>
              </a:rPr>
              <a:t>Original edges. Ink = 35.82. </a:t>
            </a:r>
          </a:p>
          <a:p>
            <a:pPr marL="228600" indent="-228600">
              <a:buAutoNum type="alphaLcParenBoth"/>
            </a:pPr>
            <a:r>
              <a:rPr lang="en-US" sz="1200" b="0" i="0" u="none" strike="noStrike" kern="1200" baseline="0" dirty="0" smtClean="0">
                <a:solidFill>
                  <a:schemeClr val="tx1"/>
                </a:solidFill>
                <a:latin typeface="+mn-lt"/>
                <a:ea typeface="+mn-ea"/>
                <a:cs typeface="+mn-cs"/>
              </a:rPr>
              <a:t>(b) Constructing an edge proximity graph (</a:t>
            </a:r>
            <a:r>
              <a:rPr lang="en-US" sz="1200" b="0" i="1" u="none" strike="noStrike" kern="1200" baseline="0" dirty="0" smtClean="0">
                <a:solidFill>
                  <a:schemeClr val="tx1"/>
                </a:solidFill>
                <a:latin typeface="+mn-lt"/>
                <a:ea typeface="+mn-ea"/>
                <a:cs typeface="+mn-cs"/>
              </a:rPr>
              <a:t>k </a:t>
            </a:r>
            <a:r>
              <a:rPr lang="en-US" sz="1200" b="0" i="0" u="none" strike="noStrike" kern="1200" baseline="0" dirty="0" smtClean="0">
                <a:solidFill>
                  <a:schemeClr val="tx1"/>
                </a:solidFill>
                <a:latin typeface="+mn-lt"/>
                <a:ea typeface="+mn-ea"/>
                <a:cs typeface="+mn-cs"/>
              </a:rPr>
              <a:t>= 3). </a:t>
            </a:r>
          </a:p>
          <a:p>
            <a:pPr marL="228600" indent="-228600">
              <a:buAutoNum type="alphaLcParenBoth"/>
            </a:pPr>
            <a:r>
              <a:rPr lang="en-US" sz="1200" b="0" i="0" u="none" strike="noStrike" kern="1200" baseline="0" dirty="0" smtClean="0">
                <a:solidFill>
                  <a:schemeClr val="tx1"/>
                </a:solidFill>
                <a:latin typeface="+mn-lt"/>
                <a:ea typeface="+mn-ea"/>
                <a:cs typeface="+mn-cs"/>
              </a:rPr>
              <a:t>(c)After one level of agglomerative bundling. Ink = 19.31. </a:t>
            </a:r>
          </a:p>
          <a:p>
            <a:pPr marL="228600" indent="-228600">
              <a:buAutoNum type="alphaLcParenBoth"/>
            </a:pPr>
            <a:r>
              <a:rPr lang="en-US" sz="1200" b="0" i="0" u="none" strike="noStrike" kern="1200" baseline="0" dirty="0" smtClean="0">
                <a:solidFill>
                  <a:schemeClr val="tx1"/>
                </a:solidFill>
                <a:latin typeface="+mn-lt"/>
                <a:ea typeface="+mn-ea"/>
                <a:cs typeface="+mn-cs"/>
              </a:rPr>
              <a:t>(d) Constructing a coarsened proximity graph. </a:t>
            </a:r>
          </a:p>
          <a:p>
            <a:pPr marL="228600" indent="-228600">
              <a:buAutoNum type="alphaLcParenBoth"/>
            </a:pPr>
            <a:r>
              <a:rPr lang="en-US" sz="1200" b="0" i="0" u="none" strike="noStrike" kern="1200" baseline="0" dirty="0" smtClean="0">
                <a:solidFill>
                  <a:schemeClr val="tx1"/>
                </a:solidFill>
                <a:latin typeface="+mn-lt"/>
                <a:ea typeface="+mn-ea"/>
                <a:cs typeface="+mn-cs"/>
              </a:rPr>
              <a:t>(e) After multilevel agglomerative bundling.</a:t>
            </a:r>
          </a:p>
          <a:p>
            <a:r>
              <a:rPr lang="en-US" sz="1200" b="0" i="0" u="none" strike="noStrike" kern="1200" baseline="0" dirty="0" smtClean="0">
                <a:solidFill>
                  <a:schemeClr val="tx1"/>
                </a:solidFill>
                <a:latin typeface="+mn-lt"/>
                <a:ea typeface="+mn-ea"/>
                <a:cs typeface="+mn-cs"/>
              </a:rPr>
              <a:t>Ink = 12.00. We call the tree-like branching portions of the bundles at their endpoints the fan-in and fan-out. </a:t>
            </a:r>
          </a:p>
          <a:p>
            <a:r>
              <a:rPr lang="en-US" sz="1200" b="0" i="0" u="none" strike="noStrike" kern="1200" baseline="0" dirty="0" smtClean="0">
                <a:solidFill>
                  <a:schemeClr val="tx1"/>
                </a:solidFill>
                <a:latin typeface="+mn-lt"/>
                <a:ea typeface="+mn-ea"/>
                <a:cs typeface="+mn-cs"/>
              </a:rPr>
              <a:t>(f) After recursive application of bundling. Ink = 10.94. </a:t>
            </a:r>
          </a:p>
          <a:p>
            <a:r>
              <a:rPr lang="en-US" sz="1200" b="0" i="0" u="none" strike="noStrike" kern="1200" baseline="0" dirty="0" smtClean="0">
                <a:solidFill>
                  <a:schemeClr val="tx1"/>
                </a:solidFill>
                <a:latin typeface="+mn-lt"/>
                <a:ea typeface="+mn-ea"/>
                <a:cs typeface="+mn-cs"/>
              </a:rPr>
              <a:t>(g) Rendered using splines. </a:t>
            </a:r>
          </a:p>
          <a:p>
            <a:r>
              <a:rPr lang="en-US" sz="1200" b="0" i="0" u="none" strike="noStrike" kern="1200" baseline="0" dirty="0" smtClean="0">
                <a:solidFill>
                  <a:schemeClr val="tx1"/>
                </a:solidFill>
                <a:latin typeface="+mn-lt"/>
                <a:ea typeface="+mn-ea"/>
                <a:cs typeface="+mn-cs"/>
              </a:rPr>
              <a:t>(h) With turning angle &lt;= 40</a:t>
            </a:r>
            <a:r>
              <a:rPr lang="en-US" sz="1200" b="0" i="1" u="none" strike="noStrike" kern="1200" baseline="0" dirty="0" smtClean="0">
                <a:solidFill>
                  <a:schemeClr val="tx1"/>
                </a:solidFill>
                <a:latin typeface="+mn-lt"/>
                <a:ea typeface="+mn-ea"/>
                <a:cs typeface="+mn-cs"/>
              </a:rPr>
              <a:t>o </a:t>
            </a:r>
            <a:r>
              <a:rPr lang="en-US" sz="1200" b="0" i="0" u="none" strike="noStrike" kern="1200" baseline="0" dirty="0" smtClean="0">
                <a:solidFill>
                  <a:schemeClr val="tx1"/>
                </a:solidFill>
                <a:latin typeface="+mn-lt"/>
                <a:ea typeface="+mn-ea"/>
                <a:cs typeface="+mn-cs"/>
              </a:rPr>
              <a:t>and spline rendering. Ink = 15.24.</a:t>
            </a:r>
            <a:endParaRPr lang="en-US" dirty="0"/>
          </a:p>
        </p:txBody>
      </p:sp>
      <p:sp>
        <p:nvSpPr>
          <p:cNvPr id="4" name="Espace réservé du numéro de diapositive 3"/>
          <p:cNvSpPr>
            <a:spLocks noGrp="1"/>
          </p:cNvSpPr>
          <p:nvPr>
            <p:ph type="sldNum" sz="quarter" idx="10"/>
          </p:nvPr>
        </p:nvSpPr>
        <p:spPr/>
        <p:txBody>
          <a:bodyPr/>
          <a:lstStyle/>
          <a:p>
            <a:fld id="{3EF3A073-D8C2-4133-A67E-A828A6A31404}" type="slidenum">
              <a:rPr lang="de-AT" smtClean="0"/>
              <a:t>56</a:t>
            </a:fld>
            <a:endParaRPr lang="de-AT"/>
          </a:p>
        </p:txBody>
      </p:sp>
    </p:spTree>
    <p:extLst>
      <p:ext uri="{BB962C8B-B14F-4D97-AF65-F5344CB8AC3E}">
        <p14:creationId xmlns:p14="http://schemas.microsoft.com/office/powerpoint/2010/main" val="40835336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Dataset: </a:t>
            </a:r>
            <a:r>
              <a:rPr lang="en-US" dirty="0" err="1" smtClean="0"/>
              <a:t>optimisation</a:t>
            </a:r>
            <a:r>
              <a:rPr lang="en-US" dirty="0" smtClean="0"/>
              <a:t> problem</a:t>
            </a:r>
            <a:endParaRPr lang="en-US" dirty="0"/>
          </a:p>
        </p:txBody>
      </p:sp>
      <p:sp>
        <p:nvSpPr>
          <p:cNvPr id="4" name="Espace réservé du numéro de diapositive 3"/>
          <p:cNvSpPr>
            <a:spLocks noGrp="1"/>
          </p:cNvSpPr>
          <p:nvPr>
            <p:ph type="sldNum" sz="quarter" idx="10"/>
          </p:nvPr>
        </p:nvSpPr>
        <p:spPr/>
        <p:txBody>
          <a:bodyPr/>
          <a:lstStyle/>
          <a:p>
            <a:fld id="{3EF3A073-D8C2-4133-A67E-A828A6A31404}" type="slidenum">
              <a:rPr lang="de-AT" smtClean="0"/>
              <a:t>59</a:t>
            </a:fld>
            <a:endParaRPr lang="de-AT"/>
          </a:p>
        </p:txBody>
      </p:sp>
    </p:spTree>
    <p:extLst>
      <p:ext uri="{BB962C8B-B14F-4D97-AF65-F5344CB8AC3E}">
        <p14:creationId xmlns:p14="http://schemas.microsoft.com/office/powerpoint/2010/main" val="5632785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Goal: </a:t>
            </a:r>
          </a:p>
          <a:p>
            <a:r>
              <a:rPr lang="en-US" dirty="0" smtClean="0"/>
              <a:t>No mesh control: no high </a:t>
            </a:r>
            <a:r>
              <a:rPr lang="en-US" dirty="0" err="1" smtClean="0"/>
              <a:t>varaition</a:t>
            </a:r>
            <a:r>
              <a:rPr lang="en-US" dirty="0" smtClean="0"/>
              <a:t> </a:t>
            </a:r>
            <a:r>
              <a:rPr lang="en-US" dirty="0" err="1" smtClean="0"/>
              <a:t>curature</a:t>
            </a:r>
            <a:endParaRPr lang="en-US" dirty="0" smtClean="0"/>
          </a:p>
          <a:p>
            <a:r>
              <a:rPr lang="en-US" dirty="0" smtClean="0"/>
              <a:t>No all to all force</a:t>
            </a:r>
          </a:p>
          <a:p>
            <a:r>
              <a:rPr lang="en-US" dirty="0" smtClean="0"/>
              <a:t>No compatibility high</a:t>
            </a:r>
            <a:r>
              <a:rPr lang="en-US" baseline="0" dirty="0" smtClean="0"/>
              <a:t> computation</a:t>
            </a:r>
          </a:p>
          <a:p>
            <a:endParaRPr lang="en-US" dirty="0"/>
          </a:p>
        </p:txBody>
      </p:sp>
      <p:sp>
        <p:nvSpPr>
          <p:cNvPr id="4" name="Espace réservé du numéro de diapositive 3"/>
          <p:cNvSpPr>
            <a:spLocks noGrp="1"/>
          </p:cNvSpPr>
          <p:nvPr>
            <p:ph type="sldNum" sz="quarter" idx="10"/>
          </p:nvPr>
        </p:nvSpPr>
        <p:spPr/>
        <p:txBody>
          <a:bodyPr/>
          <a:lstStyle/>
          <a:p>
            <a:fld id="{3EF3A073-D8C2-4133-A67E-A828A6A31404}" type="slidenum">
              <a:rPr lang="de-AT" smtClean="0"/>
              <a:t>60</a:t>
            </a:fld>
            <a:endParaRPr lang="de-AT"/>
          </a:p>
        </p:txBody>
      </p:sp>
    </p:spTree>
    <p:extLst>
      <p:ext uri="{BB962C8B-B14F-4D97-AF65-F5344CB8AC3E}">
        <p14:creationId xmlns:p14="http://schemas.microsoft.com/office/powerpoint/2010/main" val="24250630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Graph</a:t>
            </a:r>
            <a:r>
              <a:rPr lang="en-US" baseline="0" dirty="0" smtClean="0"/>
              <a:t> of follower of </a:t>
            </a:r>
            <a:r>
              <a:rPr lang="en-US" baseline="0" dirty="0" err="1" smtClean="0"/>
              <a:t>GitHub</a:t>
            </a:r>
            <a:r>
              <a:rPr lang="en-US" baseline="0" dirty="0" smtClean="0"/>
              <a:t>: source code repository</a:t>
            </a:r>
            <a:endParaRPr lang="en-US" dirty="0" smtClean="0"/>
          </a:p>
          <a:p>
            <a:endParaRPr lang="en-US" dirty="0" smtClean="0"/>
          </a:p>
          <a:p>
            <a:r>
              <a:rPr lang="en-US" dirty="0" smtClean="0"/>
              <a:t>Use the edge direction and weight</a:t>
            </a:r>
          </a:p>
          <a:p>
            <a:endParaRPr lang="en-US" dirty="0"/>
          </a:p>
        </p:txBody>
      </p:sp>
      <p:sp>
        <p:nvSpPr>
          <p:cNvPr id="4" name="Espace réservé du numéro de diapositive 3"/>
          <p:cNvSpPr>
            <a:spLocks noGrp="1"/>
          </p:cNvSpPr>
          <p:nvPr>
            <p:ph type="sldNum" sz="quarter" idx="10"/>
          </p:nvPr>
        </p:nvSpPr>
        <p:spPr/>
        <p:txBody>
          <a:bodyPr/>
          <a:lstStyle/>
          <a:p>
            <a:fld id="{3EF3A073-D8C2-4133-A67E-A828A6A31404}" type="slidenum">
              <a:rPr lang="de-AT" smtClean="0"/>
              <a:t>61</a:t>
            </a:fld>
            <a:endParaRPr lang="de-AT"/>
          </a:p>
        </p:txBody>
      </p:sp>
    </p:spTree>
    <p:extLst>
      <p:ext uri="{BB962C8B-B14F-4D97-AF65-F5344CB8AC3E}">
        <p14:creationId xmlns:p14="http://schemas.microsoft.com/office/powerpoint/2010/main" val="26931202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Contribution:</a:t>
            </a:r>
          </a:p>
          <a:p>
            <a:r>
              <a:rPr lang="en-US" dirty="0" smtClean="0"/>
              <a:t>Renamed the FDEB force:</a:t>
            </a:r>
          </a:p>
          <a:p>
            <a:endParaRPr lang="en-US" dirty="0" smtClean="0"/>
          </a:p>
          <a:p>
            <a:r>
              <a:rPr lang="en-US" dirty="0" smtClean="0"/>
              <a:t>Spring force the inner force within edges.  -&gt; Hooke’s law</a:t>
            </a:r>
          </a:p>
          <a:p>
            <a:r>
              <a:rPr lang="en-US" dirty="0" err="1" smtClean="0"/>
              <a:t>Coulombic</a:t>
            </a:r>
            <a:r>
              <a:rPr lang="en-US" dirty="0" smtClean="0"/>
              <a:t> </a:t>
            </a:r>
            <a:r>
              <a:rPr lang="en-US" dirty="0" err="1" smtClean="0"/>
              <a:t>frce</a:t>
            </a:r>
            <a:r>
              <a:rPr lang="en-US" dirty="0" smtClean="0"/>
              <a:t>: the attraction force between edges   -&gt; Coulomb's </a:t>
            </a:r>
            <a:r>
              <a:rPr lang="en-US" dirty="0" smtClean="0">
                <a:hlinkClick r:id="rId3" tooltip="Inverse-square law"/>
              </a:rPr>
              <a:t>inverse-square law</a:t>
            </a:r>
            <a:r>
              <a:rPr lang="en-US" dirty="0" smtClean="0"/>
              <a:t> is a </a:t>
            </a:r>
            <a:r>
              <a:rPr lang="en-US" dirty="0" smtClean="0">
                <a:hlinkClick r:id="rId4" tooltip="Physical law"/>
              </a:rPr>
              <a:t>law</a:t>
            </a:r>
            <a:r>
              <a:rPr lang="en-US" dirty="0" smtClean="0"/>
              <a:t> of </a:t>
            </a:r>
            <a:r>
              <a:rPr lang="en-US" dirty="0" smtClean="0">
                <a:hlinkClick r:id="rId5" tooltip="Physics"/>
              </a:rPr>
              <a:t>physics</a:t>
            </a:r>
            <a:r>
              <a:rPr lang="en-US" dirty="0" smtClean="0"/>
              <a:t> describing the electrostatic interaction </a:t>
            </a:r>
            <a:endParaRPr lang="en-US" dirty="0"/>
          </a:p>
        </p:txBody>
      </p:sp>
      <p:sp>
        <p:nvSpPr>
          <p:cNvPr id="4" name="Espace réservé du numéro de diapositive 3"/>
          <p:cNvSpPr>
            <a:spLocks noGrp="1"/>
          </p:cNvSpPr>
          <p:nvPr>
            <p:ph type="sldNum" sz="quarter" idx="10"/>
          </p:nvPr>
        </p:nvSpPr>
        <p:spPr/>
        <p:txBody>
          <a:bodyPr/>
          <a:lstStyle/>
          <a:p>
            <a:fld id="{3EF3A073-D8C2-4133-A67E-A828A6A31404}" type="slidenum">
              <a:rPr lang="de-AT" smtClean="0"/>
              <a:t>62</a:t>
            </a:fld>
            <a:endParaRPr lang="de-AT"/>
          </a:p>
        </p:txBody>
      </p:sp>
    </p:spTree>
    <p:extLst>
      <p:ext uri="{BB962C8B-B14F-4D97-AF65-F5344CB8AC3E}">
        <p14:creationId xmlns:p14="http://schemas.microsoft.com/office/powerpoint/2010/main" val="1417419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S.K. Card, J. </a:t>
            </a:r>
            <a:r>
              <a:rPr lang="en-US" dirty="0" err="1" smtClean="0"/>
              <a:t>Mackinlay</a:t>
            </a:r>
            <a:r>
              <a:rPr lang="en-US" dirty="0" smtClean="0"/>
              <a:t>, B. </a:t>
            </a:r>
            <a:r>
              <a:rPr lang="en-US" dirty="0" err="1" smtClean="0"/>
              <a:t>Shneiderman</a:t>
            </a:r>
            <a:r>
              <a:rPr lang="en-US" dirty="0" smtClean="0"/>
              <a:t>,</a:t>
            </a:r>
          </a:p>
          <a:p>
            <a:r>
              <a:rPr lang="en-US" dirty="0" smtClean="0"/>
              <a:t>Information Visualization Readings in Information Visualization: Using Vision to Think. </a:t>
            </a:r>
            <a:r>
              <a:rPr lang="fr-FR" dirty="0" smtClean="0"/>
              <a:t>Morgan Kaufman 1998.</a:t>
            </a:r>
          </a:p>
          <a:p>
            <a:endParaRPr lang="en-US" dirty="0"/>
          </a:p>
        </p:txBody>
      </p:sp>
      <p:sp>
        <p:nvSpPr>
          <p:cNvPr id="4" name="Espace réservé du numéro de diapositive 3"/>
          <p:cNvSpPr>
            <a:spLocks noGrp="1"/>
          </p:cNvSpPr>
          <p:nvPr>
            <p:ph type="sldNum" sz="quarter" idx="10"/>
          </p:nvPr>
        </p:nvSpPr>
        <p:spPr/>
        <p:txBody>
          <a:bodyPr/>
          <a:lstStyle/>
          <a:p>
            <a:fld id="{3EF3A073-D8C2-4133-A67E-A828A6A31404}" type="slidenum">
              <a:rPr lang="de-AT" smtClean="0"/>
              <a:t>6</a:t>
            </a:fld>
            <a:endParaRPr lang="de-AT"/>
          </a:p>
        </p:txBody>
      </p:sp>
    </p:spTree>
    <p:extLst>
      <p:ext uri="{BB962C8B-B14F-4D97-AF65-F5344CB8AC3E}">
        <p14:creationId xmlns:p14="http://schemas.microsoft.com/office/powerpoint/2010/main" val="36045285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We propose a new approach to edge bundling. The approach starts by</a:t>
            </a:r>
          </a:p>
          <a:p>
            <a:r>
              <a:rPr lang="en-US" sz="1200" b="0" i="0" u="none" strike="noStrike" kern="1200" baseline="0" dirty="0" smtClean="0">
                <a:solidFill>
                  <a:schemeClr val="tx1"/>
                </a:solidFill>
                <a:latin typeface="+mn-lt"/>
                <a:ea typeface="+mn-ea"/>
                <a:cs typeface="+mn-cs"/>
              </a:rPr>
              <a:t>routing the edge paths to minimize a weighted sum of the total length of the paths</a:t>
            </a:r>
          </a:p>
          <a:p>
            <a:r>
              <a:rPr lang="en-US" sz="1200" b="0" i="0" u="none" strike="noStrike" kern="1200" baseline="0" dirty="0" smtClean="0">
                <a:solidFill>
                  <a:schemeClr val="tx1"/>
                </a:solidFill>
                <a:latin typeface="+mn-lt"/>
                <a:ea typeface="+mn-ea"/>
                <a:cs typeface="+mn-cs"/>
              </a:rPr>
              <a:t>together with the ink required to draw them. As this problem is NP-hard, we</a:t>
            </a:r>
          </a:p>
          <a:p>
            <a:r>
              <a:rPr lang="en-US" sz="1200" b="0" i="0" u="none" strike="noStrike" kern="1200" baseline="0" dirty="0" smtClean="0">
                <a:solidFill>
                  <a:schemeClr val="tx1"/>
                </a:solidFill>
                <a:latin typeface="+mn-lt"/>
                <a:ea typeface="+mn-ea"/>
                <a:cs typeface="+mn-cs"/>
              </a:rPr>
              <a:t>provide an efficient heuristic that finds an approximate solution. Our approach</a:t>
            </a:r>
          </a:p>
          <a:p>
            <a:r>
              <a:rPr lang="en-US" sz="1200" b="0" i="0" u="none" strike="noStrike" kern="1200" baseline="0" dirty="0" smtClean="0">
                <a:solidFill>
                  <a:schemeClr val="tx1"/>
                </a:solidFill>
                <a:latin typeface="+mn-lt"/>
                <a:ea typeface="+mn-ea"/>
                <a:cs typeface="+mn-cs"/>
              </a:rPr>
              <a:t>continues by separating edges belonging to the same bundle. To achieve this,</a:t>
            </a:r>
          </a:p>
          <a:p>
            <a:r>
              <a:rPr lang="en-US" sz="1200" b="0" i="0" u="none" strike="noStrike" kern="1200" baseline="0" dirty="0" smtClean="0">
                <a:solidFill>
                  <a:schemeClr val="tx1"/>
                </a:solidFill>
                <a:latin typeface="+mn-lt"/>
                <a:ea typeface="+mn-ea"/>
                <a:cs typeface="+mn-cs"/>
              </a:rPr>
              <a:t>we provide a new and efficient algorithm that solves a variant of the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metro-line  crossing minimization problem.</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Table 2 shows the CPU times of algorithm steps. As can be seen, ordered bundles</a:t>
            </a:r>
          </a:p>
          <a:p>
            <a:r>
              <a:rPr lang="en-US" sz="1200" b="0" i="0" u="none" strike="noStrike" kern="1200" baseline="0" dirty="0" smtClean="0">
                <a:solidFill>
                  <a:schemeClr val="tx1"/>
                </a:solidFill>
                <a:latin typeface="+mn-lt"/>
                <a:ea typeface="+mn-ea"/>
                <a:cs typeface="+mn-cs"/>
              </a:rPr>
              <a:t>can be constructed for graphs with several thousand of nodes and edges in less than a</a:t>
            </a:r>
          </a:p>
          <a:p>
            <a:r>
              <a:rPr lang="en-US" sz="1200" b="0" i="0" u="none" strike="noStrike" kern="1200" baseline="0" dirty="0" smtClean="0">
                <a:solidFill>
                  <a:schemeClr val="tx1"/>
                </a:solidFill>
                <a:latin typeface="+mn-lt"/>
                <a:ea typeface="+mn-ea"/>
                <a:cs typeface="+mn-cs"/>
              </a:rPr>
              <a:t>minute.</a:t>
            </a:r>
            <a:endParaRPr lang="en-US" dirty="0"/>
          </a:p>
        </p:txBody>
      </p:sp>
      <p:sp>
        <p:nvSpPr>
          <p:cNvPr id="4" name="Espace réservé du numéro de diapositive 3"/>
          <p:cNvSpPr>
            <a:spLocks noGrp="1"/>
          </p:cNvSpPr>
          <p:nvPr>
            <p:ph type="sldNum" sz="quarter" idx="10"/>
          </p:nvPr>
        </p:nvSpPr>
        <p:spPr/>
        <p:txBody>
          <a:bodyPr/>
          <a:lstStyle/>
          <a:p>
            <a:fld id="{3EF3A073-D8C2-4133-A67E-A828A6A31404}" type="slidenum">
              <a:rPr lang="de-AT" smtClean="0"/>
              <a:t>63</a:t>
            </a:fld>
            <a:endParaRPr lang="de-AT"/>
          </a:p>
        </p:txBody>
      </p:sp>
    </p:spTree>
    <p:extLst>
      <p:ext uri="{BB962C8B-B14F-4D97-AF65-F5344CB8AC3E}">
        <p14:creationId xmlns:p14="http://schemas.microsoft.com/office/powerpoint/2010/main" val="22250046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Clustering methods</a:t>
            </a:r>
          </a:p>
          <a:p>
            <a:r>
              <a:rPr lang="en-US" dirty="0" smtClean="0"/>
              <a:t>Interactive methods</a:t>
            </a:r>
          </a:p>
          <a:p>
            <a:r>
              <a:rPr lang="en-US" dirty="0" smtClean="0"/>
              <a:t>Filtering methods</a:t>
            </a:r>
          </a:p>
          <a:p>
            <a:endParaRPr lang="en-US" dirty="0"/>
          </a:p>
        </p:txBody>
      </p:sp>
      <p:sp>
        <p:nvSpPr>
          <p:cNvPr id="4" name="Espace réservé du numéro de diapositive 3"/>
          <p:cNvSpPr>
            <a:spLocks noGrp="1"/>
          </p:cNvSpPr>
          <p:nvPr>
            <p:ph type="sldNum" sz="quarter" idx="10"/>
          </p:nvPr>
        </p:nvSpPr>
        <p:spPr/>
        <p:txBody>
          <a:bodyPr/>
          <a:lstStyle/>
          <a:p>
            <a:fld id="{3EF3A073-D8C2-4133-A67E-A828A6A31404}" type="slidenum">
              <a:rPr lang="de-AT" smtClean="0"/>
              <a:t>65</a:t>
            </a:fld>
            <a:endParaRPr lang="de-AT"/>
          </a:p>
        </p:txBody>
      </p:sp>
    </p:spTree>
    <p:extLst>
      <p:ext uri="{BB962C8B-B14F-4D97-AF65-F5344CB8AC3E}">
        <p14:creationId xmlns:p14="http://schemas.microsoft.com/office/powerpoint/2010/main" val="8949231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Interaction-based techniques such as </a:t>
            </a:r>
            <a:r>
              <a:rPr lang="en-US" dirty="0" err="1" smtClean="0"/>
              <a:t>EdgeLens</a:t>
            </a:r>
            <a:r>
              <a:rPr lang="en-US" dirty="0" smtClean="0"/>
              <a:t> and Edge Plucking can be used to curve graph edges away from a user’s focus of attention without changing node positions.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Video</a:t>
            </a:r>
            <a:endParaRPr lang="fr-FR" dirty="0" smtClean="0"/>
          </a:p>
          <a:p>
            <a:endParaRPr lang="en-US" dirty="0"/>
          </a:p>
        </p:txBody>
      </p:sp>
      <p:sp>
        <p:nvSpPr>
          <p:cNvPr id="4" name="Espace réservé du numéro de diapositive 3"/>
          <p:cNvSpPr>
            <a:spLocks noGrp="1"/>
          </p:cNvSpPr>
          <p:nvPr>
            <p:ph type="sldNum" sz="quarter" idx="10"/>
          </p:nvPr>
        </p:nvSpPr>
        <p:spPr/>
        <p:txBody>
          <a:bodyPr/>
          <a:lstStyle/>
          <a:p>
            <a:fld id="{3EF3A073-D8C2-4133-A67E-A828A6A31404}" type="slidenum">
              <a:rPr lang="de-AT" smtClean="0"/>
              <a:t>66</a:t>
            </a:fld>
            <a:endParaRPr lang="de-AT"/>
          </a:p>
        </p:txBody>
      </p:sp>
    </p:spTree>
    <p:extLst>
      <p:ext uri="{BB962C8B-B14F-4D97-AF65-F5344CB8AC3E}">
        <p14:creationId xmlns:p14="http://schemas.microsoft.com/office/powerpoint/2010/main" val="21867145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Hans paper:</a:t>
            </a:r>
          </a:p>
          <a:p>
            <a:r>
              <a:rPr lang="en-US" dirty="0" err="1" smtClean="0"/>
              <a:t>Gpu</a:t>
            </a:r>
            <a:r>
              <a:rPr lang="en-US" dirty="0" smtClean="0"/>
              <a:t> technique, pixel based with the </a:t>
            </a:r>
            <a:r>
              <a:rPr lang="en-US" dirty="0" err="1" smtClean="0"/>
              <a:t>stensil</a:t>
            </a:r>
            <a:r>
              <a:rPr lang="en-US" dirty="0" smtClean="0"/>
              <a:t> buffer.</a:t>
            </a:r>
          </a:p>
          <a:p>
            <a:r>
              <a:rPr lang="en-US" dirty="0" smtClean="0"/>
              <a:t>Before rendering</a:t>
            </a:r>
          </a:p>
          <a:p>
            <a:endParaRPr lang="en-US" dirty="0" smtClean="0"/>
          </a:p>
          <a:p>
            <a:endParaRPr lang="en-US" dirty="0" smtClean="0"/>
          </a:p>
        </p:txBody>
      </p:sp>
      <p:sp>
        <p:nvSpPr>
          <p:cNvPr id="4" name="Espace réservé du numéro de diapositive 3"/>
          <p:cNvSpPr>
            <a:spLocks noGrp="1"/>
          </p:cNvSpPr>
          <p:nvPr>
            <p:ph type="sldNum" sz="quarter" idx="10"/>
          </p:nvPr>
        </p:nvSpPr>
        <p:spPr/>
        <p:txBody>
          <a:bodyPr/>
          <a:lstStyle/>
          <a:p>
            <a:fld id="{3EF3A073-D8C2-4133-A67E-A828A6A31404}" type="slidenum">
              <a:rPr lang="de-AT" smtClean="0"/>
              <a:t>67</a:t>
            </a:fld>
            <a:endParaRPr lang="de-AT"/>
          </a:p>
        </p:txBody>
      </p:sp>
    </p:spTree>
    <p:extLst>
      <p:ext uri="{BB962C8B-B14F-4D97-AF65-F5344CB8AC3E}">
        <p14:creationId xmlns:p14="http://schemas.microsoft.com/office/powerpoint/2010/main" val="381750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principle of MoleView:</a:t>
            </a:r>
          </a:p>
          <a:p>
            <a:endParaRPr lang="en-US" smtClean="0"/>
          </a:p>
          <a:p>
            <a:r>
              <a:rPr lang="en-US" smtClean="0"/>
              <a:t>As input, we consider a dataset D = fsig consisting of a set of data elements si</a:t>
            </a:r>
          </a:p>
          <a:p>
            <a:r>
              <a:rPr lang="en-US" smtClean="0"/>
              <a:t>which all have 2D layout positions L=fpi =(xi;yi) 2 R2g. Examples</a:t>
            </a:r>
          </a:p>
          <a:p>
            <a:r>
              <a:rPr lang="en-US" smtClean="0"/>
              <a:t>thereof are scatter plots, where si are data points; images, where si are</a:t>
            </a:r>
          </a:p>
          <a:p>
            <a:r>
              <a:rPr lang="en-US" smtClean="0"/>
              <a:t>pixels with color information; and node-link graph drawings, where</a:t>
            </a:r>
          </a:p>
          <a:p>
            <a:r>
              <a:rPr lang="en-US" smtClean="0"/>
              <a:t>si are nodes, edge control points, entire edges, or entire edge bundles.</a:t>
            </a:r>
          </a:p>
          <a:p>
            <a:r>
              <a:rPr lang="en-US" smtClean="0"/>
              <a:t>Any other dataset can be considered as long as it provides 2D position</a:t>
            </a:r>
          </a:p>
          <a:p>
            <a:r>
              <a:rPr lang="en-US" smtClean="0"/>
              <a:t>information. Within the given layout, the positions of different</a:t>
            </a:r>
          </a:p>
          <a:p>
            <a:r>
              <a:rPr lang="en-US" smtClean="0"/>
              <a:t>elements can overlap, e.g. in the case of (bundled) graph drawings (in</a:t>
            </a:r>
          </a:p>
          <a:p>
            <a:r>
              <a:rPr lang="en-US" smtClean="0"/>
              <a:t>which case clutter and overdraw are an issue), or not e.g. in the case</a:t>
            </a:r>
          </a:p>
          <a:p>
            <a:r>
              <a:rPr lang="en-US" smtClean="0"/>
              <a:t>of images. Each si can have an application-specific attribute vector</a:t>
            </a:r>
          </a:p>
          <a:p>
            <a:r>
              <a:rPr lang="en-US" smtClean="0"/>
              <a:t>vi = fvi</a:t>
            </a:r>
            <a:endParaRPr lang="fr-FR" smtClean="0"/>
          </a:p>
          <a:p>
            <a:endParaRPr lang="fr-FR" smtClean="0"/>
          </a:p>
        </p:txBody>
      </p:sp>
      <p:sp>
        <p:nvSpPr>
          <p:cNvPr id="2867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4A0C1008-8BCA-4640-952A-9396D674A823}" type="slidenum">
              <a:rPr lang="fr-FR" sz="1200" smtClean="0"/>
              <a:pPr/>
              <a:t>69</a:t>
            </a:fld>
            <a:endParaRPr lang="fr-FR" sz="120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Video</a:t>
            </a:r>
            <a:endParaRPr lang="en-US" dirty="0"/>
          </a:p>
        </p:txBody>
      </p:sp>
      <p:sp>
        <p:nvSpPr>
          <p:cNvPr id="4" name="Espace réservé du numéro de diapositive 3"/>
          <p:cNvSpPr>
            <a:spLocks noGrp="1"/>
          </p:cNvSpPr>
          <p:nvPr>
            <p:ph type="sldNum" sz="quarter" idx="10"/>
          </p:nvPr>
        </p:nvSpPr>
        <p:spPr/>
        <p:txBody>
          <a:bodyPr/>
          <a:lstStyle/>
          <a:p>
            <a:fld id="{3EF3A073-D8C2-4133-A67E-A828A6A31404}" type="slidenum">
              <a:rPr lang="de-AT" smtClean="0"/>
              <a:t>72</a:t>
            </a:fld>
            <a:endParaRPr lang="de-AT"/>
          </a:p>
        </p:txBody>
      </p:sp>
    </p:spTree>
    <p:extLst>
      <p:ext uri="{BB962C8B-B14F-4D97-AF65-F5344CB8AC3E}">
        <p14:creationId xmlns:p14="http://schemas.microsoft.com/office/powerpoint/2010/main" val="12245762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 this paper, we present an ambiguity-free edge-bundling method especially for improving local detailed</a:t>
            </a:r>
          </a:p>
          <a:p>
            <a:r>
              <a:rPr lang="en-US" sz="1200" b="0" i="0" u="none" strike="noStrike" kern="1200" baseline="0" dirty="0" smtClean="0">
                <a:solidFill>
                  <a:schemeClr val="tx1"/>
                </a:solidFill>
                <a:latin typeface="+mn-lt"/>
                <a:ea typeface="+mn-ea"/>
                <a:cs typeface="+mn-cs"/>
              </a:rPr>
              <a:t>view of a complex graph. Our method makes more efficient use of display space and supports detail-on-demand viewing through an</a:t>
            </a:r>
          </a:p>
          <a:p>
            <a:r>
              <a:rPr lang="en-US" sz="1200" b="0" i="0" u="none" strike="noStrike" kern="1200" baseline="0" dirty="0" smtClean="0">
                <a:solidFill>
                  <a:schemeClr val="tx1"/>
                </a:solidFill>
                <a:latin typeface="+mn-lt"/>
                <a:ea typeface="+mn-ea"/>
                <a:cs typeface="+mn-cs"/>
              </a:rPr>
              <a:t>interactive interface.</a:t>
            </a:r>
          </a:p>
          <a:p>
            <a:endParaRPr lang="fr-FR" dirty="0" smtClean="0"/>
          </a:p>
          <a:p>
            <a:r>
              <a:rPr lang="fr-FR" dirty="0" err="1" smtClean="0"/>
              <a:t>Video</a:t>
            </a:r>
            <a:endParaRPr lang="fr-FR" dirty="0"/>
          </a:p>
        </p:txBody>
      </p:sp>
      <p:sp>
        <p:nvSpPr>
          <p:cNvPr id="4" name="Espace réservé du numéro de diapositive 3"/>
          <p:cNvSpPr>
            <a:spLocks noGrp="1"/>
          </p:cNvSpPr>
          <p:nvPr>
            <p:ph type="sldNum" sz="quarter" idx="10"/>
          </p:nvPr>
        </p:nvSpPr>
        <p:spPr/>
        <p:txBody>
          <a:bodyPr/>
          <a:lstStyle/>
          <a:p>
            <a:fld id="{FDB61EE9-6E0D-4277-9C05-256AB50B9DF5}" type="slidenum">
              <a:rPr lang="fr-FR" smtClean="0"/>
              <a:t>78</a:t>
            </a:fld>
            <a:endParaRPr lang="fr-FR"/>
          </a:p>
        </p:txBody>
      </p:sp>
    </p:spTree>
    <p:extLst>
      <p:ext uri="{BB962C8B-B14F-4D97-AF65-F5344CB8AC3E}">
        <p14:creationId xmlns:p14="http://schemas.microsoft.com/office/powerpoint/2010/main" val="36277316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Clustering methods</a:t>
            </a:r>
          </a:p>
          <a:p>
            <a:r>
              <a:rPr lang="en-US" dirty="0" smtClean="0"/>
              <a:t>Interactive methods</a:t>
            </a:r>
          </a:p>
          <a:p>
            <a:r>
              <a:rPr lang="en-US" dirty="0" smtClean="0"/>
              <a:t>Filtering methods</a:t>
            </a:r>
          </a:p>
          <a:p>
            <a:endParaRPr lang="en-US" dirty="0"/>
          </a:p>
        </p:txBody>
      </p:sp>
      <p:sp>
        <p:nvSpPr>
          <p:cNvPr id="4" name="Espace réservé du numéro de diapositive 3"/>
          <p:cNvSpPr>
            <a:spLocks noGrp="1"/>
          </p:cNvSpPr>
          <p:nvPr>
            <p:ph type="sldNum" sz="quarter" idx="10"/>
          </p:nvPr>
        </p:nvSpPr>
        <p:spPr/>
        <p:txBody>
          <a:bodyPr/>
          <a:lstStyle/>
          <a:p>
            <a:fld id="{3EF3A073-D8C2-4133-A67E-A828A6A31404}" type="slidenum">
              <a:rPr lang="de-AT" smtClean="0"/>
              <a:t>79</a:t>
            </a:fld>
            <a:endParaRPr lang="de-AT"/>
          </a:p>
        </p:txBody>
      </p:sp>
    </p:spTree>
    <p:extLst>
      <p:ext uri="{BB962C8B-B14F-4D97-AF65-F5344CB8AC3E}">
        <p14:creationId xmlns:p14="http://schemas.microsoft.com/office/powerpoint/2010/main" val="8949231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2000" b="0" i="0" u="none" strike="noStrike" kern="1200" baseline="0" dirty="0" smtClean="0">
                <a:solidFill>
                  <a:schemeClr val="tx1"/>
                </a:solidFill>
                <a:latin typeface="+mn-lt"/>
                <a:ea typeface="+mn-ea"/>
                <a:cs typeface="+mn-cs"/>
              </a:rPr>
              <a:t>Hierarchical Edge Bundling (HEB) bundles edges together</a:t>
            </a:r>
          </a:p>
          <a:p>
            <a:r>
              <a:rPr lang="en-US" sz="2000" b="0" i="0" u="none" strike="noStrike" kern="1200" baseline="0" dirty="0" smtClean="0">
                <a:solidFill>
                  <a:schemeClr val="tx1"/>
                </a:solidFill>
                <a:latin typeface="+mn-lt"/>
                <a:ea typeface="+mn-ea"/>
                <a:cs typeface="+mn-cs"/>
              </a:rPr>
              <a:t>by bending each edge, modeled as a B-spline curve,</a:t>
            </a:r>
          </a:p>
          <a:p>
            <a:r>
              <a:rPr lang="en-US" sz="2000" b="0" i="0" u="none" strike="noStrike" kern="1200" baseline="0" dirty="0" smtClean="0">
                <a:solidFill>
                  <a:schemeClr val="tx1"/>
                </a:solidFill>
                <a:latin typeface="+mn-lt"/>
                <a:ea typeface="+mn-ea"/>
                <a:cs typeface="+mn-cs"/>
              </a:rPr>
              <a:t>toward the polyline path defined by the available hierarchy</a:t>
            </a:r>
          </a:p>
          <a:p>
            <a:r>
              <a:rPr lang="en-US" sz="2000" b="0" i="0" u="none" strike="noStrike" kern="1200" baseline="0" dirty="0" smtClean="0">
                <a:solidFill>
                  <a:schemeClr val="tx1"/>
                </a:solidFill>
                <a:latin typeface="+mn-lt"/>
                <a:ea typeface="+mn-ea"/>
                <a:cs typeface="+mn-cs"/>
              </a:rPr>
              <a:t>[Hol06]. This method is not applicable to general graphs,</a:t>
            </a:r>
          </a:p>
          <a:p>
            <a:r>
              <a:rPr lang="en-US" sz="2000" b="0" i="0" u="none" strike="noStrike" kern="1200" baseline="0" dirty="0" smtClean="0">
                <a:solidFill>
                  <a:schemeClr val="tx1"/>
                </a:solidFill>
                <a:latin typeface="+mn-lt"/>
                <a:ea typeface="+mn-ea"/>
                <a:cs typeface="+mn-cs"/>
              </a:rPr>
              <a:t>since it requires a graph to contain a hierarchy.</a:t>
            </a:r>
            <a:endParaRPr lang="fr-FR" sz="2000" dirty="0" smtClean="0"/>
          </a:p>
          <a:p>
            <a:endParaRPr lang="fr-FR" dirty="0"/>
          </a:p>
        </p:txBody>
      </p:sp>
      <p:sp>
        <p:nvSpPr>
          <p:cNvPr id="4" name="Espace réservé du numéro de diapositive 3"/>
          <p:cNvSpPr>
            <a:spLocks noGrp="1"/>
          </p:cNvSpPr>
          <p:nvPr>
            <p:ph type="sldNum" sz="quarter" idx="10"/>
          </p:nvPr>
        </p:nvSpPr>
        <p:spPr/>
        <p:txBody>
          <a:bodyPr/>
          <a:lstStyle/>
          <a:p>
            <a:fld id="{FDB61EE9-6E0D-4277-9C05-256AB50B9DF5}" type="slidenum">
              <a:rPr lang="fr-FR" smtClean="0"/>
              <a:t>80</a:t>
            </a:fld>
            <a:endParaRPr lang="fr-FR"/>
          </a:p>
        </p:txBody>
      </p:sp>
    </p:spTree>
    <p:extLst>
      <p:ext uri="{BB962C8B-B14F-4D97-AF65-F5344CB8AC3E}">
        <p14:creationId xmlns:p14="http://schemas.microsoft.com/office/powerpoint/2010/main" val="36277316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Using OpenGL’s EXT blend </a:t>
            </a:r>
            <a:r>
              <a:rPr lang="en-US" sz="1200" b="0" i="0" u="none" strike="noStrike" kern="1200" baseline="0" dirty="0" err="1" smtClean="0">
                <a:solidFill>
                  <a:schemeClr val="tx1"/>
                </a:solidFill>
                <a:latin typeface="+mn-lt"/>
                <a:ea typeface="+mn-ea"/>
                <a:cs typeface="+mn-cs"/>
              </a:rPr>
              <a:t>minmax</a:t>
            </a:r>
            <a:r>
              <a:rPr lang="en-US" sz="1200" b="0" i="0" u="none" strike="noStrike" kern="1200" baseline="0" dirty="0" smtClean="0">
                <a:solidFill>
                  <a:schemeClr val="tx1"/>
                </a:solidFill>
                <a:latin typeface="+mn-lt"/>
                <a:ea typeface="+mn-ea"/>
                <a:cs typeface="+mn-cs"/>
              </a:rPr>
              <a:t> extension. (a) and (b) show normal alpha blending on a white and black background, respectively;</a:t>
            </a:r>
          </a:p>
          <a:p>
            <a:r>
              <a:rPr lang="en-US" sz="1200" b="0" i="0" u="none" strike="noStrike" kern="1200" baseline="0" dirty="0" smtClean="0">
                <a:solidFill>
                  <a:schemeClr val="tx1"/>
                </a:solidFill>
                <a:latin typeface="+mn-lt"/>
                <a:ea typeface="+mn-ea"/>
                <a:cs typeface="+mn-cs"/>
              </a:rPr>
              <a:t>(c) and (d) show the usage of standard MIN EXT (minimum) and MAX EXT (maximum) blending, respectively. An individual curve within the bundle</a:t>
            </a:r>
          </a:p>
          <a:p>
            <a:r>
              <a:rPr lang="en-US" sz="1200" b="0" i="0" u="none" strike="noStrike" kern="1200" baseline="0" dirty="0" smtClean="0">
                <a:solidFill>
                  <a:schemeClr val="tx1"/>
                </a:solidFill>
                <a:latin typeface="+mn-lt"/>
                <a:ea typeface="+mn-ea"/>
                <a:cs typeface="+mn-cs"/>
              </a:rPr>
              <a:t>having an opposite direction can easily be discerned; (e) shows a transparency mask generated using normal alpha blending, which can be</a:t>
            </a:r>
          </a:p>
          <a:p>
            <a:r>
              <a:rPr lang="en-US" sz="1200" b="0" i="0" u="none" strike="noStrike" kern="1200" baseline="0" dirty="0" smtClean="0">
                <a:solidFill>
                  <a:schemeClr val="tx1"/>
                </a:solidFill>
                <a:latin typeface="+mn-lt"/>
                <a:ea typeface="+mn-ea"/>
                <a:cs typeface="+mn-cs"/>
              </a:rPr>
              <a:t>combined with the results depicted in (c) and (d); (f) and (g) show how this provides these results with additional levels of opacity (as is the case</a:t>
            </a:r>
          </a:p>
          <a:p>
            <a:r>
              <a:rPr lang="en-US" sz="1200" b="0" i="0" u="none" strike="noStrike" kern="1200" baseline="0" dirty="0" smtClean="0">
                <a:solidFill>
                  <a:schemeClr val="tx1"/>
                </a:solidFill>
                <a:latin typeface="+mn-lt"/>
                <a:ea typeface="+mn-ea"/>
                <a:cs typeface="+mn-cs"/>
              </a:rPr>
              <a:t>with standard alpha blending as depicted in (a) and (b)). The transparency mask furthermore allows them to be combined with other background</a:t>
            </a:r>
          </a:p>
          <a:p>
            <a:r>
              <a:rPr lang="en-US" sz="1200" b="0" i="0" u="none" strike="noStrike" kern="1200" baseline="0" dirty="0" smtClean="0">
                <a:solidFill>
                  <a:schemeClr val="tx1"/>
                </a:solidFill>
                <a:latin typeface="+mn-lt"/>
                <a:ea typeface="+mn-ea"/>
                <a:cs typeface="+mn-cs"/>
              </a:rPr>
              <a:t>colors than black and white. This combines the benefits of normal alpha blending and standard MIN EXT and MAX EXT blending.</a:t>
            </a:r>
            <a:endParaRPr lang="en-US" dirty="0"/>
          </a:p>
        </p:txBody>
      </p:sp>
      <p:sp>
        <p:nvSpPr>
          <p:cNvPr id="4" name="Espace réservé du numéro de diapositive 3"/>
          <p:cNvSpPr>
            <a:spLocks noGrp="1"/>
          </p:cNvSpPr>
          <p:nvPr>
            <p:ph type="sldNum" sz="quarter" idx="10"/>
          </p:nvPr>
        </p:nvSpPr>
        <p:spPr/>
        <p:txBody>
          <a:bodyPr/>
          <a:lstStyle/>
          <a:p>
            <a:fld id="{3EF3A073-D8C2-4133-A67E-A828A6A31404}" type="slidenum">
              <a:rPr lang="de-AT" smtClean="0"/>
              <a:t>82</a:t>
            </a:fld>
            <a:endParaRPr lang="de-AT"/>
          </a:p>
        </p:txBody>
      </p:sp>
    </p:spTree>
    <p:extLst>
      <p:ext uri="{BB962C8B-B14F-4D97-AF65-F5344CB8AC3E}">
        <p14:creationId xmlns:p14="http://schemas.microsoft.com/office/powerpoint/2010/main" val="2640570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F3A073-D8C2-4133-A67E-A828A6A31404}" type="slidenum">
              <a:rPr lang="de-AT" smtClean="0"/>
              <a:t>9</a:t>
            </a:fld>
            <a:endParaRPr lang="de-AT"/>
          </a:p>
        </p:txBody>
      </p:sp>
    </p:spTree>
    <p:extLst>
      <p:ext uri="{BB962C8B-B14F-4D97-AF65-F5344CB8AC3E}">
        <p14:creationId xmlns:p14="http://schemas.microsoft.com/office/powerpoint/2010/main" val="29818330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2000" b="0" i="0" u="none" strike="noStrike" kern="1200" baseline="0" dirty="0" smtClean="0">
                <a:solidFill>
                  <a:schemeClr val="tx1"/>
                </a:solidFill>
                <a:latin typeface="+mn-lt"/>
                <a:ea typeface="+mn-ea"/>
                <a:cs typeface="+mn-cs"/>
              </a:rPr>
              <a:t>Hierarchical Edge Bundling (HEB) bundles edges together</a:t>
            </a:r>
          </a:p>
          <a:p>
            <a:r>
              <a:rPr lang="en-US" sz="2000" b="0" i="0" u="none" strike="noStrike" kern="1200" baseline="0" dirty="0" smtClean="0">
                <a:solidFill>
                  <a:schemeClr val="tx1"/>
                </a:solidFill>
                <a:latin typeface="+mn-lt"/>
                <a:ea typeface="+mn-ea"/>
                <a:cs typeface="+mn-cs"/>
              </a:rPr>
              <a:t>by bending each edge, modeled as a B-spline curve,</a:t>
            </a:r>
          </a:p>
          <a:p>
            <a:r>
              <a:rPr lang="en-US" sz="2000" b="0" i="0" u="none" strike="noStrike" kern="1200" baseline="0" dirty="0" smtClean="0">
                <a:solidFill>
                  <a:schemeClr val="tx1"/>
                </a:solidFill>
                <a:latin typeface="+mn-lt"/>
                <a:ea typeface="+mn-ea"/>
                <a:cs typeface="+mn-cs"/>
              </a:rPr>
              <a:t>toward the polyline path defined by the available hierarchy</a:t>
            </a:r>
          </a:p>
          <a:p>
            <a:r>
              <a:rPr lang="en-US" sz="2000" b="0" i="0" u="none" strike="noStrike" kern="1200" baseline="0" dirty="0" smtClean="0">
                <a:solidFill>
                  <a:schemeClr val="tx1"/>
                </a:solidFill>
                <a:latin typeface="+mn-lt"/>
                <a:ea typeface="+mn-ea"/>
                <a:cs typeface="+mn-cs"/>
              </a:rPr>
              <a:t>[Hol06]. This method is not applicable to general graphs,</a:t>
            </a:r>
          </a:p>
          <a:p>
            <a:r>
              <a:rPr lang="en-US" sz="2000" b="0" i="0" u="none" strike="noStrike" kern="1200" baseline="0" dirty="0" smtClean="0">
                <a:solidFill>
                  <a:schemeClr val="tx1"/>
                </a:solidFill>
                <a:latin typeface="+mn-lt"/>
                <a:ea typeface="+mn-ea"/>
                <a:cs typeface="+mn-cs"/>
              </a:rPr>
              <a:t>since it requires a graph to contain a hierarchy.</a:t>
            </a:r>
            <a:endParaRPr lang="fr-FR" sz="2000" dirty="0" smtClean="0"/>
          </a:p>
          <a:p>
            <a:endParaRPr lang="fr-FR" dirty="0"/>
          </a:p>
        </p:txBody>
      </p:sp>
      <p:sp>
        <p:nvSpPr>
          <p:cNvPr id="4" name="Espace réservé du numéro de diapositive 3"/>
          <p:cNvSpPr>
            <a:spLocks noGrp="1"/>
          </p:cNvSpPr>
          <p:nvPr>
            <p:ph type="sldNum" sz="quarter" idx="10"/>
          </p:nvPr>
        </p:nvSpPr>
        <p:spPr/>
        <p:txBody>
          <a:bodyPr/>
          <a:lstStyle/>
          <a:p>
            <a:fld id="{FDB61EE9-6E0D-4277-9C05-256AB50B9DF5}" type="slidenum">
              <a:rPr lang="fr-FR" smtClean="0"/>
              <a:t>83</a:t>
            </a:fld>
            <a:endParaRPr lang="fr-FR"/>
          </a:p>
        </p:txBody>
      </p:sp>
    </p:spTree>
    <p:extLst>
      <p:ext uri="{BB962C8B-B14F-4D97-AF65-F5344CB8AC3E}">
        <p14:creationId xmlns:p14="http://schemas.microsoft.com/office/powerpoint/2010/main" val="36277316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Density computation with GPU Accumulation buffer (render to </a:t>
            </a:r>
            <a:r>
              <a:rPr lang="en-US" dirty="0" err="1" smtClean="0"/>
              <a:t>tecture</a:t>
            </a:r>
            <a:r>
              <a:rPr lang="en-US" dirty="0" smtClean="0"/>
              <a:t> Frame buffer object)</a:t>
            </a:r>
            <a:endParaRPr lang="en-US" dirty="0"/>
          </a:p>
        </p:txBody>
      </p:sp>
      <p:sp>
        <p:nvSpPr>
          <p:cNvPr id="4" name="Espace réservé du numéro de diapositive 3"/>
          <p:cNvSpPr>
            <a:spLocks noGrp="1"/>
          </p:cNvSpPr>
          <p:nvPr>
            <p:ph type="sldNum" sz="quarter" idx="10"/>
          </p:nvPr>
        </p:nvSpPr>
        <p:spPr/>
        <p:txBody>
          <a:bodyPr/>
          <a:lstStyle/>
          <a:p>
            <a:fld id="{3EF3A073-D8C2-4133-A67E-A828A6A31404}" type="slidenum">
              <a:rPr lang="de-AT" smtClean="0"/>
              <a:t>84</a:t>
            </a:fld>
            <a:endParaRPr lang="de-AT"/>
          </a:p>
        </p:txBody>
      </p:sp>
    </p:spTree>
    <p:extLst>
      <p:ext uri="{BB962C8B-B14F-4D97-AF65-F5344CB8AC3E}">
        <p14:creationId xmlns:p14="http://schemas.microsoft.com/office/powerpoint/2010/main" val="16798504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Bump mapping</a:t>
            </a:r>
            <a:endParaRPr lang="en-US" dirty="0"/>
          </a:p>
        </p:txBody>
      </p:sp>
      <p:sp>
        <p:nvSpPr>
          <p:cNvPr id="4" name="Espace réservé du numéro de diapositive 3"/>
          <p:cNvSpPr>
            <a:spLocks noGrp="1"/>
          </p:cNvSpPr>
          <p:nvPr>
            <p:ph type="sldNum" sz="quarter" idx="10"/>
          </p:nvPr>
        </p:nvSpPr>
        <p:spPr/>
        <p:txBody>
          <a:bodyPr/>
          <a:lstStyle/>
          <a:p>
            <a:fld id="{3EF3A073-D8C2-4133-A67E-A828A6A31404}" type="slidenum">
              <a:rPr lang="de-AT" smtClean="0"/>
              <a:t>85</a:t>
            </a:fld>
            <a:endParaRPr lang="de-AT"/>
          </a:p>
        </p:txBody>
      </p:sp>
    </p:spTree>
    <p:extLst>
      <p:ext uri="{BB962C8B-B14F-4D97-AF65-F5344CB8AC3E}">
        <p14:creationId xmlns:p14="http://schemas.microsoft.com/office/powerpoint/2010/main" val="16798504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2000" b="0" i="0" u="none" strike="noStrike" kern="1200" baseline="0" dirty="0" smtClean="0">
                <a:solidFill>
                  <a:schemeClr val="tx1"/>
                </a:solidFill>
                <a:latin typeface="+mn-lt"/>
                <a:ea typeface="+mn-ea"/>
                <a:cs typeface="+mn-cs"/>
              </a:rPr>
              <a:t>Hierarchical Edge Bundling (HEB) bundles edges together</a:t>
            </a:r>
          </a:p>
          <a:p>
            <a:r>
              <a:rPr lang="en-US" sz="2000" b="0" i="0" u="none" strike="noStrike" kern="1200" baseline="0" dirty="0" smtClean="0">
                <a:solidFill>
                  <a:schemeClr val="tx1"/>
                </a:solidFill>
                <a:latin typeface="+mn-lt"/>
                <a:ea typeface="+mn-ea"/>
                <a:cs typeface="+mn-cs"/>
              </a:rPr>
              <a:t>by bending each edge, modeled as a B-spline curve,</a:t>
            </a:r>
          </a:p>
          <a:p>
            <a:r>
              <a:rPr lang="en-US" sz="2000" b="0" i="0" u="none" strike="noStrike" kern="1200" baseline="0" dirty="0" smtClean="0">
                <a:solidFill>
                  <a:schemeClr val="tx1"/>
                </a:solidFill>
                <a:latin typeface="+mn-lt"/>
                <a:ea typeface="+mn-ea"/>
                <a:cs typeface="+mn-cs"/>
              </a:rPr>
              <a:t>toward the polyline path defined by the available hierarchy</a:t>
            </a:r>
          </a:p>
          <a:p>
            <a:r>
              <a:rPr lang="en-US" sz="2000" b="0" i="0" u="none" strike="noStrike" kern="1200" baseline="0" dirty="0" smtClean="0">
                <a:solidFill>
                  <a:schemeClr val="tx1"/>
                </a:solidFill>
                <a:latin typeface="+mn-lt"/>
                <a:ea typeface="+mn-ea"/>
                <a:cs typeface="+mn-cs"/>
              </a:rPr>
              <a:t>[Hol06]. This method is not applicable to general graphs,</a:t>
            </a:r>
          </a:p>
          <a:p>
            <a:r>
              <a:rPr lang="en-US" sz="2000" b="0" i="0" u="none" strike="noStrike" kern="1200" baseline="0" dirty="0" smtClean="0">
                <a:solidFill>
                  <a:schemeClr val="tx1"/>
                </a:solidFill>
                <a:latin typeface="+mn-lt"/>
                <a:ea typeface="+mn-ea"/>
                <a:cs typeface="+mn-cs"/>
              </a:rPr>
              <a:t>since it requires a graph to contain a hierarchy.</a:t>
            </a:r>
            <a:endParaRPr lang="fr-FR" sz="2000" dirty="0" smtClean="0"/>
          </a:p>
          <a:p>
            <a:endParaRPr lang="fr-FR" dirty="0"/>
          </a:p>
        </p:txBody>
      </p:sp>
      <p:sp>
        <p:nvSpPr>
          <p:cNvPr id="4" name="Espace réservé du numéro de diapositive 3"/>
          <p:cNvSpPr>
            <a:spLocks noGrp="1"/>
          </p:cNvSpPr>
          <p:nvPr>
            <p:ph type="sldNum" sz="quarter" idx="10"/>
          </p:nvPr>
        </p:nvSpPr>
        <p:spPr/>
        <p:txBody>
          <a:bodyPr/>
          <a:lstStyle/>
          <a:p>
            <a:fld id="{FDB61EE9-6E0D-4277-9C05-256AB50B9DF5}" type="slidenum">
              <a:rPr lang="fr-FR" smtClean="0"/>
              <a:t>86</a:t>
            </a:fld>
            <a:endParaRPr lang="fr-FR"/>
          </a:p>
        </p:txBody>
      </p:sp>
    </p:spTree>
    <p:extLst>
      <p:ext uri="{BB962C8B-B14F-4D97-AF65-F5344CB8AC3E}">
        <p14:creationId xmlns:p14="http://schemas.microsoft.com/office/powerpoint/2010/main" val="36277316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We present a new approach aimed at understanding the structure of connections in edge-bundling layouts. We</a:t>
            </a:r>
          </a:p>
          <a:p>
            <a:r>
              <a:rPr lang="en-US" sz="1200" b="0" i="0" u="none" strike="noStrike" kern="1200" baseline="0" dirty="0" smtClean="0">
                <a:solidFill>
                  <a:schemeClr val="tx1"/>
                </a:solidFill>
                <a:latin typeface="+mn-lt"/>
                <a:ea typeface="+mn-ea"/>
                <a:cs typeface="+mn-cs"/>
              </a:rPr>
              <a:t>combine the advantages of edge bundles with a bundle-centric simplified visual representation of a graph’s structure.</a:t>
            </a:r>
          </a:p>
          <a:p>
            <a:r>
              <a:rPr lang="en-US" sz="1200" b="0" i="0" u="none" strike="noStrike" kern="1200" baseline="0" dirty="0" smtClean="0">
                <a:solidFill>
                  <a:schemeClr val="tx1"/>
                </a:solidFill>
                <a:latin typeface="+mn-lt"/>
                <a:ea typeface="+mn-ea"/>
                <a:cs typeface="+mn-cs"/>
              </a:rPr>
              <a:t>For this, we first compute a hierarchical edge clustering of a given graph layout which groups similar edges</a:t>
            </a:r>
          </a:p>
          <a:p>
            <a:r>
              <a:rPr lang="en-US" sz="1200" b="0" i="0" u="none" strike="noStrike" kern="1200" baseline="0" dirty="0" smtClean="0">
                <a:solidFill>
                  <a:schemeClr val="tx1"/>
                </a:solidFill>
                <a:latin typeface="+mn-lt"/>
                <a:ea typeface="+mn-ea"/>
                <a:cs typeface="+mn-cs"/>
              </a:rPr>
              <a:t>together. Next, we render clusters at a user-selected level of detail using a new image-based technique that combines</a:t>
            </a:r>
          </a:p>
          <a:p>
            <a:r>
              <a:rPr lang="en-US" sz="1200" b="0" i="0" u="none" strike="noStrike" kern="1200" baseline="0" dirty="0" smtClean="0">
                <a:solidFill>
                  <a:schemeClr val="tx1"/>
                </a:solidFill>
                <a:latin typeface="+mn-lt"/>
                <a:ea typeface="+mn-ea"/>
                <a:cs typeface="+mn-cs"/>
              </a:rPr>
              <a:t>distance-based splatting and shape </a:t>
            </a:r>
            <a:r>
              <a:rPr lang="en-US" sz="1200" b="0" i="0" u="none" strike="noStrike" kern="1200" baseline="0" dirty="0" err="1" smtClean="0">
                <a:solidFill>
                  <a:schemeClr val="tx1"/>
                </a:solidFill>
                <a:latin typeface="+mn-lt"/>
                <a:ea typeface="+mn-ea"/>
                <a:cs typeface="+mn-cs"/>
              </a:rPr>
              <a:t>skeletonization</a:t>
            </a:r>
            <a:r>
              <a:rPr lang="en-US" sz="1200" b="0" i="0" u="none" strike="noStrike" kern="1200" baseline="0" dirty="0" smtClean="0">
                <a:solidFill>
                  <a:schemeClr val="tx1"/>
                </a:solidFill>
                <a:latin typeface="+mn-lt"/>
                <a:ea typeface="+mn-ea"/>
                <a:cs typeface="+mn-cs"/>
              </a:rPr>
              <a:t>. The overall result displays a given graph as a small set</a:t>
            </a:r>
          </a:p>
          <a:p>
            <a:r>
              <a:rPr lang="en-US" sz="1200" b="0" i="0" u="none" strike="noStrike" kern="1200" baseline="0" dirty="0" smtClean="0">
                <a:solidFill>
                  <a:schemeClr val="tx1"/>
                </a:solidFill>
                <a:latin typeface="+mn-lt"/>
                <a:ea typeface="+mn-ea"/>
                <a:cs typeface="+mn-cs"/>
              </a:rPr>
              <a:t>of overlapping shaded edge bundles. Luminance, saturation, hue, and shading encode edge density, edge types,</a:t>
            </a:r>
          </a:p>
          <a:p>
            <a:r>
              <a:rPr lang="en-US" sz="1200" b="0" i="0" u="none" strike="noStrike" kern="1200" baseline="0" dirty="0" smtClean="0">
                <a:solidFill>
                  <a:schemeClr val="tx1"/>
                </a:solidFill>
                <a:latin typeface="+mn-lt"/>
                <a:ea typeface="+mn-ea"/>
                <a:cs typeface="+mn-cs"/>
              </a:rPr>
              <a:t>and edge similarity. Finally, we add brushing and a new type of semantic lens to help navigation where local</a:t>
            </a:r>
          </a:p>
          <a:p>
            <a:r>
              <a:rPr lang="en-US" sz="1200" b="0" i="0" u="none" strike="noStrike" kern="1200" baseline="0" dirty="0" smtClean="0">
                <a:solidFill>
                  <a:schemeClr val="tx1"/>
                </a:solidFill>
                <a:latin typeface="+mn-lt"/>
                <a:ea typeface="+mn-ea"/>
                <a:cs typeface="+mn-cs"/>
              </a:rPr>
              <a:t>structures overlap. We illustrate the proposed method on several real-world graph datasets.</a:t>
            </a:r>
            <a:endParaRPr lang="en-US" dirty="0"/>
          </a:p>
        </p:txBody>
      </p:sp>
      <p:sp>
        <p:nvSpPr>
          <p:cNvPr id="4" name="Espace réservé du numéro de diapositive 3"/>
          <p:cNvSpPr>
            <a:spLocks noGrp="1"/>
          </p:cNvSpPr>
          <p:nvPr>
            <p:ph type="sldNum" sz="quarter" idx="10"/>
          </p:nvPr>
        </p:nvSpPr>
        <p:spPr/>
        <p:txBody>
          <a:bodyPr/>
          <a:lstStyle/>
          <a:p>
            <a:fld id="{3EF3A073-D8C2-4133-A67E-A828A6A31404}" type="slidenum">
              <a:rPr lang="de-AT" smtClean="0"/>
              <a:t>87</a:t>
            </a:fld>
            <a:endParaRPr lang="de-AT"/>
          </a:p>
        </p:txBody>
      </p:sp>
    </p:spTree>
    <p:extLst>
      <p:ext uri="{BB962C8B-B14F-4D97-AF65-F5344CB8AC3E}">
        <p14:creationId xmlns:p14="http://schemas.microsoft.com/office/powerpoint/2010/main" val="29667432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Clustering methods</a:t>
            </a:r>
          </a:p>
          <a:p>
            <a:r>
              <a:rPr lang="en-US" dirty="0" smtClean="0"/>
              <a:t>Interactive methods</a:t>
            </a:r>
          </a:p>
          <a:p>
            <a:r>
              <a:rPr lang="en-US" dirty="0" smtClean="0"/>
              <a:t>Filtering methods</a:t>
            </a:r>
          </a:p>
          <a:p>
            <a:endParaRPr lang="en-US" dirty="0"/>
          </a:p>
        </p:txBody>
      </p:sp>
      <p:sp>
        <p:nvSpPr>
          <p:cNvPr id="4" name="Espace réservé du numéro de diapositive 3"/>
          <p:cNvSpPr>
            <a:spLocks noGrp="1"/>
          </p:cNvSpPr>
          <p:nvPr>
            <p:ph type="sldNum" sz="quarter" idx="10"/>
          </p:nvPr>
        </p:nvSpPr>
        <p:spPr/>
        <p:txBody>
          <a:bodyPr/>
          <a:lstStyle/>
          <a:p>
            <a:fld id="{3EF3A073-D8C2-4133-A67E-A828A6A31404}" type="slidenum">
              <a:rPr lang="de-AT" smtClean="0"/>
              <a:t>89</a:t>
            </a:fld>
            <a:endParaRPr lang="de-AT"/>
          </a:p>
        </p:txBody>
      </p:sp>
    </p:spTree>
    <p:extLst>
      <p:ext uri="{BB962C8B-B14F-4D97-AF65-F5344CB8AC3E}">
        <p14:creationId xmlns:p14="http://schemas.microsoft.com/office/powerpoint/2010/main" val="8949231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2000" b="0" i="0" u="none" strike="noStrike" kern="1200" baseline="0" dirty="0" smtClean="0">
                <a:solidFill>
                  <a:schemeClr val="tx1"/>
                </a:solidFill>
                <a:latin typeface="+mn-lt"/>
                <a:ea typeface="+mn-ea"/>
                <a:cs typeface="+mn-cs"/>
              </a:rPr>
              <a:t>Hierarchical Edge Bundling (HEB) bundles edges together</a:t>
            </a:r>
          </a:p>
          <a:p>
            <a:r>
              <a:rPr lang="en-US" sz="2000" b="0" i="0" u="none" strike="noStrike" kern="1200" baseline="0" dirty="0" smtClean="0">
                <a:solidFill>
                  <a:schemeClr val="tx1"/>
                </a:solidFill>
                <a:latin typeface="+mn-lt"/>
                <a:ea typeface="+mn-ea"/>
                <a:cs typeface="+mn-cs"/>
              </a:rPr>
              <a:t>by bending each edge, modeled as a B-spline curve,</a:t>
            </a:r>
          </a:p>
          <a:p>
            <a:r>
              <a:rPr lang="en-US" sz="2000" b="0" i="0" u="none" strike="noStrike" kern="1200" baseline="0" dirty="0" smtClean="0">
                <a:solidFill>
                  <a:schemeClr val="tx1"/>
                </a:solidFill>
                <a:latin typeface="+mn-lt"/>
                <a:ea typeface="+mn-ea"/>
                <a:cs typeface="+mn-cs"/>
              </a:rPr>
              <a:t>toward the polyline path defined by the available hierarchy</a:t>
            </a:r>
          </a:p>
          <a:p>
            <a:r>
              <a:rPr lang="en-US" sz="2000" b="0" i="0" u="none" strike="noStrike" kern="1200" baseline="0" dirty="0" smtClean="0">
                <a:solidFill>
                  <a:schemeClr val="tx1"/>
                </a:solidFill>
                <a:latin typeface="+mn-lt"/>
                <a:ea typeface="+mn-ea"/>
                <a:cs typeface="+mn-cs"/>
              </a:rPr>
              <a:t>[Hol06]. This method is not applicable to general graphs,</a:t>
            </a:r>
          </a:p>
          <a:p>
            <a:r>
              <a:rPr lang="en-US" sz="2000" b="0" i="0" u="none" strike="noStrike" kern="1200" baseline="0" dirty="0" smtClean="0">
                <a:solidFill>
                  <a:schemeClr val="tx1"/>
                </a:solidFill>
                <a:latin typeface="+mn-lt"/>
                <a:ea typeface="+mn-ea"/>
                <a:cs typeface="+mn-cs"/>
              </a:rPr>
              <a:t>since it requires a graph to contain a hierarchy.</a:t>
            </a:r>
            <a:endParaRPr lang="fr-FR" sz="2000" dirty="0" smtClean="0"/>
          </a:p>
          <a:p>
            <a:endParaRPr lang="fr-FR" dirty="0"/>
          </a:p>
        </p:txBody>
      </p:sp>
      <p:sp>
        <p:nvSpPr>
          <p:cNvPr id="4" name="Espace réservé du numéro de diapositive 3"/>
          <p:cNvSpPr>
            <a:spLocks noGrp="1"/>
          </p:cNvSpPr>
          <p:nvPr>
            <p:ph type="sldNum" sz="quarter" idx="10"/>
          </p:nvPr>
        </p:nvSpPr>
        <p:spPr/>
        <p:txBody>
          <a:bodyPr/>
          <a:lstStyle/>
          <a:p>
            <a:fld id="{FDB61EE9-6E0D-4277-9C05-256AB50B9DF5}" type="slidenum">
              <a:rPr lang="fr-FR" smtClean="0"/>
              <a:t>90</a:t>
            </a:fld>
            <a:endParaRPr lang="fr-FR"/>
          </a:p>
        </p:txBody>
      </p:sp>
    </p:spTree>
    <p:extLst>
      <p:ext uri="{BB962C8B-B14F-4D97-AF65-F5344CB8AC3E}">
        <p14:creationId xmlns:p14="http://schemas.microsoft.com/office/powerpoint/2010/main" val="36277316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Node-link diagrams</a:t>
            </a:r>
            <a:r>
              <a:rPr lang="en-US" baseline="0" dirty="0" smtClean="0"/>
              <a:t> is an effective way of showing scientific data, and they are widely used.</a:t>
            </a:r>
          </a:p>
          <a:p>
            <a:r>
              <a:rPr lang="en-US" baseline="0" dirty="0" smtClean="0"/>
              <a:t>However when there are large number of nodes and edges, we face the problem of visual clutter.</a:t>
            </a:r>
          </a:p>
          <a:p>
            <a:r>
              <a:rPr lang="en-US" baseline="0" dirty="0" smtClean="0"/>
              <a:t>Edge bundling is one of the techniques to overcome this problem.</a:t>
            </a:r>
          </a:p>
          <a:p>
            <a:r>
              <a:rPr lang="en-US" baseline="0" dirty="0" smtClean="0"/>
              <a:t>Edge bundling techniques in general, draw related edges close to each other.</a:t>
            </a:r>
          </a:p>
          <a:p>
            <a:r>
              <a:rPr lang="en-US" baseline="0" dirty="0" smtClean="0"/>
              <a:t>This way they increase the white space between the formed bundles.</a:t>
            </a:r>
          </a:p>
          <a:p>
            <a:r>
              <a:rPr lang="en-US" baseline="0" dirty="0" smtClean="0"/>
              <a:t>We may say, it trades clutter for overdraw, as you can see in this small example from Danny </a:t>
            </a:r>
            <a:r>
              <a:rPr lang="en-US" baseline="0" dirty="0" err="1" smtClean="0"/>
              <a:t>Holten’s</a:t>
            </a:r>
            <a:r>
              <a:rPr lang="en-US" baseline="0" dirty="0" smtClean="0"/>
              <a:t> Hierarchical Edge Bundling paper.</a:t>
            </a:r>
          </a:p>
          <a:p>
            <a:endParaRPr lang="en-US" dirty="0"/>
          </a:p>
        </p:txBody>
      </p:sp>
      <p:sp>
        <p:nvSpPr>
          <p:cNvPr id="4" name="Slide Number Placeholder 3"/>
          <p:cNvSpPr>
            <a:spLocks noGrp="1"/>
          </p:cNvSpPr>
          <p:nvPr>
            <p:ph type="sldNum" sz="quarter" idx="10"/>
          </p:nvPr>
        </p:nvSpPr>
        <p:spPr/>
        <p:txBody>
          <a:bodyPr/>
          <a:lstStyle/>
          <a:p>
            <a:fld id="{7364612A-E35B-482E-A2D3-DB16E63A78F7}" type="slidenum">
              <a:rPr lang="en-US" smtClean="0"/>
              <a:pPr/>
              <a:t>91</a:t>
            </a:fld>
            <a:endParaRPr lang="en-US"/>
          </a:p>
        </p:txBody>
      </p:sp>
    </p:spTree>
    <p:extLst>
      <p:ext uri="{BB962C8B-B14F-4D97-AF65-F5344CB8AC3E}">
        <p14:creationId xmlns:p14="http://schemas.microsoft.com/office/powerpoint/2010/main" val="19921056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our</a:t>
            </a:r>
            <a:r>
              <a:rPr lang="en-US" baseline="0" dirty="0" smtClean="0"/>
              <a:t> previous study, named Image-based Edge Bundling, we made use of skeletons to render the </a:t>
            </a:r>
            <a:r>
              <a:rPr lang="en-US" baseline="0" dirty="0" err="1" smtClean="0"/>
              <a:t>prebundled</a:t>
            </a:r>
            <a:r>
              <a:rPr lang="en-US" baseline="0" dirty="0" smtClean="0"/>
              <a:t> edges.</a:t>
            </a:r>
          </a:p>
          <a:p>
            <a:r>
              <a:rPr lang="en-US" baseline="0" dirty="0" smtClean="0"/>
              <a:t>There we observed that skeletons are nicely </a:t>
            </a:r>
            <a:r>
              <a:rPr lang="en-US" baseline="0" dirty="0" err="1" smtClean="0"/>
              <a:t>centred</a:t>
            </a:r>
            <a:r>
              <a:rPr lang="en-US" baseline="0" dirty="0" smtClean="0"/>
              <a:t> in the shape, or bundles.</a:t>
            </a:r>
          </a:p>
          <a:p>
            <a:r>
              <a:rPr lang="en-US" baseline="0" dirty="0" smtClean="0"/>
              <a:t>They obey the shape’s topology, following the branches and loops.</a:t>
            </a:r>
          </a:p>
          <a:p>
            <a:r>
              <a:rPr lang="en-US" baseline="0" dirty="0" smtClean="0"/>
              <a:t>And we came up with the idea of using skeletons for the edge bundling itself, rather than just rendering them.</a:t>
            </a:r>
            <a:endParaRPr lang="en-US" dirty="0"/>
          </a:p>
        </p:txBody>
      </p:sp>
      <p:sp>
        <p:nvSpPr>
          <p:cNvPr id="4" name="Slide Number Placeholder 3"/>
          <p:cNvSpPr>
            <a:spLocks noGrp="1"/>
          </p:cNvSpPr>
          <p:nvPr>
            <p:ph type="sldNum" sz="quarter" idx="10"/>
          </p:nvPr>
        </p:nvSpPr>
        <p:spPr/>
        <p:txBody>
          <a:bodyPr/>
          <a:lstStyle/>
          <a:p>
            <a:fld id="{7364612A-E35B-482E-A2D3-DB16E63A78F7}" type="slidenum">
              <a:rPr lang="en-US" smtClean="0"/>
              <a:pPr/>
              <a:t>92</a:t>
            </a:fld>
            <a:endParaRPr lang="en-US"/>
          </a:p>
        </p:txBody>
      </p:sp>
    </p:spTree>
    <p:extLst>
      <p:ext uri="{BB962C8B-B14F-4D97-AF65-F5344CB8AC3E}">
        <p14:creationId xmlns:p14="http://schemas.microsoft.com/office/powerpoint/2010/main" val="5406911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ts val="456"/>
              </a:spcBef>
              <a:buClrTx/>
              <a:tabLst>
                <a:tab pos="0" algn="l"/>
                <a:tab pos="463509" algn="l"/>
                <a:tab pos="927019" algn="l"/>
                <a:tab pos="1390528" algn="l"/>
                <a:tab pos="1854037" algn="l"/>
                <a:tab pos="2317547" algn="l"/>
                <a:tab pos="2781056" algn="l"/>
                <a:tab pos="3244566" algn="l"/>
                <a:tab pos="3708075" algn="l"/>
                <a:tab pos="4171584" algn="l"/>
                <a:tab pos="4635094" algn="l"/>
                <a:tab pos="5098603" algn="l"/>
                <a:tab pos="5562112" algn="l"/>
                <a:tab pos="6025622" algn="l"/>
                <a:tab pos="6489131" algn="l"/>
                <a:tab pos="6952640" algn="l"/>
                <a:tab pos="7416150" algn="l"/>
                <a:tab pos="7879659" algn="l"/>
                <a:tab pos="8343168" algn="l"/>
                <a:tab pos="8806678" algn="l"/>
                <a:tab pos="9270187" algn="l"/>
              </a:tabLst>
              <a:defRPr/>
            </a:pPr>
            <a:r>
              <a:rPr lang="en-US" dirty="0" smtClean="0">
                <a:latin typeface="Calibri" charset="0"/>
                <a:ea typeface="ＭＳ Ｐゴシック" charset="-128"/>
              </a:rPr>
              <a:t>Our</a:t>
            </a:r>
            <a:r>
              <a:rPr lang="en-US" baseline="0" dirty="0" smtClean="0">
                <a:latin typeface="Calibri" charset="0"/>
                <a:ea typeface="ＭＳ Ｐゴシック" charset="-128"/>
              </a:rPr>
              <a:t> method follows an iterative processing.</a:t>
            </a:r>
          </a:p>
          <a:p>
            <a:pPr eaLnBrk="1" hangingPunct="1">
              <a:spcBef>
                <a:spcPts val="456"/>
              </a:spcBef>
              <a:buClrTx/>
              <a:tabLst>
                <a:tab pos="0" algn="l"/>
                <a:tab pos="463509" algn="l"/>
                <a:tab pos="927019" algn="l"/>
                <a:tab pos="1390528" algn="l"/>
                <a:tab pos="1854037" algn="l"/>
                <a:tab pos="2317547" algn="l"/>
                <a:tab pos="2781056" algn="l"/>
                <a:tab pos="3244566" algn="l"/>
                <a:tab pos="3708075" algn="l"/>
                <a:tab pos="4171584" algn="l"/>
                <a:tab pos="4635094" algn="l"/>
                <a:tab pos="5098603" algn="l"/>
                <a:tab pos="5562112" algn="l"/>
                <a:tab pos="6025622" algn="l"/>
                <a:tab pos="6489131" algn="l"/>
                <a:tab pos="6952640" algn="l"/>
                <a:tab pos="7416150" algn="l"/>
                <a:tab pos="7879659" algn="l"/>
                <a:tab pos="8343168" algn="l"/>
                <a:tab pos="8806678" algn="l"/>
                <a:tab pos="9270187" algn="l"/>
              </a:tabLst>
              <a:defRPr/>
            </a:pPr>
            <a:r>
              <a:rPr lang="en-US" baseline="0" dirty="0" smtClean="0">
                <a:latin typeface="Calibri" charset="0"/>
                <a:ea typeface="ＭＳ Ｐゴシック" charset="-128"/>
              </a:rPr>
              <a:t>At each iteration,</a:t>
            </a:r>
          </a:p>
          <a:p>
            <a:pPr eaLnBrk="1" hangingPunct="1">
              <a:spcBef>
                <a:spcPts val="456"/>
              </a:spcBef>
              <a:buClrTx/>
              <a:tabLst>
                <a:tab pos="0" algn="l"/>
                <a:tab pos="463509" algn="l"/>
                <a:tab pos="927019" algn="l"/>
                <a:tab pos="1390528" algn="l"/>
                <a:tab pos="1854037" algn="l"/>
                <a:tab pos="2317547" algn="l"/>
                <a:tab pos="2781056" algn="l"/>
                <a:tab pos="3244566" algn="l"/>
                <a:tab pos="3708075" algn="l"/>
                <a:tab pos="4171584" algn="l"/>
                <a:tab pos="4635094" algn="l"/>
                <a:tab pos="5098603" algn="l"/>
                <a:tab pos="5562112" algn="l"/>
                <a:tab pos="6025622" algn="l"/>
                <a:tab pos="6489131" algn="l"/>
                <a:tab pos="6952640" algn="l"/>
                <a:tab pos="7416150" algn="l"/>
                <a:tab pos="7879659" algn="l"/>
                <a:tab pos="8343168" algn="l"/>
                <a:tab pos="8806678" algn="l"/>
                <a:tab pos="9270187" algn="l"/>
              </a:tabLst>
              <a:defRPr/>
            </a:pPr>
            <a:r>
              <a:rPr lang="en-US" baseline="0" dirty="0" smtClean="0">
                <a:latin typeface="Calibri" charset="0"/>
                <a:ea typeface="ＭＳ Ｐゴシック" charset="-128"/>
              </a:rPr>
              <a:t>We first cluster the edges, using </a:t>
            </a:r>
            <a:r>
              <a:rPr lang="en-US" baseline="0" dirty="0" err="1" smtClean="0">
                <a:latin typeface="Calibri" charset="0"/>
                <a:ea typeface="ＭＳ Ｐゴシック" charset="-128"/>
              </a:rPr>
              <a:t>hierachical</a:t>
            </a:r>
            <a:r>
              <a:rPr lang="en-US" baseline="0" dirty="0" smtClean="0">
                <a:latin typeface="Calibri" charset="0"/>
                <a:ea typeface="ＭＳ Ｐゴシック" charset="-128"/>
              </a:rPr>
              <a:t> bottom-up agglomerative clustering, with full linkage and </a:t>
            </a:r>
            <a:r>
              <a:rPr lang="en-US" baseline="0" dirty="0" err="1" smtClean="0">
                <a:latin typeface="Calibri" charset="0"/>
                <a:ea typeface="ＭＳ Ｐゴシック" charset="-128"/>
              </a:rPr>
              <a:t>euclidian</a:t>
            </a:r>
            <a:r>
              <a:rPr lang="en-US" baseline="0" dirty="0" smtClean="0">
                <a:latin typeface="Calibri" charset="0"/>
                <a:ea typeface="ＭＳ Ｐゴシック" charset="-128"/>
              </a:rPr>
              <a:t> distance.</a:t>
            </a:r>
          </a:p>
          <a:p>
            <a:pPr eaLnBrk="1" hangingPunct="1">
              <a:spcBef>
                <a:spcPts val="456"/>
              </a:spcBef>
              <a:buClrTx/>
              <a:tabLst>
                <a:tab pos="0" algn="l"/>
                <a:tab pos="463509" algn="l"/>
                <a:tab pos="927019" algn="l"/>
                <a:tab pos="1390528" algn="l"/>
                <a:tab pos="1854037" algn="l"/>
                <a:tab pos="2317547" algn="l"/>
                <a:tab pos="2781056" algn="l"/>
                <a:tab pos="3244566" algn="l"/>
                <a:tab pos="3708075" algn="l"/>
                <a:tab pos="4171584" algn="l"/>
                <a:tab pos="4635094" algn="l"/>
                <a:tab pos="5098603" algn="l"/>
                <a:tab pos="5562112" algn="l"/>
                <a:tab pos="6025622" algn="l"/>
                <a:tab pos="6489131" algn="l"/>
                <a:tab pos="6952640" algn="l"/>
                <a:tab pos="7416150" algn="l"/>
                <a:tab pos="7879659" algn="l"/>
                <a:tab pos="8343168" algn="l"/>
                <a:tab pos="8806678" algn="l"/>
                <a:tab pos="9270187" algn="l"/>
              </a:tabLst>
              <a:defRPr/>
            </a:pPr>
            <a:r>
              <a:rPr lang="en-US" baseline="0" dirty="0" smtClean="0">
                <a:latin typeface="Calibri" charset="0"/>
                <a:ea typeface="ＭＳ Ｐゴシック" charset="-128"/>
              </a:rPr>
              <a:t>Then for each cluster,</a:t>
            </a:r>
          </a:p>
          <a:p>
            <a:pPr eaLnBrk="1" hangingPunct="1">
              <a:spcBef>
                <a:spcPts val="456"/>
              </a:spcBef>
              <a:buClrTx/>
              <a:tabLst>
                <a:tab pos="0" algn="l"/>
                <a:tab pos="463509" algn="l"/>
                <a:tab pos="927019" algn="l"/>
                <a:tab pos="1390528" algn="l"/>
                <a:tab pos="1854037" algn="l"/>
                <a:tab pos="2317547" algn="l"/>
                <a:tab pos="2781056" algn="l"/>
                <a:tab pos="3244566" algn="l"/>
                <a:tab pos="3708075" algn="l"/>
                <a:tab pos="4171584" algn="l"/>
                <a:tab pos="4635094" algn="l"/>
                <a:tab pos="5098603" algn="l"/>
                <a:tab pos="5562112" algn="l"/>
                <a:tab pos="6025622" algn="l"/>
                <a:tab pos="6489131" algn="l"/>
                <a:tab pos="6952640" algn="l"/>
                <a:tab pos="7416150" algn="l"/>
                <a:tab pos="7879659" algn="l"/>
                <a:tab pos="8343168" algn="l"/>
                <a:tab pos="8806678" algn="l"/>
                <a:tab pos="9270187" algn="l"/>
              </a:tabLst>
              <a:defRPr/>
            </a:pPr>
            <a:r>
              <a:rPr lang="en-US" baseline="0" dirty="0" smtClean="0">
                <a:latin typeface="Calibri" charset="0"/>
                <a:ea typeface="ＭＳ Ｐゴシック" charset="-128"/>
              </a:rPr>
              <a:t>We first inflate and threshold its edges using distance transforms, to obtain a nice shape that encloses the edges of the cluster.</a:t>
            </a:r>
          </a:p>
          <a:p>
            <a:pPr eaLnBrk="1" hangingPunct="1">
              <a:spcBef>
                <a:spcPts val="456"/>
              </a:spcBef>
              <a:buClrTx/>
              <a:tabLst>
                <a:tab pos="0" algn="l"/>
                <a:tab pos="463509" algn="l"/>
                <a:tab pos="927019" algn="l"/>
                <a:tab pos="1390528" algn="l"/>
                <a:tab pos="1854037" algn="l"/>
                <a:tab pos="2317547" algn="l"/>
                <a:tab pos="2781056" algn="l"/>
                <a:tab pos="3244566" algn="l"/>
                <a:tab pos="3708075" algn="l"/>
                <a:tab pos="4171584" algn="l"/>
                <a:tab pos="4635094" algn="l"/>
                <a:tab pos="5098603" algn="l"/>
                <a:tab pos="5562112" algn="l"/>
                <a:tab pos="6025622" algn="l"/>
                <a:tab pos="6489131" algn="l"/>
                <a:tab pos="6952640" algn="l"/>
                <a:tab pos="7416150" algn="l"/>
                <a:tab pos="7879659" algn="l"/>
                <a:tab pos="8343168" algn="l"/>
                <a:tab pos="8806678" algn="l"/>
                <a:tab pos="9270187" algn="l"/>
              </a:tabLst>
              <a:defRPr/>
            </a:pPr>
            <a:r>
              <a:rPr lang="en-US" baseline="0" dirty="0" smtClean="0">
                <a:latin typeface="Calibri" charset="0"/>
                <a:ea typeface="ＭＳ Ｐゴシック" charset="-128"/>
              </a:rPr>
              <a:t>Next we compute the skeleton of this shape, using GPU implementation of the AFMM method.</a:t>
            </a:r>
          </a:p>
          <a:p>
            <a:pPr eaLnBrk="1" hangingPunct="1">
              <a:spcBef>
                <a:spcPts val="456"/>
              </a:spcBef>
              <a:buClrTx/>
              <a:tabLst>
                <a:tab pos="0" algn="l"/>
                <a:tab pos="463509" algn="l"/>
                <a:tab pos="927019" algn="l"/>
                <a:tab pos="1390528" algn="l"/>
                <a:tab pos="1854037" algn="l"/>
                <a:tab pos="2317547" algn="l"/>
                <a:tab pos="2781056" algn="l"/>
                <a:tab pos="3244566" algn="l"/>
                <a:tab pos="3708075" algn="l"/>
                <a:tab pos="4171584" algn="l"/>
                <a:tab pos="4635094" algn="l"/>
                <a:tab pos="5098603" algn="l"/>
                <a:tab pos="5562112" algn="l"/>
                <a:tab pos="6025622" algn="l"/>
                <a:tab pos="6489131" algn="l"/>
                <a:tab pos="6952640" algn="l"/>
                <a:tab pos="7416150" algn="l"/>
                <a:tab pos="7879659" algn="l"/>
                <a:tab pos="8343168" algn="l"/>
                <a:tab pos="8806678" algn="l"/>
                <a:tab pos="9270187" algn="l"/>
              </a:tabLst>
              <a:defRPr/>
            </a:pPr>
            <a:r>
              <a:rPr lang="en-US" baseline="0" dirty="0" smtClean="0">
                <a:latin typeface="Calibri" charset="0"/>
                <a:ea typeface="ＭＳ Ｐゴシック" charset="-128"/>
              </a:rPr>
              <a:t>And also the feature transform of the skeleton. Here feature transform of the skeleton gives us the closest skeleton point for each point on the image, or the edges.</a:t>
            </a:r>
          </a:p>
          <a:p>
            <a:pPr eaLnBrk="1" hangingPunct="1">
              <a:spcBef>
                <a:spcPts val="456"/>
              </a:spcBef>
              <a:buClrTx/>
              <a:tabLst>
                <a:tab pos="0" algn="l"/>
                <a:tab pos="463509" algn="l"/>
                <a:tab pos="927019" algn="l"/>
                <a:tab pos="1390528" algn="l"/>
                <a:tab pos="1854037" algn="l"/>
                <a:tab pos="2317547" algn="l"/>
                <a:tab pos="2781056" algn="l"/>
                <a:tab pos="3244566" algn="l"/>
                <a:tab pos="3708075" algn="l"/>
                <a:tab pos="4171584" algn="l"/>
                <a:tab pos="4635094" algn="l"/>
                <a:tab pos="5098603" algn="l"/>
                <a:tab pos="5562112" algn="l"/>
                <a:tab pos="6025622" algn="l"/>
                <a:tab pos="6489131" algn="l"/>
                <a:tab pos="6952640" algn="l"/>
                <a:tab pos="7416150" algn="l"/>
                <a:tab pos="7879659" algn="l"/>
                <a:tab pos="8343168" algn="l"/>
                <a:tab pos="8806678" algn="l"/>
                <a:tab pos="9270187" algn="l"/>
              </a:tabLst>
              <a:defRPr/>
            </a:pPr>
            <a:r>
              <a:rPr lang="en-US" baseline="0" dirty="0" smtClean="0">
                <a:latin typeface="Calibri" charset="0"/>
                <a:ea typeface="ＭＳ Ｐゴシック" charset="-128"/>
              </a:rPr>
              <a:t>Finally we attract the edges to the skeleton, using this feature transform.</a:t>
            </a:r>
            <a:endParaRPr lang="en-US" dirty="0" smtClean="0">
              <a:latin typeface="Calibri" charset="0"/>
              <a:ea typeface="ＭＳ Ｐゴシック" charset="-128"/>
            </a:endParaRPr>
          </a:p>
          <a:p>
            <a:pPr eaLnBrk="1" hangingPunct="1">
              <a:spcBef>
                <a:spcPts val="456"/>
              </a:spcBef>
              <a:buClrTx/>
              <a:tabLst>
                <a:tab pos="0" algn="l"/>
                <a:tab pos="463509" algn="l"/>
                <a:tab pos="927019" algn="l"/>
                <a:tab pos="1390528" algn="l"/>
                <a:tab pos="1854037" algn="l"/>
                <a:tab pos="2317547" algn="l"/>
                <a:tab pos="2781056" algn="l"/>
                <a:tab pos="3244566" algn="l"/>
                <a:tab pos="3708075" algn="l"/>
                <a:tab pos="4171584" algn="l"/>
                <a:tab pos="4635094" algn="l"/>
                <a:tab pos="5098603" algn="l"/>
                <a:tab pos="5562112" algn="l"/>
                <a:tab pos="6025622" algn="l"/>
                <a:tab pos="6489131" algn="l"/>
                <a:tab pos="6952640" algn="l"/>
                <a:tab pos="7416150" algn="l"/>
                <a:tab pos="7879659" algn="l"/>
                <a:tab pos="8343168" algn="l"/>
                <a:tab pos="8806678" algn="l"/>
                <a:tab pos="9270187" algn="l"/>
              </a:tabLst>
              <a:defRPr/>
            </a:pPr>
            <a:endParaRPr lang="en-US" dirty="0" smtClean="0">
              <a:latin typeface="Calibri" charset="0"/>
              <a:ea typeface="ＭＳ Ｐゴシック" charset="-128"/>
            </a:endParaRPr>
          </a:p>
          <a:p>
            <a:pPr eaLnBrk="1" hangingPunct="1">
              <a:spcBef>
                <a:spcPts val="456"/>
              </a:spcBef>
              <a:buClrTx/>
              <a:tabLst>
                <a:tab pos="0" algn="l"/>
                <a:tab pos="463509" algn="l"/>
                <a:tab pos="927019" algn="l"/>
                <a:tab pos="1390528" algn="l"/>
                <a:tab pos="1854037" algn="l"/>
                <a:tab pos="2317547" algn="l"/>
                <a:tab pos="2781056" algn="l"/>
                <a:tab pos="3244566" algn="l"/>
                <a:tab pos="3708075" algn="l"/>
                <a:tab pos="4171584" algn="l"/>
                <a:tab pos="4635094" algn="l"/>
                <a:tab pos="5098603" algn="l"/>
                <a:tab pos="5562112" algn="l"/>
                <a:tab pos="6025622" algn="l"/>
                <a:tab pos="6489131" algn="l"/>
                <a:tab pos="6952640" algn="l"/>
                <a:tab pos="7416150" algn="l"/>
                <a:tab pos="7879659" algn="l"/>
                <a:tab pos="8343168" algn="l"/>
                <a:tab pos="8806678" algn="l"/>
                <a:tab pos="9270187" algn="l"/>
              </a:tabLst>
              <a:defRPr/>
            </a:pPr>
            <a:r>
              <a:rPr lang="en-US" dirty="0" smtClean="0">
                <a:latin typeface="Calibri" charset="0"/>
                <a:ea typeface="ＭＳ Ｐゴシック" charset="-128"/>
              </a:rPr>
              <a:t>The details of the method are as follows,</a:t>
            </a:r>
          </a:p>
          <a:p>
            <a:pPr eaLnBrk="1" hangingPunct="1">
              <a:spcBef>
                <a:spcPts val="456"/>
              </a:spcBef>
              <a:buClrTx/>
              <a:tabLst>
                <a:tab pos="0" algn="l"/>
                <a:tab pos="463509" algn="l"/>
                <a:tab pos="927019" algn="l"/>
                <a:tab pos="1390528" algn="l"/>
                <a:tab pos="1854037" algn="l"/>
                <a:tab pos="2317547" algn="l"/>
                <a:tab pos="2781056" algn="l"/>
                <a:tab pos="3244566" algn="l"/>
                <a:tab pos="3708075" algn="l"/>
                <a:tab pos="4171584" algn="l"/>
                <a:tab pos="4635094" algn="l"/>
                <a:tab pos="5098603" algn="l"/>
                <a:tab pos="5562112" algn="l"/>
                <a:tab pos="6025622" algn="l"/>
                <a:tab pos="6489131" algn="l"/>
                <a:tab pos="6952640" algn="l"/>
                <a:tab pos="7416150" algn="l"/>
                <a:tab pos="7879659" algn="l"/>
                <a:tab pos="8343168" algn="l"/>
                <a:tab pos="8806678" algn="l"/>
                <a:tab pos="9270187" algn="l"/>
              </a:tabLst>
              <a:defRPr/>
            </a:pPr>
            <a:r>
              <a:rPr lang="en-US" dirty="0" smtClean="0">
                <a:latin typeface="Calibri" charset="0"/>
                <a:ea typeface="ＭＳ Ｐゴシック" charset="-128"/>
              </a:rPr>
              <a:t>- First we cluster the edges -&gt; 	Cluster 3.0, hierarchical bottom-up agglomerative clustering + full linkage + </a:t>
            </a:r>
            <a:r>
              <a:rPr lang="en-US" dirty="0" err="1" smtClean="0">
                <a:latin typeface="Calibri" charset="0"/>
                <a:ea typeface="ＭＳ Ｐゴシック" charset="-128"/>
              </a:rPr>
              <a:t>euclidian</a:t>
            </a:r>
            <a:r>
              <a:rPr lang="en-US" dirty="0" smtClean="0">
                <a:latin typeface="Calibri" charset="0"/>
                <a:ea typeface="ＭＳ Ｐゴシック" charset="-128"/>
              </a:rPr>
              <a:t> distance, </a:t>
            </a:r>
          </a:p>
          <a:p>
            <a:pPr eaLnBrk="1" hangingPunct="1">
              <a:spcBef>
                <a:spcPts val="456"/>
              </a:spcBef>
              <a:buClrTx/>
              <a:tabLst>
                <a:tab pos="0" algn="l"/>
                <a:tab pos="463509" algn="l"/>
                <a:tab pos="927019" algn="l"/>
                <a:tab pos="1390528" algn="l"/>
                <a:tab pos="1854037" algn="l"/>
                <a:tab pos="2317547" algn="l"/>
                <a:tab pos="2781056" algn="l"/>
                <a:tab pos="3244566" algn="l"/>
                <a:tab pos="3708075" algn="l"/>
                <a:tab pos="4171584" algn="l"/>
                <a:tab pos="4635094" algn="l"/>
                <a:tab pos="5098603" algn="l"/>
                <a:tab pos="5562112" algn="l"/>
                <a:tab pos="6025622" algn="l"/>
                <a:tab pos="6489131" algn="l"/>
                <a:tab pos="6952640" algn="l"/>
                <a:tab pos="7416150" algn="l"/>
                <a:tab pos="7879659" algn="l"/>
                <a:tab pos="8343168" algn="l"/>
                <a:tab pos="8806678" algn="l"/>
                <a:tab pos="9270187" algn="l"/>
              </a:tabLst>
              <a:defRPr/>
            </a:pPr>
            <a:r>
              <a:rPr lang="en-US" dirty="0" smtClean="0">
                <a:latin typeface="Calibri" charset="0"/>
                <a:ea typeface="ＭＳ Ｐゴシック" charset="-128"/>
              </a:rPr>
              <a:t>						groups same-direction + spatially close edges</a:t>
            </a:r>
          </a:p>
          <a:p>
            <a:pPr eaLnBrk="1" hangingPunct="1">
              <a:spcBef>
                <a:spcPts val="456"/>
              </a:spcBef>
              <a:buClrTx/>
              <a:tabLst>
                <a:tab pos="0" algn="l"/>
                <a:tab pos="463509" algn="l"/>
                <a:tab pos="927019" algn="l"/>
                <a:tab pos="1390528" algn="l"/>
                <a:tab pos="1854037" algn="l"/>
                <a:tab pos="2317547" algn="l"/>
                <a:tab pos="2781056" algn="l"/>
                <a:tab pos="3244566" algn="l"/>
                <a:tab pos="3708075" algn="l"/>
                <a:tab pos="4171584" algn="l"/>
                <a:tab pos="4635094" algn="l"/>
                <a:tab pos="5098603" algn="l"/>
                <a:tab pos="5562112" algn="l"/>
                <a:tab pos="6025622" algn="l"/>
                <a:tab pos="6489131" algn="l"/>
                <a:tab pos="6952640" algn="l"/>
                <a:tab pos="7416150" algn="l"/>
                <a:tab pos="7879659" algn="l"/>
                <a:tab pos="8343168" algn="l"/>
                <a:tab pos="8806678" algn="l"/>
                <a:tab pos="9270187" algn="l"/>
              </a:tabLst>
              <a:defRPr/>
            </a:pPr>
            <a:r>
              <a:rPr lang="en-US" dirty="0" smtClean="0">
                <a:latin typeface="Calibri" charset="0"/>
                <a:ea typeface="ＭＳ Ｐゴシック" charset="-128"/>
              </a:rPr>
              <a:t>Then for each cluster we do the following</a:t>
            </a:r>
          </a:p>
          <a:p>
            <a:pPr marL="173816" indent="-173816" eaLnBrk="1" hangingPunct="1">
              <a:spcBef>
                <a:spcPts val="456"/>
              </a:spcBef>
              <a:buClrTx/>
              <a:buFontTx/>
              <a:buChar char="-"/>
              <a:tabLst>
                <a:tab pos="0" algn="l"/>
                <a:tab pos="463509" algn="l"/>
                <a:tab pos="927019" algn="l"/>
                <a:tab pos="1390528" algn="l"/>
                <a:tab pos="1854037" algn="l"/>
                <a:tab pos="2317547" algn="l"/>
                <a:tab pos="2781056" algn="l"/>
                <a:tab pos="3244566" algn="l"/>
                <a:tab pos="3708075" algn="l"/>
                <a:tab pos="4171584" algn="l"/>
                <a:tab pos="4635094" algn="l"/>
                <a:tab pos="5098603" algn="l"/>
                <a:tab pos="5562112" algn="l"/>
                <a:tab pos="6025622" algn="l"/>
                <a:tab pos="6489131" algn="l"/>
                <a:tab pos="6952640" algn="l"/>
                <a:tab pos="7416150" algn="l"/>
                <a:tab pos="7879659" algn="l"/>
                <a:tab pos="8343168" algn="l"/>
                <a:tab pos="8806678" algn="l"/>
                <a:tab pos="9270187" algn="l"/>
              </a:tabLst>
              <a:defRPr/>
            </a:pPr>
            <a:r>
              <a:rPr lang="en-US" dirty="0" smtClean="0">
                <a:latin typeface="Calibri" charset="0"/>
                <a:ea typeface="ＭＳ Ｐゴシック" charset="-128"/>
              </a:rPr>
              <a:t>First we inflate the edges of the cluster to get a thin shape that encloses all the edges of the cluster (gives similar results to splatting, but faster)</a:t>
            </a:r>
          </a:p>
          <a:p>
            <a:pPr marL="173816" indent="-173816" eaLnBrk="1" hangingPunct="1">
              <a:spcBef>
                <a:spcPts val="456"/>
              </a:spcBef>
              <a:buClrTx/>
              <a:buFontTx/>
              <a:buChar char="-"/>
              <a:tabLst>
                <a:tab pos="0" algn="l"/>
                <a:tab pos="463509" algn="l"/>
                <a:tab pos="927019" algn="l"/>
                <a:tab pos="1390528" algn="l"/>
                <a:tab pos="1854037" algn="l"/>
                <a:tab pos="2317547" algn="l"/>
                <a:tab pos="2781056" algn="l"/>
                <a:tab pos="3244566" algn="l"/>
                <a:tab pos="3708075" algn="l"/>
                <a:tab pos="4171584" algn="l"/>
                <a:tab pos="4635094" algn="l"/>
                <a:tab pos="5098603" algn="l"/>
                <a:tab pos="5562112" algn="l"/>
                <a:tab pos="6025622" algn="l"/>
                <a:tab pos="6489131" algn="l"/>
                <a:tab pos="6952640" algn="l"/>
                <a:tab pos="7416150" algn="l"/>
                <a:tab pos="7879659" algn="l"/>
                <a:tab pos="8343168" algn="l"/>
                <a:tab pos="8806678" algn="l"/>
                <a:tab pos="9270187" algn="l"/>
              </a:tabLst>
              <a:defRPr/>
            </a:pPr>
            <a:r>
              <a:rPr lang="en-US" dirty="0" smtClean="0">
                <a:latin typeface="Calibri" charset="0"/>
                <a:ea typeface="ＭＳ Ｐゴシック" charset="-128"/>
              </a:rPr>
              <a:t>Next we compute the skeleton of the shape </a:t>
            </a:r>
          </a:p>
          <a:p>
            <a:pPr marL="173816" indent="-173816" eaLnBrk="1" hangingPunct="1">
              <a:spcBef>
                <a:spcPts val="456"/>
              </a:spcBef>
              <a:buClrTx/>
              <a:buFontTx/>
              <a:buChar char="-"/>
              <a:tabLst>
                <a:tab pos="0" algn="l"/>
                <a:tab pos="463509" algn="l"/>
                <a:tab pos="927019" algn="l"/>
                <a:tab pos="1390528" algn="l"/>
                <a:tab pos="1854037" algn="l"/>
                <a:tab pos="2317547" algn="l"/>
                <a:tab pos="2781056" algn="l"/>
                <a:tab pos="3244566" algn="l"/>
                <a:tab pos="3708075" algn="l"/>
                <a:tab pos="4171584" algn="l"/>
                <a:tab pos="4635094" algn="l"/>
                <a:tab pos="5098603" algn="l"/>
                <a:tab pos="5562112" algn="l"/>
                <a:tab pos="6025622" algn="l"/>
                <a:tab pos="6489131" algn="l"/>
                <a:tab pos="6952640" algn="l"/>
                <a:tab pos="7416150" algn="l"/>
                <a:tab pos="7879659" algn="l"/>
                <a:tab pos="8343168" algn="l"/>
                <a:tab pos="8806678" algn="l"/>
                <a:tab pos="9270187" algn="l"/>
              </a:tabLst>
              <a:defRPr/>
            </a:pPr>
            <a:r>
              <a:rPr lang="en-US" dirty="0" smtClean="0">
                <a:latin typeface="Calibri" charset="0"/>
                <a:ea typeface="ＭＳ Ｐゴシック" charset="-128"/>
              </a:rPr>
              <a:t>And the feature transform of the skeleton using AFMM (augmented fast marching method) (same color regions -&gt; </a:t>
            </a:r>
            <a:r>
              <a:rPr lang="en-US" dirty="0" err="1" smtClean="0">
                <a:latin typeface="Calibri" charset="0"/>
                <a:ea typeface="ＭＳ Ｐゴシック" charset="-128"/>
              </a:rPr>
              <a:t>Voronoi</a:t>
            </a:r>
            <a:r>
              <a:rPr lang="en-US" dirty="0" smtClean="0">
                <a:latin typeface="Calibri" charset="0"/>
                <a:ea typeface="ＭＳ Ｐゴシック" charset="-128"/>
              </a:rPr>
              <a:t> regions of the skeleton branches)</a:t>
            </a:r>
          </a:p>
          <a:p>
            <a:pPr marL="173816" indent="-173816" eaLnBrk="1" hangingPunct="1">
              <a:spcBef>
                <a:spcPts val="456"/>
              </a:spcBef>
              <a:buClrTx/>
              <a:buFontTx/>
              <a:buChar char="-"/>
              <a:tabLst>
                <a:tab pos="0" algn="l"/>
                <a:tab pos="463509" algn="l"/>
                <a:tab pos="927019" algn="l"/>
                <a:tab pos="1390528" algn="l"/>
                <a:tab pos="1854037" algn="l"/>
                <a:tab pos="2317547" algn="l"/>
                <a:tab pos="2781056" algn="l"/>
                <a:tab pos="3244566" algn="l"/>
                <a:tab pos="3708075" algn="l"/>
                <a:tab pos="4171584" algn="l"/>
                <a:tab pos="4635094" algn="l"/>
                <a:tab pos="5098603" algn="l"/>
                <a:tab pos="5562112" algn="l"/>
                <a:tab pos="6025622" algn="l"/>
                <a:tab pos="6489131" algn="l"/>
                <a:tab pos="6952640" algn="l"/>
                <a:tab pos="7416150" algn="l"/>
                <a:tab pos="7879659" algn="l"/>
                <a:tab pos="8343168" algn="l"/>
                <a:tab pos="8806678" algn="l"/>
                <a:tab pos="9270187" algn="l"/>
              </a:tabLst>
              <a:defRPr/>
            </a:pPr>
            <a:r>
              <a:rPr lang="en-US" dirty="0" smtClean="0">
                <a:latin typeface="Calibri" charset="0"/>
                <a:ea typeface="ＭＳ Ｐゴシック" charset="-128"/>
              </a:rPr>
              <a:t>Here we use a GPU based implementation of the AFMM method</a:t>
            </a:r>
          </a:p>
          <a:p>
            <a:pPr marL="173816" indent="-173816" eaLnBrk="1" hangingPunct="1">
              <a:spcBef>
                <a:spcPts val="456"/>
              </a:spcBef>
              <a:buClrTx/>
              <a:buFontTx/>
              <a:buChar char="-"/>
              <a:tabLst>
                <a:tab pos="0" algn="l"/>
                <a:tab pos="463509" algn="l"/>
                <a:tab pos="927019" algn="l"/>
                <a:tab pos="1390528" algn="l"/>
                <a:tab pos="1854037" algn="l"/>
                <a:tab pos="2317547" algn="l"/>
                <a:tab pos="2781056" algn="l"/>
                <a:tab pos="3244566" algn="l"/>
                <a:tab pos="3708075" algn="l"/>
                <a:tab pos="4171584" algn="l"/>
                <a:tab pos="4635094" algn="l"/>
                <a:tab pos="5098603" algn="l"/>
                <a:tab pos="5562112" algn="l"/>
                <a:tab pos="6025622" algn="l"/>
                <a:tab pos="6489131" algn="l"/>
                <a:tab pos="6952640" algn="l"/>
                <a:tab pos="7416150" algn="l"/>
                <a:tab pos="7879659" algn="l"/>
                <a:tab pos="8343168" algn="l"/>
                <a:tab pos="8806678" algn="l"/>
                <a:tab pos="9270187" algn="l"/>
              </a:tabLst>
              <a:defRPr/>
            </a:pPr>
            <a:r>
              <a:rPr lang="en-US" dirty="0" smtClean="0">
                <a:latin typeface="Calibri" charset="0"/>
                <a:ea typeface="ＭＳ Ｐゴシック" charset="-128"/>
              </a:rPr>
              <a:t>Finally we attract edges to the skeleton using this feature transform</a:t>
            </a:r>
          </a:p>
          <a:p>
            <a:pPr eaLnBrk="1" hangingPunct="1">
              <a:spcBef>
                <a:spcPts val="456"/>
              </a:spcBef>
              <a:buClrTx/>
              <a:tabLst>
                <a:tab pos="0" algn="l"/>
                <a:tab pos="463509" algn="l"/>
                <a:tab pos="927019" algn="l"/>
                <a:tab pos="1390528" algn="l"/>
                <a:tab pos="1854037" algn="l"/>
                <a:tab pos="2317547" algn="l"/>
                <a:tab pos="2781056" algn="l"/>
                <a:tab pos="3244566" algn="l"/>
                <a:tab pos="3708075" algn="l"/>
                <a:tab pos="4171584" algn="l"/>
                <a:tab pos="4635094" algn="l"/>
                <a:tab pos="5098603" algn="l"/>
                <a:tab pos="5562112" algn="l"/>
                <a:tab pos="6025622" algn="l"/>
                <a:tab pos="6489131" algn="l"/>
                <a:tab pos="6952640" algn="l"/>
                <a:tab pos="7416150" algn="l"/>
                <a:tab pos="7879659" algn="l"/>
                <a:tab pos="8343168" algn="l"/>
                <a:tab pos="8806678" algn="l"/>
                <a:tab pos="9270187" algn="l"/>
              </a:tabLst>
              <a:defRPr/>
            </a:pPr>
            <a:endParaRPr lang="en-US" dirty="0" smtClean="0">
              <a:latin typeface="Calibri" charset="0"/>
              <a:ea typeface="ＭＳ Ｐゴシック" charset="-128"/>
            </a:endParaRPr>
          </a:p>
          <a:p>
            <a:pPr eaLnBrk="1" hangingPunct="1">
              <a:spcBef>
                <a:spcPts val="456"/>
              </a:spcBef>
              <a:buClrTx/>
              <a:tabLst>
                <a:tab pos="0" algn="l"/>
                <a:tab pos="463509" algn="l"/>
                <a:tab pos="927019" algn="l"/>
                <a:tab pos="1390528" algn="l"/>
                <a:tab pos="1854037" algn="l"/>
                <a:tab pos="2317547" algn="l"/>
                <a:tab pos="2781056" algn="l"/>
                <a:tab pos="3244566" algn="l"/>
                <a:tab pos="3708075" algn="l"/>
                <a:tab pos="4171584" algn="l"/>
                <a:tab pos="4635094" algn="l"/>
                <a:tab pos="5098603" algn="l"/>
                <a:tab pos="5562112" algn="l"/>
                <a:tab pos="6025622" algn="l"/>
                <a:tab pos="6489131" algn="l"/>
                <a:tab pos="6952640" algn="l"/>
                <a:tab pos="7416150" algn="l"/>
                <a:tab pos="7879659" algn="l"/>
                <a:tab pos="8343168" algn="l"/>
                <a:tab pos="8806678" algn="l"/>
                <a:tab pos="9270187" algn="l"/>
              </a:tabLst>
              <a:defRPr/>
            </a:pPr>
            <a:endParaRPr lang="en-US" dirty="0" smtClean="0">
              <a:latin typeface="Calibri" charset="0"/>
              <a:ea typeface="ＭＳ Ｐゴシック" charset="-128"/>
            </a:endParaRPr>
          </a:p>
          <a:p>
            <a:endParaRPr lang="en-US" dirty="0"/>
          </a:p>
        </p:txBody>
      </p:sp>
      <p:sp>
        <p:nvSpPr>
          <p:cNvPr id="4" name="Slide Number Placeholder 3"/>
          <p:cNvSpPr>
            <a:spLocks noGrp="1"/>
          </p:cNvSpPr>
          <p:nvPr>
            <p:ph type="sldNum" sz="quarter" idx="10"/>
          </p:nvPr>
        </p:nvSpPr>
        <p:spPr/>
        <p:txBody>
          <a:bodyPr/>
          <a:lstStyle/>
          <a:p>
            <a:fld id="{7364612A-E35B-482E-A2D3-DB16E63A78F7}" type="slidenum">
              <a:rPr lang="en-US" smtClean="0"/>
              <a:pPr/>
              <a:t>93</a:t>
            </a:fld>
            <a:endParaRPr lang="en-US"/>
          </a:p>
        </p:txBody>
      </p:sp>
    </p:spTree>
    <p:extLst>
      <p:ext uri="{BB962C8B-B14F-4D97-AF65-F5344CB8AC3E}">
        <p14:creationId xmlns:p14="http://schemas.microsoft.com/office/powerpoint/2010/main" val="3745833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Give example of existing </a:t>
            </a:r>
            <a:r>
              <a:rPr lang="en-US" dirty="0" err="1" smtClean="0"/>
              <a:t>remarcable</a:t>
            </a:r>
            <a:r>
              <a:rPr lang="en-US" baseline="0" dirty="0" smtClean="0"/>
              <a:t> techniques</a:t>
            </a:r>
          </a:p>
          <a:p>
            <a:endParaRPr lang="en-US" baseline="0" dirty="0" smtClean="0"/>
          </a:p>
          <a:p>
            <a:r>
              <a:rPr lang="en-US" baseline="0" dirty="0" smtClean="0"/>
              <a:t>Teaser</a:t>
            </a:r>
            <a:endParaRPr lang="en-US" dirty="0"/>
          </a:p>
        </p:txBody>
      </p:sp>
      <p:sp>
        <p:nvSpPr>
          <p:cNvPr id="4" name="Espace réservé du numéro de diapositive 3"/>
          <p:cNvSpPr>
            <a:spLocks noGrp="1"/>
          </p:cNvSpPr>
          <p:nvPr>
            <p:ph type="sldNum" sz="quarter" idx="10"/>
          </p:nvPr>
        </p:nvSpPr>
        <p:spPr/>
        <p:txBody>
          <a:bodyPr/>
          <a:lstStyle/>
          <a:p>
            <a:fld id="{3EF3A073-D8C2-4133-A67E-A828A6A31404}" type="slidenum">
              <a:rPr lang="de-AT" smtClean="0"/>
              <a:t>10</a:t>
            </a:fld>
            <a:endParaRPr lang="de-AT"/>
          </a:p>
        </p:txBody>
      </p:sp>
    </p:spTree>
    <p:extLst>
      <p:ext uri="{BB962C8B-B14F-4D97-AF65-F5344CB8AC3E}">
        <p14:creationId xmlns:p14="http://schemas.microsoft.com/office/powerpoint/2010/main" val="24405000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However,</a:t>
            </a:r>
            <a:r>
              <a:rPr lang="en-US" baseline="0" dirty="0" smtClean="0"/>
              <a:t> attracting all edge points to their closest skeleton points, causes some problems.</a:t>
            </a:r>
          </a:p>
          <a:p>
            <a:r>
              <a:rPr lang="en-US" baseline="0" dirty="0" smtClean="0"/>
              <a:t>Take a look at this figure.</a:t>
            </a:r>
          </a:p>
          <a:p>
            <a:r>
              <a:rPr lang="en-US" baseline="0" dirty="0" smtClean="0"/>
              <a:t>Here black curves show the computed skeleton, and the green curve is our edge.</a:t>
            </a:r>
          </a:p>
          <a:p>
            <a:r>
              <a:rPr lang="en-US" baseline="0" dirty="0" smtClean="0"/>
              <a:t>For the orange part seen in the figure, if we attract the points here to their closest skeleton points, we get this undesired kink on the attracted edge.</a:t>
            </a:r>
            <a:endParaRPr lang="en-US" dirty="0"/>
          </a:p>
        </p:txBody>
      </p:sp>
      <p:sp>
        <p:nvSpPr>
          <p:cNvPr id="4" name="Slide Number Placeholder 3"/>
          <p:cNvSpPr>
            <a:spLocks noGrp="1"/>
          </p:cNvSpPr>
          <p:nvPr>
            <p:ph type="sldNum" sz="quarter" idx="10"/>
          </p:nvPr>
        </p:nvSpPr>
        <p:spPr/>
        <p:txBody>
          <a:bodyPr/>
          <a:lstStyle/>
          <a:p>
            <a:fld id="{7364612A-E35B-482E-A2D3-DB16E63A78F7}" type="slidenum">
              <a:rPr lang="en-US" smtClean="0"/>
              <a:pPr/>
              <a:t>94</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overcome this problem, we do the following.</a:t>
            </a:r>
          </a:p>
          <a:p>
            <a:r>
              <a:rPr lang="en-US" dirty="0" smtClean="0"/>
              <a:t>We</a:t>
            </a:r>
            <a:r>
              <a:rPr lang="en-US" baseline="0" dirty="0" smtClean="0"/>
              <a:t> first compute all skeleton branch termination points.</a:t>
            </a:r>
          </a:p>
          <a:p>
            <a:r>
              <a:rPr lang="en-US" baseline="0" dirty="0" smtClean="0"/>
              <a:t>Then we compute all skeleton paths, connecting any two of these termination points.</a:t>
            </a:r>
          </a:p>
          <a:p>
            <a:r>
              <a:rPr lang="en-US" baseline="0" dirty="0" smtClean="0"/>
              <a:t>And for each edge, select a skeleton path, that passes through the feature transform of both edge end points, shown here with yellow dots.</a:t>
            </a:r>
          </a:p>
          <a:p>
            <a:r>
              <a:rPr lang="en-US" baseline="0" dirty="0" smtClean="0"/>
              <a:t>Then we move the edge points towards the selected skeleton path.</a:t>
            </a:r>
          </a:p>
          <a:p>
            <a:r>
              <a:rPr lang="en-US" baseline="0" dirty="0" smtClean="0"/>
              <a:t>If the feature transform of an edge point is not on the selected skeleton path, we assign one, and attract the points towards this point.</a:t>
            </a:r>
          </a:p>
          <a:p>
            <a:r>
              <a:rPr lang="en-US" baseline="0" dirty="0" smtClean="0"/>
              <a:t>This way, we manage to get rid of the undesired kinks.</a:t>
            </a:r>
          </a:p>
          <a:p>
            <a:endParaRPr lang="en-US" dirty="0"/>
          </a:p>
        </p:txBody>
      </p:sp>
      <p:sp>
        <p:nvSpPr>
          <p:cNvPr id="4" name="Slide Number Placeholder 3"/>
          <p:cNvSpPr>
            <a:spLocks noGrp="1"/>
          </p:cNvSpPr>
          <p:nvPr>
            <p:ph type="sldNum" sz="quarter" idx="10"/>
          </p:nvPr>
        </p:nvSpPr>
        <p:spPr/>
        <p:txBody>
          <a:bodyPr/>
          <a:lstStyle/>
          <a:p>
            <a:fld id="{7364612A-E35B-482E-A2D3-DB16E63A78F7}" type="slidenum">
              <a:rPr lang="en-US" smtClean="0"/>
              <a:pPr/>
              <a:t>95</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Our produced bundles tend to have a strong branching structure.</a:t>
            </a:r>
          </a:p>
          <a:p>
            <a:r>
              <a:rPr lang="en-US" dirty="0" smtClean="0"/>
              <a:t>We</a:t>
            </a:r>
            <a:r>
              <a:rPr lang="en-US" baseline="0" dirty="0" smtClean="0"/>
              <a:t> introduce two post-processing steps, to let the used get their desired structured look.</a:t>
            </a:r>
          </a:p>
          <a:p>
            <a:r>
              <a:rPr lang="en-US" baseline="0" dirty="0" smtClean="0"/>
              <a:t>First one is edge smoothing.</a:t>
            </a:r>
          </a:p>
          <a:p>
            <a:r>
              <a:rPr lang="en-US" baseline="0" dirty="0" smtClean="0"/>
              <a:t>Here each edge points is moved towards the average of its </a:t>
            </a:r>
            <a:r>
              <a:rPr lang="en-US" baseline="0" dirty="0" err="1" smtClean="0"/>
              <a:t>neighbouring</a:t>
            </a:r>
            <a:r>
              <a:rPr lang="en-US" baseline="0" dirty="0" smtClean="0"/>
              <a:t> points.</a:t>
            </a:r>
          </a:p>
          <a:p>
            <a:r>
              <a:rPr lang="en-US" baseline="0" dirty="0" smtClean="0"/>
              <a:t>This helps the user to remove sharp bundle turns, if they are not desired.</a:t>
            </a:r>
          </a:p>
          <a:p>
            <a:endParaRPr lang="en-US" dirty="0" smtClean="0"/>
          </a:p>
        </p:txBody>
      </p:sp>
      <p:sp>
        <p:nvSpPr>
          <p:cNvPr id="4" name="Slide Number Placeholder 3"/>
          <p:cNvSpPr>
            <a:spLocks noGrp="1"/>
          </p:cNvSpPr>
          <p:nvPr>
            <p:ph type="sldNum" sz="quarter" idx="10"/>
          </p:nvPr>
        </p:nvSpPr>
        <p:spPr/>
        <p:txBody>
          <a:bodyPr/>
          <a:lstStyle/>
          <a:p>
            <a:fld id="{7364612A-E35B-482E-A2D3-DB16E63A78F7}" type="slidenum">
              <a:rPr lang="en-US" smtClean="0"/>
              <a:pPr/>
              <a:t>96</a:t>
            </a:fld>
            <a:endParaRPr lang="en-US"/>
          </a:p>
        </p:txBody>
      </p:sp>
    </p:spTree>
    <p:extLst>
      <p:ext uri="{BB962C8B-B14F-4D97-AF65-F5344CB8AC3E}">
        <p14:creationId xmlns:p14="http://schemas.microsoft.com/office/powerpoint/2010/main" val="25486517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Our second</a:t>
            </a:r>
            <a:r>
              <a:rPr lang="en-US" baseline="0" dirty="0" smtClean="0"/>
              <a:t> </a:t>
            </a:r>
            <a:r>
              <a:rPr lang="en-US" dirty="0" smtClean="0"/>
              <a:t>post-processing</a:t>
            </a:r>
            <a:r>
              <a:rPr lang="en-US" baseline="0" dirty="0" smtClean="0"/>
              <a:t> step is edge relaxation.</a:t>
            </a:r>
          </a:p>
          <a:p>
            <a:r>
              <a:rPr lang="en-US" baseline="0" dirty="0" smtClean="0"/>
              <a:t>Edges are interpolated between their initial and final, or bundled, positions.</a:t>
            </a:r>
          </a:p>
          <a:p>
            <a:r>
              <a:rPr lang="en-US" baseline="0" dirty="0" smtClean="0"/>
              <a:t>This helps the user to see individual edges within a bundle and where they come from.</a:t>
            </a:r>
          </a:p>
          <a:p>
            <a:r>
              <a:rPr lang="en-US" baseline="0" dirty="0" smtClean="0"/>
              <a:t>But we want to remark that exploration is not the core of this study.</a:t>
            </a:r>
          </a:p>
          <a:p>
            <a:r>
              <a:rPr lang="en-US" baseline="0" dirty="0" smtClean="0"/>
              <a:t>Actually we have another work, named </a:t>
            </a:r>
            <a:r>
              <a:rPr lang="en-US" baseline="0" dirty="0" err="1" smtClean="0"/>
              <a:t>MoleView</a:t>
            </a:r>
            <a:r>
              <a:rPr lang="en-US" baseline="0" dirty="0" smtClean="0"/>
              <a:t>, that will be presented on Friday at 8:30 at </a:t>
            </a:r>
            <a:r>
              <a:rPr lang="en-US" dirty="0" smtClean="0"/>
              <a:t>Multidimensional</a:t>
            </a:r>
            <a:r>
              <a:rPr lang="en-US" baseline="0" dirty="0" smtClean="0"/>
              <a:t> visualization session of </a:t>
            </a:r>
            <a:r>
              <a:rPr lang="en-US" baseline="0" dirty="0" err="1" smtClean="0"/>
              <a:t>InfoVis</a:t>
            </a:r>
            <a:r>
              <a:rPr lang="en-US" baseline="0" dirty="0" smtClean="0"/>
              <a:t>.</a:t>
            </a:r>
          </a:p>
          <a:p>
            <a:r>
              <a:rPr lang="en-US" baseline="0" dirty="0" err="1" smtClean="0"/>
              <a:t>Moleview</a:t>
            </a:r>
            <a:r>
              <a:rPr lang="en-US" baseline="0" dirty="0" smtClean="0"/>
              <a:t> aims to explore the bundling effect in a given layout, and many more.</a:t>
            </a:r>
          </a:p>
        </p:txBody>
      </p:sp>
      <p:sp>
        <p:nvSpPr>
          <p:cNvPr id="4" name="Espace réservé du numéro de diapositive 3"/>
          <p:cNvSpPr>
            <a:spLocks noGrp="1"/>
          </p:cNvSpPr>
          <p:nvPr>
            <p:ph type="sldNum" sz="quarter" idx="10"/>
          </p:nvPr>
        </p:nvSpPr>
        <p:spPr/>
        <p:txBody>
          <a:bodyPr/>
          <a:lstStyle/>
          <a:p>
            <a:fld id="{7364612A-E35B-482E-A2D3-DB16E63A78F7}" type="slidenum">
              <a:rPr lang="en-US" smtClean="0"/>
              <a:pPr/>
              <a:t>97</a:t>
            </a:fld>
            <a:endParaRPr lang="en-US"/>
          </a:p>
        </p:txBody>
      </p:sp>
    </p:spTree>
    <p:extLst>
      <p:ext uri="{BB962C8B-B14F-4D97-AF65-F5344CB8AC3E}">
        <p14:creationId xmlns:p14="http://schemas.microsoft.com/office/powerpoint/2010/main" val="14494654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038" indent="-173038">
              <a:buFontTx/>
              <a:buNone/>
            </a:pPr>
            <a:r>
              <a:rPr lang="en-US" dirty="0" smtClean="0"/>
              <a:t>For</a:t>
            </a:r>
            <a:r>
              <a:rPr lang="en-US" baseline="0" dirty="0" smtClean="0"/>
              <a:t> the rendering, we apply a simple cushion profile, which provides a bright view at the bundle centers and dark at the boundaries.</a:t>
            </a:r>
          </a:p>
          <a:p>
            <a:pPr marL="173038" indent="-173038">
              <a:buFontTx/>
              <a:buNone/>
            </a:pPr>
            <a:r>
              <a:rPr lang="en-US" dirty="0" smtClean="0"/>
              <a:t>T</a:t>
            </a:r>
            <a:r>
              <a:rPr lang="en-US" baseline="0" dirty="0" smtClean="0"/>
              <a:t>o do this, we set the saturation and brightness of the all edge points based on distances to their skeleton.</a:t>
            </a:r>
          </a:p>
          <a:p>
            <a:pPr marL="173038" indent="-173038">
              <a:buFontTx/>
              <a:buNone/>
            </a:pPr>
            <a:r>
              <a:rPr lang="en-US" baseline="0" dirty="0" smtClean="0"/>
              <a:t>Here you see an example for the effect of this cushion profile.</a:t>
            </a:r>
          </a:p>
          <a:p>
            <a:pPr marL="173038" indent="-173038">
              <a:buFontTx/>
              <a:buNone/>
            </a:pPr>
            <a:r>
              <a:rPr lang="en-US" baseline="0" dirty="0" smtClean="0"/>
              <a:t>It helps us to visually better separate the bundles, especially at the overlapping regions.</a:t>
            </a:r>
          </a:p>
          <a:p>
            <a:pPr marL="173038" indent="-173038">
              <a:buFontTx/>
              <a:buNone/>
            </a:pPr>
            <a:endParaRPr lang="en-US" dirty="0"/>
          </a:p>
        </p:txBody>
      </p:sp>
      <p:sp>
        <p:nvSpPr>
          <p:cNvPr id="4" name="Slide Number Placeholder 3"/>
          <p:cNvSpPr>
            <a:spLocks noGrp="1"/>
          </p:cNvSpPr>
          <p:nvPr>
            <p:ph type="sldNum" sz="quarter" idx="10"/>
          </p:nvPr>
        </p:nvSpPr>
        <p:spPr/>
        <p:txBody>
          <a:bodyPr/>
          <a:lstStyle/>
          <a:p>
            <a:fld id="{7364612A-E35B-482E-A2D3-DB16E63A78F7}" type="slidenum">
              <a:rPr lang="en-US" smtClean="0"/>
              <a:pPr/>
              <a:t>98</a:t>
            </a:fld>
            <a:endParaRPr lang="en-US"/>
          </a:p>
        </p:txBody>
      </p:sp>
    </p:spTree>
    <p:extLst>
      <p:ext uri="{BB962C8B-B14F-4D97-AF65-F5344CB8AC3E}">
        <p14:creationId xmlns:p14="http://schemas.microsoft.com/office/powerpoint/2010/main" val="39596882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third example</a:t>
            </a:r>
            <a:r>
              <a:rPr lang="en-US" baseline="0" dirty="0" smtClean="0"/>
              <a:t> is US migrations dataset. Here the nodes show the cities and edges show the moving population between these cities.</a:t>
            </a:r>
          </a:p>
          <a:p>
            <a:r>
              <a:rPr lang="en-US" baseline="0" dirty="0" smtClean="0"/>
              <a:t>In this graph we have less number of clusters, compared to previous examples.</a:t>
            </a:r>
          </a:p>
          <a:p>
            <a:r>
              <a:rPr lang="en-US" baseline="0" dirty="0" smtClean="0"/>
              <a:t>The method helps us to see the patterns of the connections between east and west coast, and also dense pattern on the east coast within this huge green bundle.</a:t>
            </a:r>
          </a:p>
        </p:txBody>
      </p:sp>
      <p:sp>
        <p:nvSpPr>
          <p:cNvPr id="4" name="Slide Number Placeholder 3"/>
          <p:cNvSpPr>
            <a:spLocks noGrp="1"/>
          </p:cNvSpPr>
          <p:nvPr>
            <p:ph type="sldNum" sz="quarter" idx="10"/>
          </p:nvPr>
        </p:nvSpPr>
        <p:spPr/>
        <p:txBody>
          <a:bodyPr/>
          <a:lstStyle/>
          <a:p>
            <a:fld id="{7364612A-E35B-482E-A2D3-DB16E63A78F7}" type="slidenum">
              <a:rPr lang="en-US" smtClean="0"/>
              <a:pPr/>
              <a:t>99</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last example</a:t>
            </a:r>
            <a:r>
              <a:rPr lang="en-US" baseline="0" dirty="0" smtClean="0"/>
              <a:t> is France Air dataset.</a:t>
            </a:r>
          </a:p>
          <a:p>
            <a:r>
              <a:rPr lang="en-US" baseline="0" dirty="0" smtClean="0"/>
              <a:t>Here, unlike previous examples, edges are not straight lines, but real trajectories, which show the routes of flights in one day over France.</a:t>
            </a:r>
          </a:p>
          <a:p>
            <a:r>
              <a:rPr lang="en-US" baseline="0" dirty="0" smtClean="0"/>
              <a:t>Edge bundling helps us to see the patterns and the coarse level structure of the graph, grouping and drawing similar trajectories closer to each other.</a:t>
            </a:r>
          </a:p>
          <a:p>
            <a:r>
              <a:rPr lang="en-US" baseline="0" dirty="0" smtClean="0"/>
              <a:t>However we lose the information encoded within the edges.</a:t>
            </a:r>
          </a:p>
          <a:p>
            <a:r>
              <a:rPr lang="en-US" baseline="0" dirty="0" smtClean="0"/>
              <a:t>So if the edge placements have a spatial meaning, edge bundling might not always be the best choice for such graphs.</a:t>
            </a:r>
            <a:endParaRPr lang="en-US" dirty="0"/>
          </a:p>
        </p:txBody>
      </p:sp>
      <p:sp>
        <p:nvSpPr>
          <p:cNvPr id="4" name="Slide Number Placeholder 3"/>
          <p:cNvSpPr>
            <a:spLocks noGrp="1"/>
          </p:cNvSpPr>
          <p:nvPr>
            <p:ph type="sldNum" sz="quarter" idx="10"/>
          </p:nvPr>
        </p:nvSpPr>
        <p:spPr/>
        <p:txBody>
          <a:bodyPr/>
          <a:lstStyle/>
          <a:p>
            <a:fld id="{7364612A-E35B-482E-A2D3-DB16E63A78F7}" type="slidenum">
              <a:rPr lang="en-US" smtClean="0"/>
              <a:pPr/>
              <a:t>101</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next example</a:t>
            </a:r>
            <a:r>
              <a:rPr lang="en-US" baseline="0" dirty="0" smtClean="0"/>
              <a:t> shows the dependency map of a software system. Here the nodes are software entities and links show the function calls.</a:t>
            </a:r>
          </a:p>
          <a:p>
            <a:r>
              <a:rPr lang="en-US" baseline="0" dirty="0" smtClean="0"/>
              <a:t>This example is a good one to see the effect of edge bundling.</a:t>
            </a:r>
          </a:p>
          <a:p>
            <a:r>
              <a:rPr lang="en-US" baseline="0" dirty="0" smtClean="0"/>
              <a:t>Edges are formed into bundles and white spaces introduced between the bundles to let us separate them visually.</a:t>
            </a:r>
          </a:p>
          <a:p>
            <a:r>
              <a:rPr lang="en-US" baseline="0" dirty="0" smtClean="0"/>
              <a:t>As we said at the beginning, this trades clutter for overdraw, as you can see here.</a:t>
            </a:r>
            <a:endParaRPr lang="en-US" dirty="0"/>
          </a:p>
        </p:txBody>
      </p:sp>
      <p:sp>
        <p:nvSpPr>
          <p:cNvPr id="4" name="Slide Number Placeholder 3"/>
          <p:cNvSpPr>
            <a:spLocks noGrp="1"/>
          </p:cNvSpPr>
          <p:nvPr>
            <p:ph type="sldNum" sz="quarter" idx="10"/>
          </p:nvPr>
        </p:nvSpPr>
        <p:spPr/>
        <p:txBody>
          <a:bodyPr/>
          <a:lstStyle/>
          <a:p>
            <a:fld id="{7364612A-E35B-482E-A2D3-DB16E63A78F7}" type="slidenum">
              <a:rPr lang="en-US" smtClean="0"/>
              <a:pPr/>
              <a:t>103</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038" indent="-173038">
              <a:buFont typeface="Arial" charset="0"/>
              <a:buNone/>
            </a:pPr>
            <a:r>
              <a:rPr lang="en-US" dirty="0" smtClean="0"/>
              <a:t>Our method has its own strengths</a:t>
            </a:r>
            <a:r>
              <a:rPr lang="en-US" baseline="0" dirty="0" smtClean="0"/>
              <a:t> and weaknesses.</a:t>
            </a:r>
          </a:p>
          <a:p>
            <a:pPr marL="173038" indent="-173038">
              <a:buFont typeface="Arial" charset="0"/>
              <a:buNone/>
            </a:pPr>
            <a:r>
              <a:rPr lang="en-US" baseline="0" dirty="0" smtClean="0"/>
              <a:t>The strong sides of our method are as follows.</a:t>
            </a:r>
          </a:p>
          <a:p>
            <a:pPr marL="173038" indent="-173038">
              <a:buFont typeface="Arial" charset="0"/>
              <a:buNone/>
            </a:pPr>
            <a:r>
              <a:rPr lang="en-US" baseline="0" dirty="0" smtClean="0"/>
              <a:t>First of all, our method requires no hierarchy and applicable to general graphs.</a:t>
            </a:r>
          </a:p>
          <a:p>
            <a:pPr marL="173038" indent="-173038">
              <a:buFont typeface="Arial" charset="0"/>
              <a:buNone/>
            </a:pPr>
            <a:r>
              <a:rPr lang="en-US" baseline="0" dirty="0" smtClean="0"/>
              <a:t>It can work with both directed and undirected graphs.</a:t>
            </a:r>
          </a:p>
          <a:p>
            <a:pPr marL="173038" indent="-173038">
              <a:buFont typeface="Arial" charset="0"/>
              <a:buNone/>
            </a:pPr>
            <a:r>
              <a:rPr lang="en-US" baseline="0" dirty="0" smtClean="0"/>
              <a:t>To do this, the only thing we need to adjust is the clustering, which will group edges ignoring their directions.</a:t>
            </a:r>
          </a:p>
          <a:p>
            <a:pPr marL="173038" indent="-173038">
              <a:buFont typeface="Arial" charset="0"/>
              <a:buNone/>
            </a:pPr>
            <a:r>
              <a:rPr lang="en-US" baseline="0" dirty="0" smtClean="0"/>
              <a:t>Second, our method can create smooth or organic-looking bundles, depending on the user needs.</a:t>
            </a:r>
          </a:p>
          <a:p>
            <a:pPr marL="173038" indent="-173038">
              <a:buFont typeface="Arial" charset="0"/>
              <a:buNone/>
            </a:pPr>
            <a:r>
              <a:rPr lang="en-US" baseline="0" dirty="0" smtClean="0"/>
              <a:t>The user may adjust the structured look of the graph with smoothing and relaxation parameters.</a:t>
            </a:r>
          </a:p>
          <a:p>
            <a:pPr marL="173038" indent="-173038">
              <a:buFont typeface="Arial" charset="0"/>
              <a:buNone/>
            </a:pPr>
            <a:r>
              <a:rPr lang="en-US" baseline="0" dirty="0" smtClean="0"/>
              <a:t>Finally, since our method is totally image-based (that is apart from the clustering), it allows efficient implementation in graphics hardware.</a:t>
            </a:r>
          </a:p>
          <a:p>
            <a:pPr marL="173038" indent="-173038">
              <a:buFont typeface="Arial" charset="0"/>
              <a:buNone/>
            </a:pPr>
            <a:r>
              <a:rPr lang="en-US" dirty="0" smtClean="0"/>
              <a:t>The</a:t>
            </a:r>
            <a:r>
              <a:rPr lang="en-US" baseline="0" dirty="0" smtClean="0"/>
              <a:t> only known weakness of our method is that the method is highly </a:t>
            </a:r>
            <a:r>
              <a:rPr lang="en-US" baseline="0" dirty="0" err="1" smtClean="0"/>
              <a:t>susceptable</a:t>
            </a:r>
            <a:r>
              <a:rPr lang="en-US" baseline="0" dirty="0" smtClean="0"/>
              <a:t> to clustering results.</a:t>
            </a:r>
          </a:p>
          <a:p>
            <a:pPr marL="173038" indent="-173038">
              <a:buFont typeface="Arial" charset="0"/>
              <a:buNone/>
            </a:pPr>
            <a:r>
              <a:rPr lang="en-US" baseline="0" dirty="0" smtClean="0"/>
              <a:t>If the clustering doesn’t provide good results, the bundles our method will create won’t be much pleasing.</a:t>
            </a:r>
            <a:endParaRPr lang="en-US" dirty="0" smtClean="0"/>
          </a:p>
          <a:p>
            <a:endParaRPr lang="en-US" dirty="0"/>
          </a:p>
        </p:txBody>
      </p:sp>
      <p:sp>
        <p:nvSpPr>
          <p:cNvPr id="4" name="Slide Number Placeholder 3"/>
          <p:cNvSpPr>
            <a:spLocks noGrp="1"/>
          </p:cNvSpPr>
          <p:nvPr>
            <p:ph type="sldNum" sz="quarter" idx="10"/>
          </p:nvPr>
        </p:nvSpPr>
        <p:spPr/>
        <p:txBody>
          <a:bodyPr/>
          <a:lstStyle/>
          <a:p>
            <a:fld id="{7364612A-E35B-482E-A2D3-DB16E63A78F7}" type="slidenum">
              <a:rPr lang="en-US" smtClean="0"/>
              <a:pPr/>
              <a:t>105</a:t>
            </a:fld>
            <a:endParaRPr lang="en-US"/>
          </a:p>
        </p:txBody>
      </p:sp>
    </p:spTree>
    <p:extLst>
      <p:ext uri="{BB962C8B-B14F-4D97-AF65-F5344CB8AC3E}">
        <p14:creationId xmlns:p14="http://schemas.microsoft.com/office/powerpoint/2010/main" val="9387624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2000" b="0" i="0" u="none" strike="noStrike" kern="1200" baseline="0" dirty="0" smtClean="0">
                <a:solidFill>
                  <a:schemeClr val="tx1"/>
                </a:solidFill>
                <a:latin typeface="+mn-lt"/>
                <a:ea typeface="+mn-ea"/>
                <a:cs typeface="+mn-cs"/>
              </a:rPr>
              <a:t>Hierarchical Edge Bundling (HEB) bundles edges together</a:t>
            </a:r>
          </a:p>
          <a:p>
            <a:r>
              <a:rPr lang="en-US" sz="2000" b="0" i="0" u="none" strike="noStrike" kern="1200" baseline="0" dirty="0" smtClean="0">
                <a:solidFill>
                  <a:schemeClr val="tx1"/>
                </a:solidFill>
                <a:latin typeface="+mn-lt"/>
                <a:ea typeface="+mn-ea"/>
                <a:cs typeface="+mn-cs"/>
              </a:rPr>
              <a:t>by bending each edge, modeled as a B-spline curve,</a:t>
            </a:r>
          </a:p>
          <a:p>
            <a:r>
              <a:rPr lang="en-US" sz="2000" b="0" i="0" u="none" strike="noStrike" kern="1200" baseline="0" dirty="0" smtClean="0">
                <a:solidFill>
                  <a:schemeClr val="tx1"/>
                </a:solidFill>
                <a:latin typeface="+mn-lt"/>
                <a:ea typeface="+mn-ea"/>
                <a:cs typeface="+mn-cs"/>
              </a:rPr>
              <a:t>toward the polyline path defined by the available hierarchy</a:t>
            </a:r>
          </a:p>
          <a:p>
            <a:r>
              <a:rPr lang="en-US" sz="2000" b="0" i="0" u="none" strike="noStrike" kern="1200" baseline="0" dirty="0" smtClean="0">
                <a:solidFill>
                  <a:schemeClr val="tx1"/>
                </a:solidFill>
                <a:latin typeface="+mn-lt"/>
                <a:ea typeface="+mn-ea"/>
                <a:cs typeface="+mn-cs"/>
              </a:rPr>
              <a:t>[Hol06]. This method is not applicable to general graphs,</a:t>
            </a:r>
          </a:p>
          <a:p>
            <a:r>
              <a:rPr lang="en-US" sz="2000" b="0" i="0" u="none" strike="noStrike" kern="1200" baseline="0" dirty="0" smtClean="0">
                <a:solidFill>
                  <a:schemeClr val="tx1"/>
                </a:solidFill>
                <a:latin typeface="+mn-lt"/>
                <a:ea typeface="+mn-ea"/>
                <a:cs typeface="+mn-cs"/>
              </a:rPr>
              <a:t>since it requires a graph to contain a hierarchy.</a:t>
            </a:r>
            <a:endParaRPr lang="fr-FR" sz="2000" dirty="0" smtClean="0"/>
          </a:p>
          <a:p>
            <a:endParaRPr lang="fr-FR" dirty="0"/>
          </a:p>
        </p:txBody>
      </p:sp>
      <p:sp>
        <p:nvSpPr>
          <p:cNvPr id="4" name="Espace réservé du numéro de diapositive 3"/>
          <p:cNvSpPr>
            <a:spLocks noGrp="1"/>
          </p:cNvSpPr>
          <p:nvPr>
            <p:ph type="sldNum" sz="quarter" idx="10"/>
          </p:nvPr>
        </p:nvSpPr>
        <p:spPr/>
        <p:txBody>
          <a:bodyPr/>
          <a:lstStyle/>
          <a:p>
            <a:fld id="{FDB61EE9-6E0D-4277-9C05-256AB50B9DF5}" type="slidenum">
              <a:rPr lang="fr-FR" smtClean="0"/>
              <a:t>106</a:t>
            </a:fld>
            <a:endParaRPr lang="fr-FR"/>
          </a:p>
        </p:txBody>
      </p:sp>
    </p:spTree>
    <p:extLst>
      <p:ext uri="{BB962C8B-B14F-4D97-AF65-F5344CB8AC3E}">
        <p14:creationId xmlns:p14="http://schemas.microsoft.com/office/powerpoint/2010/main" val="3627731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Clustering methods</a:t>
            </a:r>
          </a:p>
          <a:p>
            <a:r>
              <a:rPr lang="en-US" dirty="0" smtClean="0"/>
              <a:t>Interactive methods</a:t>
            </a:r>
          </a:p>
          <a:p>
            <a:r>
              <a:rPr lang="en-US" dirty="0" smtClean="0"/>
              <a:t>Filtering methods</a:t>
            </a:r>
          </a:p>
          <a:p>
            <a:endParaRPr lang="en-US" dirty="0"/>
          </a:p>
        </p:txBody>
      </p:sp>
      <p:sp>
        <p:nvSpPr>
          <p:cNvPr id="4" name="Espace réservé du numéro de diapositive 3"/>
          <p:cNvSpPr>
            <a:spLocks noGrp="1"/>
          </p:cNvSpPr>
          <p:nvPr>
            <p:ph type="sldNum" sz="quarter" idx="10"/>
          </p:nvPr>
        </p:nvSpPr>
        <p:spPr/>
        <p:txBody>
          <a:bodyPr/>
          <a:lstStyle/>
          <a:p>
            <a:fld id="{3EF3A073-D8C2-4133-A67E-A828A6A31404}" type="slidenum">
              <a:rPr lang="de-AT" smtClean="0"/>
              <a:t>11</a:t>
            </a:fld>
            <a:endParaRPr lang="de-AT"/>
          </a:p>
        </p:txBody>
      </p:sp>
    </p:spTree>
    <p:extLst>
      <p:ext uri="{BB962C8B-B14F-4D97-AF65-F5344CB8AC3E}">
        <p14:creationId xmlns:p14="http://schemas.microsoft.com/office/powerpoint/2010/main" val="8949231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For the one of </a:t>
            </a:r>
            <a:r>
              <a:rPr lang="fr-FR" dirty="0" err="1" smtClean="0"/>
              <a:t>you</a:t>
            </a:r>
            <a:r>
              <a:rPr lang="fr-FR" dirty="0" smtClean="0"/>
              <a:t> </a:t>
            </a:r>
            <a:r>
              <a:rPr lang="fr-FR" dirty="0" err="1" smtClean="0"/>
              <a:t>that</a:t>
            </a:r>
            <a:r>
              <a:rPr lang="fr-FR" dirty="0" smtClean="0"/>
              <a:t> know image </a:t>
            </a:r>
            <a:r>
              <a:rPr lang="fr-FR" dirty="0" err="1" smtClean="0"/>
              <a:t>processing</a:t>
            </a:r>
            <a:r>
              <a:rPr lang="fr-FR" dirty="0" smtClean="0"/>
              <a:t>,</a:t>
            </a:r>
            <a:r>
              <a:rPr lang="fr-FR" baseline="0" dirty="0" smtClean="0"/>
              <a:t> note </a:t>
            </a:r>
            <a:r>
              <a:rPr lang="fr-FR" baseline="0" dirty="0" err="1" smtClean="0"/>
              <a:t>that</a:t>
            </a:r>
            <a:r>
              <a:rPr lang="fr-FR" baseline="0" dirty="0" smtClean="0"/>
              <a:t> </a:t>
            </a:r>
            <a:r>
              <a:rPr lang="fr-FR" baseline="0" dirty="0" err="1" smtClean="0"/>
              <a:t>what</a:t>
            </a:r>
            <a:r>
              <a:rPr lang="fr-FR" baseline="0" dirty="0" smtClean="0"/>
              <a:t> </a:t>
            </a:r>
            <a:r>
              <a:rPr lang="fr-FR" baseline="0" dirty="0" err="1" smtClean="0"/>
              <a:t>we</a:t>
            </a:r>
            <a:r>
              <a:rPr lang="fr-FR" baseline="0" dirty="0" smtClean="0"/>
              <a:t> are </a:t>
            </a:r>
            <a:r>
              <a:rPr lang="fr-FR" baseline="0" dirty="0" err="1" smtClean="0"/>
              <a:t>doing</a:t>
            </a:r>
            <a:r>
              <a:rPr lang="fr-FR" baseline="0" dirty="0" smtClean="0"/>
              <a:t> </a:t>
            </a:r>
            <a:r>
              <a:rPr lang="fr-FR" baseline="0" dirty="0" err="1" smtClean="0"/>
              <a:t>is</a:t>
            </a:r>
            <a:r>
              <a:rPr lang="fr-FR" baseline="0" dirty="0" smtClean="0"/>
              <a:t> </a:t>
            </a:r>
            <a:r>
              <a:rPr lang="fr-FR" baseline="0" dirty="0" err="1" smtClean="0"/>
              <a:t>nothing</a:t>
            </a:r>
            <a:r>
              <a:rPr lang="fr-FR" baseline="0" dirty="0" smtClean="0"/>
              <a:t> </a:t>
            </a:r>
            <a:r>
              <a:rPr lang="fr-FR" baseline="0" dirty="0" err="1" smtClean="0"/>
              <a:t>else</a:t>
            </a:r>
            <a:r>
              <a:rPr lang="fr-FR" baseline="0" dirty="0" smtClean="0"/>
              <a:t> </a:t>
            </a:r>
            <a:r>
              <a:rPr lang="fr-FR" baseline="0" dirty="0" err="1" smtClean="0"/>
              <a:t>than</a:t>
            </a:r>
            <a:r>
              <a:rPr lang="fr-FR" baseline="0" dirty="0" smtClean="0"/>
              <a:t> men shift segmentation technique but on pixel </a:t>
            </a:r>
            <a:r>
              <a:rPr lang="fr-FR" baseline="0" dirty="0" err="1" smtClean="0"/>
              <a:t>color</a:t>
            </a:r>
            <a:r>
              <a:rPr lang="fr-FR" baseline="0" dirty="0" smtClean="0"/>
              <a:t>, but on </a:t>
            </a:r>
            <a:r>
              <a:rPr lang="fr-FR" baseline="0" dirty="0" err="1" smtClean="0"/>
              <a:t>edges</a:t>
            </a:r>
            <a:endParaRPr lang="fr-FR" baseline="0" dirty="0" smtClean="0"/>
          </a:p>
          <a:p>
            <a:endParaRPr lang="fr-FR" dirty="0" smtClean="0"/>
          </a:p>
          <a:p>
            <a:r>
              <a:rPr lang="fr-FR" dirty="0" err="1" smtClean="0"/>
              <a:t>Bundling</a:t>
            </a:r>
            <a:r>
              <a:rPr lang="fr-FR" dirty="0" smtClean="0"/>
              <a:t> </a:t>
            </a:r>
          </a:p>
          <a:p>
            <a:r>
              <a:rPr lang="fr-FR" dirty="0" err="1" smtClean="0"/>
              <a:t>Mean</a:t>
            </a:r>
            <a:r>
              <a:rPr lang="fr-FR" dirty="0" smtClean="0"/>
              <a:t> shift :   </a:t>
            </a:r>
            <a:r>
              <a:rPr lang="fr-FR" dirty="0" err="1" smtClean="0"/>
              <a:t>Dorin</a:t>
            </a:r>
            <a:r>
              <a:rPr lang="fr-FR" dirty="0" smtClean="0"/>
              <a:t> </a:t>
            </a:r>
            <a:r>
              <a:rPr lang="fr-FR" dirty="0" err="1" smtClean="0"/>
              <a:t>Comaniciu</a:t>
            </a:r>
            <a:r>
              <a:rPr lang="fr-FR" dirty="0" smtClean="0"/>
              <a:t>, </a:t>
            </a:r>
            <a:r>
              <a:rPr lang="fr-FR" dirty="0" err="1" smtClean="0"/>
              <a:t>peter</a:t>
            </a:r>
            <a:r>
              <a:rPr lang="fr-FR" dirty="0" smtClean="0"/>
              <a:t> </a:t>
            </a:r>
            <a:r>
              <a:rPr lang="fr-FR" dirty="0" err="1" smtClean="0"/>
              <a:t>Meer</a:t>
            </a:r>
            <a:endParaRPr lang="en-US" dirty="0"/>
          </a:p>
        </p:txBody>
      </p:sp>
      <p:sp>
        <p:nvSpPr>
          <p:cNvPr id="4" name="Espace réservé du numéro de diapositive 3"/>
          <p:cNvSpPr>
            <a:spLocks noGrp="1"/>
          </p:cNvSpPr>
          <p:nvPr>
            <p:ph type="sldNum" sz="quarter" idx="10"/>
          </p:nvPr>
        </p:nvSpPr>
        <p:spPr/>
        <p:txBody>
          <a:bodyPr/>
          <a:lstStyle/>
          <a:p>
            <a:fld id="{66D007AE-B5C9-4586-8A49-0CA583D7DF04}" type="slidenum">
              <a:rPr lang="en-US" smtClean="0"/>
              <a:t>113</a:t>
            </a:fld>
            <a:endParaRPr lang="en-US"/>
          </a:p>
        </p:txBody>
      </p:sp>
    </p:spTree>
    <p:extLst>
      <p:ext uri="{BB962C8B-B14F-4D97-AF65-F5344CB8AC3E}">
        <p14:creationId xmlns:p14="http://schemas.microsoft.com/office/powerpoint/2010/main" val="38052399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err="1" smtClean="0"/>
              <a:t>Three</a:t>
            </a:r>
            <a:r>
              <a:rPr lang="fr-FR" baseline="0" dirty="0" smtClean="0"/>
              <a:t> main </a:t>
            </a:r>
            <a:r>
              <a:rPr lang="fr-FR" baseline="0" dirty="0" err="1" smtClean="0"/>
              <a:t>steps</a:t>
            </a:r>
            <a:endParaRPr lang="en-US" dirty="0"/>
          </a:p>
        </p:txBody>
      </p:sp>
      <p:sp>
        <p:nvSpPr>
          <p:cNvPr id="4" name="Espace réservé du numéro de diapositive 3"/>
          <p:cNvSpPr>
            <a:spLocks noGrp="1"/>
          </p:cNvSpPr>
          <p:nvPr>
            <p:ph type="sldNum" sz="quarter" idx="10"/>
          </p:nvPr>
        </p:nvSpPr>
        <p:spPr/>
        <p:txBody>
          <a:bodyPr/>
          <a:lstStyle/>
          <a:p>
            <a:fld id="{66D007AE-B5C9-4586-8A49-0CA583D7DF04}" type="slidenum">
              <a:rPr lang="en-US" smtClean="0"/>
              <a:t>114</a:t>
            </a:fld>
            <a:endParaRPr lang="en-US"/>
          </a:p>
        </p:txBody>
      </p:sp>
    </p:spTree>
    <p:extLst>
      <p:ext uri="{BB962C8B-B14F-4D97-AF65-F5344CB8AC3E}">
        <p14:creationId xmlns:p14="http://schemas.microsoft.com/office/powerpoint/2010/main" val="27498326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Kernel</a:t>
            </a:r>
            <a:r>
              <a:rPr lang="fr-FR" baseline="0" dirty="0" smtClean="0"/>
              <a:t> K (</a:t>
            </a:r>
            <a:r>
              <a:rPr lang="fr-FR" baseline="0" dirty="0" err="1" smtClean="0"/>
              <a:t>parabolic</a:t>
            </a:r>
            <a:r>
              <a:rPr lang="fr-FR" baseline="0" dirty="0" smtClean="0"/>
              <a:t> </a:t>
            </a:r>
            <a:r>
              <a:rPr lang="fr-FR" baseline="0" dirty="0" err="1" smtClean="0"/>
              <a:t>function</a:t>
            </a:r>
            <a:r>
              <a:rPr lang="fr-FR" baseline="0" dirty="0" smtClean="0"/>
              <a:t>) </a:t>
            </a:r>
            <a:r>
              <a:rPr lang="fr-FR" baseline="0" dirty="0" err="1" smtClean="0"/>
              <a:t>with</a:t>
            </a:r>
            <a:r>
              <a:rPr lang="fr-FR" baseline="0" dirty="0" smtClean="0"/>
              <a:t> a </a:t>
            </a:r>
            <a:r>
              <a:rPr lang="fr-FR" baseline="0" dirty="0" err="1" smtClean="0"/>
              <a:t>bandwith</a:t>
            </a:r>
            <a:r>
              <a:rPr lang="fr-FR" baseline="0" dirty="0" smtClean="0"/>
              <a:t> H</a:t>
            </a:r>
          </a:p>
          <a:p>
            <a:endParaRPr lang="fr-FR" baseline="0" dirty="0" smtClean="0"/>
          </a:p>
          <a:p>
            <a:r>
              <a:rPr lang="fr-FR" baseline="0" dirty="0" err="1" smtClean="0"/>
              <a:t>Mathemitacal</a:t>
            </a:r>
            <a:r>
              <a:rPr lang="fr-FR" baseline="0" dirty="0" smtClean="0"/>
              <a:t> formulation of the </a:t>
            </a:r>
            <a:r>
              <a:rPr lang="fr-FR" baseline="0" dirty="0" err="1" smtClean="0"/>
              <a:t>kenerl</a:t>
            </a:r>
            <a:r>
              <a:rPr lang="fr-FR" baseline="0" dirty="0" smtClean="0"/>
              <a:t> </a:t>
            </a:r>
            <a:r>
              <a:rPr lang="fr-FR" baseline="0" dirty="0" err="1" smtClean="0"/>
              <a:t>desity</a:t>
            </a:r>
            <a:r>
              <a:rPr lang="fr-FR" baseline="0" dirty="0" smtClean="0"/>
              <a:t> estimation</a:t>
            </a:r>
          </a:p>
          <a:p>
            <a:endParaRPr lang="en-US" dirty="0"/>
          </a:p>
        </p:txBody>
      </p:sp>
      <p:sp>
        <p:nvSpPr>
          <p:cNvPr id="4" name="Espace réservé du numéro de diapositive 3"/>
          <p:cNvSpPr>
            <a:spLocks noGrp="1"/>
          </p:cNvSpPr>
          <p:nvPr>
            <p:ph type="sldNum" sz="quarter" idx="10"/>
          </p:nvPr>
        </p:nvSpPr>
        <p:spPr/>
        <p:txBody>
          <a:bodyPr/>
          <a:lstStyle/>
          <a:p>
            <a:fld id="{66D007AE-B5C9-4586-8A49-0CA583D7DF04}" type="slidenum">
              <a:rPr lang="en-US" smtClean="0"/>
              <a:t>115</a:t>
            </a:fld>
            <a:endParaRPr lang="en-US"/>
          </a:p>
        </p:txBody>
      </p:sp>
    </p:spTree>
    <p:extLst>
      <p:ext uri="{BB962C8B-B14F-4D97-AF65-F5344CB8AC3E}">
        <p14:creationId xmlns:p14="http://schemas.microsoft.com/office/powerpoint/2010/main" val="9688772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Delta </a:t>
            </a:r>
            <a:r>
              <a:rPr lang="fr-FR" dirty="0" err="1" smtClean="0"/>
              <a:t>is</a:t>
            </a:r>
            <a:r>
              <a:rPr lang="fr-FR" dirty="0" smtClean="0"/>
              <a:t> the gradient</a:t>
            </a:r>
          </a:p>
          <a:p>
            <a:r>
              <a:rPr lang="fr-FR" dirty="0" smtClean="0"/>
              <a:t>H(t) </a:t>
            </a:r>
            <a:r>
              <a:rPr lang="fr-FR" dirty="0" err="1" smtClean="0"/>
              <a:t>is</a:t>
            </a:r>
            <a:r>
              <a:rPr lang="fr-FR" dirty="0" smtClean="0"/>
              <a:t> a factor </a:t>
            </a:r>
            <a:r>
              <a:rPr lang="fr-FR" dirty="0" err="1" smtClean="0"/>
              <a:t>that</a:t>
            </a:r>
            <a:r>
              <a:rPr lang="fr-FR" dirty="0" smtClean="0"/>
              <a:t> </a:t>
            </a:r>
            <a:r>
              <a:rPr lang="fr-FR" dirty="0" err="1" smtClean="0"/>
              <a:t>descreseas</a:t>
            </a:r>
            <a:r>
              <a:rPr lang="fr-FR" dirty="0" smtClean="0"/>
              <a:t> over time (</a:t>
            </a:r>
            <a:r>
              <a:rPr lang="fr-FR" dirty="0" err="1" smtClean="0"/>
              <a:t>less</a:t>
            </a:r>
            <a:r>
              <a:rPr lang="fr-FR" dirty="0" smtClean="0"/>
              <a:t> </a:t>
            </a:r>
            <a:r>
              <a:rPr lang="fr-FR" dirty="0" err="1" smtClean="0"/>
              <a:t>movements</a:t>
            </a:r>
            <a:r>
              <a:rPr lang="fr-FR" dirty="0" smtClean="0"/>
              <a:t>)</a:t>
            </a:r>
            <a:endParaRPr lang="en-US" dirty="0"/>
          </a:p>
        </p:txBody>
      </p:sp>
      <p:sp>
        <p:nvSpPr>
          <p:cNvPr id="4" name="Espace réservé du numéro de diapositive 3"/>
          <p:cNvSpPr>
            <a:spLocks noGrp="1"/>
          </p:cNvSpPr>
          <p:nvPr>
            <p:ph type="sldNum" sz="quarter" idx="10"/>
          </p:nvPr>
        </p:nvSpPr>
        <p:spPr/>
        <p:txBody>
          <a:bodyPr/>
          <a:lstStyle/>
          <a:p>
            <a:fld id="{66D007AE-B5C9-4586-8A49-0CA583D7DF04}" type="slidenum">
              <a:rPr lang="en-US" smtClean="0"/>
              <a:t>116</a:t>
            </a:fld>
            <a:endParaRPr lang="en-US"/>
          </a:p>
        </p:txBody>
      </p:sp>
    </p:spTree>
    <p:extLst>
      <p:ext uri="{BB962C8B-B14F-4D97-AF65-F5344CB8AC3E}">
        <p14:creationId xmlns:p14="http://schemas.microsoft.com/office/powerpoint/2010/main" val="109322600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Force </a:t>
            </a:r>
            <a:r>
              <a:rPr lang="fr-FR" dirty="0" err="1" smtClean="0"/>
              <a:t>directed</a:t>
            </a:r>
            <a:r>
              <a:rPr lang="fr-FR" dirty="0" smtClean="0"/>
              <a:t> EB</a:t>
            </a:r>
          </a:p>
          <a:p>
            <a:r>
              <a:rPr lang="fr-FR" dirty="0" err="1" smtClean="0"/>
              <a:t>Geometry</a:t>
            </a:r>
            <a:r>
              <a:rPr lang="fr-FR" dirty="0" smtClean="0"/>
              <a:t> </a:t>
            </a:r>
            <a:r>
              <a:rPr lang="fr-FR" dirty="0" err="1" smtClean="0"/>
              <a:t>based</a:t>
            </a:r>
            <a:r>
              <a:rPr lang="fr-FR" dirty="0" smtClean="0"/>
              <a:t> EB</a:t>
            </a:r>
          </a:p>
          <a:p>
            <a:r>
              <a:rPr lang="fr-FR" dirty="0" err="1" smtClean="0"/>
              <a:t>Winding</a:t>
            </a:r>
            <a:r>
              <a:rPr lang="fr-FR" dirty="0" smtClean="0"/>
              <a:t> </a:t>
            </a:r>
            <a:r>
              <a:rPr lang="fr-FR" dirty="0" err="1" smtClean="0"/>
              <a:t>roads</a:t>
            </a:r>
            <a:r>
              <a:rPr lang="fr-FR" dirty="0" smtClean="0"/>
              <a:t> EB</a:t>
            </a:r>
            <a:endParaRPr lang="en-US" dirty="0"/>
          </a:p>
        </p:txBody>
      </p:sp>
      <p:sp>
        <p:nvSpPr>
          <p:cNvPr id="4" name="Espace réservé du numéro de diapositive 3"/>
          <p:cNvSpPr>
            <a:spLocks noGrp="1"/>
          </p:cNvSpPr>
          <p:nvPr>
            <p:ph type="sldNum" sz="quarter" idx="10"/>
          </p:nvPr>
        </p:nvSpPr>
        <p:spPr/>
        <p:txBody>
          <a:bodyPr/>
          <a:lstStyle/>
          <a:p>
            <a:fld id="{66D007AE-B5C9-4586-8A49-0CA583D7DF04}" type="slidenum">
              <a:rPr lang="en-US" smtClean="0"/>
              <a:t>121</a:t>
            </a:fld>
            <a:endParaRPr lang="en-US"/>
          </a:p>
        </p:txBody>
      </p:sp>
    </p:spTree>
    <p:extLst>
      <p:ext uri="{BB962C8B-B14F-4D97-AF65-F5344CB8AC3E}">
        <p14:creationId xmlns:p14="http://schemas.microsoft.com/office/powerpoint/2010/main" val="35923181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example proves two points:</a:t>
            </a:r>
          </a:p>
          <a:p>
            <a:pPr marL="228600" indent="-228600">
              <a:buAutoNum type="alphaLcParenBoth"/>
            </a:pPr>
            <a:r>
              <a:rPr lang="en-US" baseline="0" dirty="0" smtClean="0"/>
              <a:t>Scalability</a:t>
            </a:r>
          </a:p>
          <a:p>
            <a:pPr marL="228600" indent="-228600">
              <a:buAutoNum type="alphaLcParenBoth"/>
            </a:pPr>
            <a:r>
              <a:rPr lang="en-US" baseline="0" dirty="0" smtClean="0"/>
              <a:t>Ability to </a:t>
            </a:r>
            <a:r>
              <a:rPr lang="en-US" baseline="0" dirty="0" err="1" smtClean="0"/>
              <a:t>declutter</a:t>
            </a:r>
            <a:r>
              <a:rPr lang="en-US" baseline="0" dirty="0" smtClean="0"/>
              <a:t> a very dense graph!</a:t>
            </a:r>
            <a:endParaRPr lang="en-US" dirty="0"/>
          </a:p>
        </p:txBody>
      </p:sp>
      <p:sp>
        <p:nvSpPr>
          <p:cNvPr id="4" name="Slide Number Placeholder 3"/>
          <p:cNvSpPr>
            <a:spLocks noGrp="1"/>
          </p:cNvSpPr>
          <p:nvPr>
            <p:ph type="sldNum" sz="quarter" idx="10"/>
          </p:nvPr>
        </p:nvSpPr>
        <p:spPr/>
        <p:txBody>
          <a:bodyPr/>
          <a:lstStyle/>
          <a:p>
            <a:fld id="{66D007AE-B5C9-4586-8A49-0CA583D7DF04}" type="slidenum">
              <a:rPr lang="en-US" smtClean="0"/>
              <a:t>126</a:t>
            </a:fld>
            <a:endParaRPr lang="en-US"/>
          </a:p>
        </p:txBody>
      </p:sp>
    </p:spTree>
    <p:extLst>
      <p:ext uri="{BB962C8B-B14F-4D97-AF65-F5344CB8AC3E}">
        <p14:creationId xmlns:p14="http://schemas.microsoft.com/office/powerpoint/2010/main" val="409014544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Mingle</a:t>
            </a:r>
            <a:r>
              <a:rPr lang="fr-FR" dirty="0" smtClean="0"/>
              <a:t>: </a:t>
            </a:r>
            <a:r>
              <a:rPr lang="fr-FR" dirty="0" err="1" smtClean="0"/>
              <a:t>ink</a:t>
            </a:r>
            <a:r>
              <a:rPr lang="fr-FR" dirty="0" smtClean="0"/>
              <a:t> </a:t>
            </a:r>
            <a:r>
              <a:rPr lang="fr-FR" dirty="0" err="1" smtClean="0"/>
              <a:t>minisation</a:t>
            </a:r>
            <a:r>
              <a:rPr lang="fr-FR" dirty="0" smtClean="0"/>
              <a:t>: </a:t>
            </a:r>
            <a:r>
              <a:rPr lang="fr-FR" dirty="0" err="1" smtClean="0"/>
              <a:t>edge</a:t>
            </a:r>
            <a:r>
              <a:rPr lang="fr-FR" dirty="0" smtClean="0"/>
              <a:t> </a:t>
            </a:r>
            <a:r>
              <a:rPr lang="fr-FR" dirty="0" err="1" smtClean="0"/>
              <a:t>proximity</a:t>
            </a:r>
            <a:r>
              <a:rPr lang="fr-FR" dirty="0" smtClean="0"/>
              <a:t> graph</a:t>
            </a:r>
          </a:p>
          <a:p>
            <a:endParaRPr lang="fr-FR" dirty="0" smtClean="0"/>
          </a:p>
          <a:p>
            <a:r>
              <a:rPr lang="en-US" dirty="0" smtClean="0"/>
              <a:t>Yeast : biological application</a:t>
            </a:r>
          </a:p>
          <a:p>
            <a:endParaRPr lang="fr-FR" dirty="0" smtClean="0"/>
          </a:p>
          <a:p>
            <a:r>
              <a:rPr lang="fr-FR" dirty="0" smtClean="0"/>
              <a:t>Net-50: internet graph</a:t>
            </a:r>
          </a:p>
          <a:p>
            <a:endParaRPr lang="en-US" dirty="0"/>
          </a:p>
        </p:txBody>
      </p:sp>
      <p:sp>
        <p:nvSpPr>
          <p:cNvPr id="4" name="Espace réservé du numéro de diapositive 3"/>
          <p:cNvSpPr>
            <a:spLocks noGrp="1"/>
          </p:cNvSpPr>
          <p:nvPr>
            <p:ph type="sldNum" sz="quarter" idx="10"/>
          </p:nvPr>
        </p:nvSpPr>
        <p:spPr/>
        <p:txBody>
          <a:bodyPr/>
          <a:lstStyle/>
          <a:p>
            <a:fld id="{66D007AE-B5C9-4586-8A49-0CA583D7DF04}" type="slidenum">
              <a:rPr lang="en-US" smtClean="0"/>
              <a:t>127</a:t>
            </a:fld>
            <a:endParaRPr lang="en-US"/>
          </a:p>
        </p:txBody>
      </p:sp>
    </p:spTree>
    <p:extLst>
      <p:ext uri="{BB962C8B-B14F-4D97-AF65-F5344CB8AC3E}">
        <p14:creationId xmlns:p14="http://schemas.microsoft.com/office/powerpoint/2010/main" val="20924217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Amazone :   </a:t>
            </a:r>
            <a:r>
              <a:rPr lang="fr-FR" dirty="0" err="1" smtClean="0"/>
              <a:t>kdeeb</a:t>
            </a:r>
            <a:r>
              <a:rPr lang="fr-FR" dirty="0" smtClean="0"/>
              <a:t> : 58,   </a:t>
            </a:r>
            <a:r>
              <a:rPr lang="fr-FR" dirty="0" err="1" smtClean="0"/>
              <a:t>Mingle</a:t>
            </a:r>
            <a:r>
              <a:rPr lang="fr-FR" dirty="0" smtClean="0"/>
              <a:t>: 157s</a:t>
            </a:r>
          </a:p>
          <a:p>
            <a:endParaRPr lang="fr-FR" dirty="0" smtClean="0"/>
          </a:p>
          <a:p>
            <a:r>
              <a:rPr lang="fr-FR" dirty="0" smtClean="0"/>
              <a:t>Wiki vote : </a:t>
            </a:r>
            <a:r>
              <a:rPr lang="fr-FR" dirty="0" err="1" smtClean="0"/>
              <a:t>kdeeb</a:t>
            </a:r>
            <a:r>
              <a:rPr lang="fr-FR" dirty="0" smtClean="0"/>
              <a:t> </a:t>
            </a:r>
            <a:r>
              <a:rPr lang="fr-FR" smtClean="0"/>
              <a:t>: 8s     </a:t>
            </a:r>
            <a:r>
              <a:rPr lang="fr-FR" dirty="0" err="1" smtClean="0"/>
              <a:t>mingle</a:t>
            </a:r>
            <a:r>
              <a:rPr lang="fr-FR" dirty="0" smtClean="0"/>
              <a:t>: 6 s</a:t>
            </a:r>
            <a:endParaRPr lang="en-US" dirty="0"/>
          </a:p>
        </p:txBody>
      </p:sp>
      <p:sp>
        <p:nvSpPr>
          <p:cNvPr id="4" name="Espace réservé du numéro de diapositive 3"/>
          <p:cNvSpPr>
            <a:spLocks noGrp="1"/>
          </p:cNvSpPr>
          <p:nvPr>
            <p:ph type="sldNum" sz="quarter" idx="10"/>
          </p:nvPr>
        </p:nvSpPr>
        <p:spPr/>
        <p:txBody>
          <a:bodyPr/>
          <a:lstStyle/>
          <a:p>
            <a:fld id="{66D007AE-B5C9-4586-8A49-0CA583D7DF04}" type="slidenum">
              <a:rPr lang="en-US" smtClean="0"/>
              <a:t>128</a:t>
            </a:fld>
            <a:endParaRPr lang="en-US"/>
          </a:p>
        </p:txBody>
      </p:sp>
    </p:spTree>
    <p:extLst>
      <p:ext uri="{BB962C8B-B14F-4D97-AF65-F5344CB8AC3E}">
        <p14:creationId xmlns:p14="http://schemas.microsoft.com/office/powerpoint/2010/main" val="15709992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our bundling, we moved edges towards </a:t>
            </a:r>
            <a:r>
              <a:rPr lang="en-US" b="1" baseline="0" dirty="0" smtClean="0"/>
              <a:t>high-density areas</a:t>
            </a:r>
          </a:p>
          <a:p>
            <a:r>
              <a:rPr lang="en-US" baseline="0" dirty="0" smtClean="0"/>
              <a:t>Now, we show a </a:t>
            </a:r>
            <a:r>
              <a:rPr lang="en-US" b="1" baseline="0" dirty="0" smtClean="0"/>
              <a:t>variation</a:t>
            </a:r>
            <a:r>
              <a:rPr lang="en-US" baseline="0" dirty="0" smtClean="0"/>
              <a:t> of the same technique to produce bundled layouts that </a:t>
            </a:r>
            <a:r>
              <a:rPr lang="en-US" b="1" baseline="0" dirty="0" smtClean="0"/>
              <a:t>avoid obstacles</a:t>
            </a:r>
            <a:endParaRPr lang="en-US" b="1" dirty="0"/>
          </a:p>
        </p:txBody>
      </p:sp>
      <p:sp>
        <p:nvSpPr>
          <p:cNvPr id="4" name="Slide Number Placeholder 3"/>
          <p:cNvSpPr>
            <a:spLocks noGrp="1"/>
          </p:cNvSpPr>
          <p:nvPr>
            <p:ph type="sldNum" sz="quarter" idx="10"/>
          </p:nvPr>
        </p:nvSpPr>
        <p:spPr/>
        <p:txBody>
          <a:bodyPr/>
          <a:lstStyle/>
          <a:p>
            <a:fld id="{66D007AE-B5C9-4586-8A49-0CA583D7DF04}" type="slidenum">
              <a:rPr lang="en-US" smtClean="0"/>
              <a:t>129</a:t>
            </a:fld>
            <a:endParaRPr lang="en-US"/>
          </a:p>
        </p:txBody>
      </p:sp>
    </p:spTree>
    <p:extLst>
      <p:ext uri="{BB962C8B-B14F-4D97-AF65-F5344CB8AC3E}">
        <p14:creationId xmlns:p14="http://schemas.microsoft.com/office/powerpoint/2010/main" val="400013261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66D007AE-B5C9-4586-8A49-0CA583D7DF04}" type="slidenum">
              <a:rPr lang="en-US" smtClean="0"/>
              <a:t>131</a:t>
            </a:fld>
            <a:endParaRPr lang="en-US"/>
          </a:p>
        </p:txBody>
      </p:sp>
    </p:spTree>
    <p:extLst>
      <p:ext uri="{BB962C8B-B14F-4D97-AF65-F5344CB8AC3E}">
        <p14:creationId xmlns:p14="http://schemas.microsoft.com/office/powerpoint/2010/main" val="2466634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Edges can be filtered with Centrality Based Visualization of Small World Graphs [40], </a:t>
            </a:r>
          </a:p>
          <a:p>
            <a:endParaRPr lang="en-US" dirty="0" smtClean="0"/>
          </a:p>
          <a:p>
            <a:endParaRPr lang="en-US" dirty="0" smtClean="0"/>
          </a:p>
          <a:p>
            <a:r>
              <a:rPr lang="en-US" dirty="0" smtClean="0"/>
              <a:t>The </a:t>
            </a:r>
            <a:r>
              <a:rPr lang="en-US" b="1" dirty="0" smtClean="0"/>
              <a:t>small-world experiment</a:t>
            </a:r>
            <a:r>
              <a:rPr lang="en-US" dirty="0" smtClean="0"/>
              <a:t> comprised several experiments conducted by </a:t>
            </a:r>
            <a:r>
              <a:rPr lang="en-US" dirty="0" smtClean="0">
                <a:hlinkClick r:id="rId3" tooltip="Stanley Milgram"/>
              </a:rPr>
              <a:t>Stanley </a:t>
            </a:r>
            <a:r>
              <a:rPr lang="en-US" dirty="0" err="1" smtClean="0">
                <a:hlinkClick r:id="rId3" tooltip="Stanley Milgram"/>
              </a:rPr>
              <a:t>Milgram</a:t>
            </a:r>
            <a:r>
              <a:rPr lang="en-US" dirty="0" smtClean="0"/>
              <a:t> and other researchers examining the </a:t>
            </a:r>
            <a:r>
              <a:rPr lang="en-US" dirty="0" smtClean="0">
                <a:hlinkClick r:id="rId4" tooltip="Average path length"/>
              </a:rPr>
              <a:t>average path length</a:t>
            </a:r>
            <a:r>
              <a:rPr lang="en-US" dirty="0" smtClean="0"/>
              <a:t> for </a:t>
            </a:r>
            <a:r>
              <a:rPr lang="en-US" dirty="0" smtClean="0">
                <a:hlinkClick r:id="rId5" tooltip="Social network"/>
              </a:rPr>
              <a:t>social networks</a:t>
            </a:r>
            <a:r>
              <a:rPr lang="en-US" dirty="0" smtClean="0"/>
              <a:t> of people in the United States.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experiments are often associated with the phrase "</a:t>
            </a:r>
            <a:r>
              <a:rPr lang="en-US" dirty="0" smtClean="0">
                <a:hlinkClick r:id="rId6" tooltip="Six degrees of separation"/>
              </a:rPr>
              <a:t>six degrees of separation</a:t>
            </a:r>
            <a:r>
              <a:rPr lang="en-US" dirty="0" smtClean="0"/>
              <a:t>", although </a:t>
            </a:r>
            <a:r>
              <a:rPr lang="en-US" dirty="0" err="1" smtClean="0"/>
              <a:t>Milgram</a:t>
            </a:r>
            <a:r>
              <a:rPr lang="en-US" dirty="0" smtClean="0"/>
              <a:t> did not use this term himself.</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Video and demo</a:t>
            </a:r>
            <a:r>
              <a:rPr lang="en-US" baseline="0" dirty="0" smtClean="0"/>
              <a:t> on the node part with the Frank Van ham and </a:t>
            </a:r>
            <a:r>
              <a:rPr lang="en-US" baseline="0" dirty="0" err="1" smtClean="0"/>
              <a:t>Jark</a:t>
            </a:r>
            <a:r>
              <a:rPr lang="en-US" baseline="0" dirty="0" smtClean="0"/>
              <a:t> van wick work :</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Interactive Visualization of Small World Graphs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a:p>
        </p:txBody>
      </p:sp>
      <p:sp>
        <p:nvSpPr>
          <p:cNvPr id="4" name="Espace réservé du numéro de diapositive 3"/>
          <p:cNvSpPr>
            <a:spLocks noGrp="1"/>
          </p:cNvSpPr>
          <p:nvPr>
            <p:ph type="sldNum" sz="quarter" idx="10"/>
          </p:nvPr>
        </p:nvSpPr>
        <p:spPr/>
        <p:txBody>
          <a:bodyPr/>
          <a:lstStyle/>
          <a:p>
            <a:fld id="{3EF3A073-D8C2-4133-A67E-A828A6A31404}" type="slidenum">
              <a:rPr lang="de-AT" smtClean="0"/>
              <a:t>12</a:t>
            </a:fld>
            <a:endParaRPr lang="de-AT"/>
          </a:p>
        </p:txBody>
      </p:sp>
    </p:spTree>
    <p:extLst>
      <p:ext uri="{BB962C8B-B14F-4D97-AF65-F5344CB8AC3E}">
        <p14:creationId xmlns:p14="http://schemas.microsoft.com/office/powerpoint/2010/main" val="35521834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err="1" smtClean="0"/>
              <a:t>Core</a:t>
            </a:r>
            <a:r>
              <a:rPr lang="fr-FR" dirty="0" smtClean="0"/>
              <a:t> </a:t>
            </a:r>
            <a:r>
              <a:rPr lang="fr-FR" dirty="0" err="1" smtClean="0"/>
              <a:t>implementation</a:t>
            </a: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Our</a:t>
            </a:r>
            <a:r>
              <a:rPr lang="fr-FR" baseline="0" dirty="0" smtClean="0"/>
              <a:t> pipeline </a:t>
            </a:r>
            <a:r>
              <a:rPr lang="fr-FR" baseline="0" dirty="0" err="1" smtClean="0"/>
              <a:t>is</a:t>
            </a:r>
            <a:r>
              <a:rPr lang="fr-FR" baseline="0" dirty="0" smtClean="0"/>
              <a:t> </a:t>
            </a:r>
            <a:r>
              <a:rPr lang="fr-FR" baseline="0" dirty="0" err="1" smtClean="0"/>
              <a:t>very</a:t>
            </a:r>
            <a:r>
              <a:rPr lang="fr-FR" baseline="0" dirty="0" smtClean="0"/>
              <a:t> simple (</a:t>
            </a:r>
            <a:r>
              <a:rPr lang="fr-FR" baseline="0" dirty="0" err="1" smtClean="0"/>
              <a:t>splatting</a:t>
            </a:r>
            <a:r>
              <a:rPr lang="fr-FR" baseline="0" dirty="0" smtClean="0"/>
              <a:t>/advection) -&gt; </a:t>
            </a:r>
            <a:r>
              <a:rPr lang="fr-FR" baseline="0" dirty="0" err="1" smtClean="0"/>
              <a:t>we</a:t>
            </a:r>
            <a:r>
              <a:rPr lang="fr-FR" baseline="0" dirty="0" smtClean="0"/>
              <a:t> </a:t>
            </a:r>
            <a:r>
              <a:rPr lang="fr-FR" baseline="0" dirty="0" err="1" smtClean="0"/>
              <a:t>can</a:t>
            </a:r>
            <a:r>
              <a:rPr lang="fr-FR" baseline="0" dirty="0" smtClean="0"/>
              <a:t> </a:t>
            </a:r>
            <a:r>
              <a:rPr lang="fr-FR" baseline="0" dirty="0" err="1" smtClean="0"/>
              <a:t>potentielly</a:t>
            </a:r>
            <a:r>
              <a:rPr lang="fr-FR" baseline="0" dirty="0" smtClean="0"/>
              <a:t> change </a:t>
            </a:r>
            <a:r>
              <a:rPr lang="fr-FR" baseline="0" dirty="0" err="1" smtClean="0"/>
              <a:t>it</a:t>
            </a:r>
            <a:r>
              <a:rPr lang="fr-FR" baseline="0" dirty="0" smtClean="0"/>
              <a:t> to do application-</a:t>
            </a:r>
            <a:r>
              <a:rPr lang="fr-FR" baseline="0" dirty="0" err="1" smtClean="0"/>
              <a:t>specif</a:t>
            </a:r>
            <a:r>
              <a:rPr lang="fr-FR" baseline="0" dirty="0" smtClean="0"/>
              <a:t> </a:t>
            </a:r>
            <a:r>
              <a:rPr lang="fr-FR" baseline="0" dirty="0" err="1" smtClean="0"/>
              <a:t>bundling</a:t>
            </a:r>
            <a:r>
              <a:rPr lang="fr-FR" baseline="0" dirty="0" smtClean="0"/>
              <a:t>.  For instance </a:t>
            </a:r>
            <a:r>
              <a:rPr lang="fr-FR" baseline="0" dirty="0" err="1" smtClean="0"/>
              <a:t>outer</a:t>
            </a:r>
            <a:r>
              <a:rPr lang="fr-FR" baseline="0" dirty="0" smtClean="0"/>
              <a:t> </a:t>
            </a:r>
            <a:r>
              <a:rPr lang="fr-FR" baseline="0" dirty="0" err="1" smtClean="0"/>
              <a:t>bundling</a:t>
            </a:r>
            <a:r>
              <a:rPr lang="fr-FR" baseline="0" smtClean="0"/>
              <a:t>…</a:t>
            </a: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dirty="0" err="1" smtClean="0"/>
              <a:t>With</a:t>
            </a:r>
            <a:r>
              <a:rPr lang="fr-FR" baseline="0" dirty="0" smtClean="0"/>
              <a:t> </a:t>
            </a:r>
            <a:r>
              <a:rPr lang="fr-FR" baseline="0" dirty="0" err="1" smtClean="0"/>
              <a:t>small</a:t>
            </a:r>
            <a:r>
              <a:rPr lang="fr-FR" baseline="0" dirty="0" smtClean="0"/>
              <a:t> </a:t>
            </a:r>
            <a:r>
              <a:rPr lang="fr-FR" baseline="0" dirty="0" err="1" smtClean="0"/>
              <a:t>algorithm</a:t>
            </a:r>
            <a:r>
              <a:rPr lang="fr-FR" baseline="0" dirty="0" smtClean="0"/>
              <a:t> modification, </a:t>
            </a:r>
            <a:r>
              <a:rPr lang="fr-FR" baseline="0" dirty="0" err="1" smtClean="0"/>
              <a:t>we</a:t>
            </a:r>
            <a:r>
              <a:rPr lang="fr-FR" baseline="0" dirty="0" smtClean="0"/>
              <a:t> </a:t>
            </a:r>
            <a:r>
              <a:rPr lang="fr-FR" baseline="0" dirty="0" err="1" smtClean="0"/>
              <a:t>can</a:t>
            </a:r>
            <a:r>
              <a:rPr lang="fr-FR" baseline="0" dirty="0" smtClean="0"/>
              <a:t> </a:t>
            </a:r>
            <a:r>
              <a:rPr lang="fr-FR" baseline="0" dirty="0" err="1" smtClean="0"/>
              <a:t>optain</a:t>
            </a:r>
            <a:r>
              <a:rPr lang="fr-FR" baseline="0" dirty="0" smtClean="0"/>
              <a:t> </a:t>
            </a:r>
            <a:r>
              <a:rPr lang="fr-FR" baseline="0" dirty="0" err="1" smtClean="0"/>
              <a:t>very</a:t>
            </a:r>
            <a:r>
              <a:rPr lang="fr-FR" baseline="0" dirty="0" smtClean="0"/>
              <a:t> </a:t>
            </a:r>
            <a:r>
              <a:rPr lang="fr-FR" baseline="0" dirty="0" err="1" smtClean="0"/>
              <a:t>different</a:t>
            </a:r>
            <a:r>
              <a:rPr lang="fr-FR" baseline="0" dirty="0" smtClean="0"/>
              <a:t> </a:t>
            </a:r>
            <a:r>
              <a:rPr lang="fr-FR" baseline="0" dirty="0" err="1" smtClean="0"/>
              <a:t>bundling</a:t>
            </a:r>
            <a:r>
              <a:rPr lang="fr-FR" baseline="0" dirty="0" smtClean="0"/>
              <a:t> </a:t>
            </a:r>
            <a:r>
              <a:rPr lang="fr-FR" baseline="0" dirty="0" err="1" smtClean="0"/>
              <a:t>effect</a:t>
            </a:r>
            <a:r>
              <a:rPr lang="fr-FR" baseline="0" dirty="0" smtClean="0"/>
              <a:t> (</a:t>
            </a:r>
            <a:r>
              <a:rPr lang="fr-FR" baseline="0" dirty="0" err="1" smtClean="0"/>
              <a:t>consider</a:t>
            </a:r>
            <a:r>
              <a:rPr lang="fr-FR" baseline="0" dirty="0" smtClean="0"/>
              <a:t> </a:t>
            </a:r>
            <a:r>
              <a:rPr lang="fr-FR" dirty="0" err="1" smtClean="0"/>
              <a:t>outer</a:t>
            </a:r>
            <a:r>
              <a:rPr lang="fr-FR" dirty="0" smtClean="0"/>
              <a:t> </a:t>
            </a:r>
            <a:r>
              <a:rPr lang="fr-FR" dirty="0" err="1" smtClean="0"/>
              <a:t>bundling</a:t>
            </a:r>
            <a:r>
              <a:rPr lang="fr-FR" dirty="0" smtClean="0"/>
              <a:t> &gt; </a:t>
            </a:r>
            <a:r>
              <a:rPr lang="fr-FR" dirty="0" err="1" smtClean="0"/>
              <a:t>pushing</a:t>
            </a:r>
            <a:r>
              <a:rPr lang="fr-FR" dirty="0" smtClean="0"/>
              <a:t> </a:t>
            </a:r>
            <a:r>
              <a:rPr lang="fr-FR" dirty="0" err="1" smtClean="0"/>
              <a:t>edges</a:t>
            </a:r>
            <a:r>
              <a:rPr lang="fr-FR" dirty="0" smtClean="0"/>
              <a:t>). </a:t>
            </a:r>
            <a:r>
              <a:rPr lang="fr-FR" dirty="0" err="1" smtClean="0"/>
              <a:t>Now</a:t>
            </a:r>
            <a:r>
              <a:rPr lang="fr-FR" baseline="0" dirty="0" smtClean="0"/>
              <a:t> </a:t>
            </a:r>
            <a:r>
              <a:rPr lang="fr-FR" baseline="0" dirty="0" err="1" smtClean="0"/>
              <a:t>we</a:t>
            </a:r>
            <a:r>
              <a:rPr lang="fr-FR" baseline="0" dirty="0" smtClean="0"/>
              <a:t> </a:t>
            </a:r>
            <a:r>
              <a:rPr lang="fr-FR" baseline="0" dirty="0" err="1" smtClean="0"/>
              <a:t>want</a:t>
            </a:r>
            <a:r>
              <a:rPr lang="fr-FR" baseline="0" dirty="0" smtClean="0"/>
              <a:t> to explore </a:t>
            </a:r>
            <a:r>
              <a:rPr lang="fr-FR" baseline="0" dirty="0" err="1" smtClean="0"/>
              <a:t>other</a:t>
            </a:r>
            <a:r>
              <a:rPr lang="fr-FR" baseline="0" dirty="0" smtClean="0"/>
              <a:t> </a:t>
            </a:r>
            <a:r>
              <a:rPr lang="fr-FR" baseline="0" dirty="0" err="1" smtClean="0"/>
              <a:t>tasks</a:t>
            </a:r>
            <a:r>
              <a:rPr lang="fr-FR" baseline="0" dirty="0" smtClean="0"/>
              <a:t> </a:t>
            </a:r>
            <a:r>
              <a:rPr lang="fr-FR" baseline="0" dirty="0" err="1" smtClean="0"/>
              <a:t>wich</a:t>
            </a:r>
            <a:r>
              <a:rPr lang="fr-FR" baseline="0" dirty="0" smtClean="0"/>
              <a:t> </a:t>
            </a:r>
            <a:r>
              <a:rPr lang="fr-FR" baseline="0" dirty="0" err="1" smtClean="0"/>
              <a:t>require</a:t>
            </a:r>
            <a:r>
              <a:rPr lang="fr-FR" baseline="0" dirty="0" smtClean="0"/>
              <a:t> </a:t>
            </a:r>
            <a:r>
              <a:rPr lang="fr-FR" baseline="0" dirty="0" err="1" smtClean="0"/>
              <a:t>such</a:t>
            </a:r>
            <a:r>
              <a:rPr lang="fr-FR" baseline="0" dirty="0" smtClean="0"/>
              <a:t> </a:t>
            </a:r>
            <a:r>
              <a:rPr lang="fr-FR" baseline="0" dirty="0" err="1" smtClean="0"/>
              <a:t>special</a:t>
            </a:r>
            <a:r>
              <a:rPr lang="fr-FR" baseline="0" dirty="0" smtClean="0"/>
              <a:t> </a:t>
            </a:r>
            <a:r>
              <a:rPr lang="fr-FR" baseline="0" dirty="0" err="1" smtClean="0"/>
              <a:t>bundling</a:t>
            </a:r>
            <a:r>
              <a:rPr lang="fr-FR" baseline="0" dirty="0" smtClean="0"/>
              <a:t> </a:t>
            </a:r>
            <a:r>
              <a:rPr lang="fr-FR" baseline="0" dirty="0" err="1" smtClean="0"/>
              <a:t>effects</a:t>
            </a:r>
            <a:r>
              <a:rPr lang="fr-FR"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endParaRPr lang="en-US" dirty="0"/>
          </a:p>
        </p:txBody>
      </p:sp>
      <p:sp>
        <p:nvSpPr>
          <p:cNvPr id="4" name="Espace réservé du numéro de diapositive 3"/>
          <p:cNvSpPr>
            <a:spLocks noGrp="1"/>
          </p:cNvSpPr>
          <p:nvPr>
            <p:ph type="sldNum" sz="quarter" idx="10"/>
          </p:nvPr>
        </p:nvSpPr>
        <p:spPr/>
        <p:txBody>
          <a:bodyPr/>
          <a:lstStyle/>
          <a:p>
            <a:fld id="{66D007AE-B5C9-4586-8A49-0CA583D7DF04}" type="slidenum">
              <a:rPr lang="en-US" smtClean="0"/>
              <a:t>134</a:t>
            </a:fld>
            <a:endParaRPr lang="en-US"/>
          </a:p>
        </p:txBody>
      </p:sp>
    </p:spTree>
    <p:extLst>
      <p:ext uri="{BB962C8B-B14F-4D97-AF65-F5344CB8AC3E}">
        <p14:creationId xmlns:p14="http://schemas.microsoft.com/office/powerpoint/2010/main" val="66896877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2000" b="0" i="0" u="none" strike="noStrike" kern="1200" baseline="0" dirty="0" smtClean="0">
                <a:solidFill>
                  <a:schemeClr val="tx1"/>
                </a:solidFill>
                <a:latin typeface="+mn-lt"/>
                <a:ea typeface="+mn-ea"/>
                <a:cs typeface="+mn-cs"/>
              </a:rPr>
              <a:t>Hierarchical Edge Bundling (HEB) bundles edges together</a:t>
            </a:r>
          </a:p>
          <a:p>
            <a:r>
              <a:rPr lang="en-US" sz="2000" b="0" i="0" u="none" strike="noStrike" kern="1200" baseline="0" dirty="0" smtClean="0">
                <a:solidFill>
                  <a:schemeClr val="tx1"/>
                </a:solidFill>
                <a:latin typeface="+mn-lt"/>
                <a:ea typeface="+mn-ea"/>
                <a:cs typeface="+mn-cs"/>
              </a:rPr>
              <a:t>by bending each edge, modeled as a B-spline curve,</a:t>
            </a:r>
          </a:p>
          <a:p>
            <a:r>
              <a:rPr lang="en-US" sz="2000" b="0" i="0" u="none" strike="noStrike" kern="1200" baseline="0" dirty="0" smtClean="0">
                <a:solidFill>
                  <a:schemeClr val="tx1"/>
                </a:solidFill>
                <a:latin typeface="+mn-lt"/>
                <a:ea typeface="+mn-ea"/>
                <a:cs typeface="+mn-cs"/>
              </a:rPr>
              <a:t>toward the polyline path defined by the available hierarchy</a:t>
            </a:r>
          </a:p>
          <a:p>
            <a:r>
              <a:rPr lang="en-US" sz="2000" b="0" i="0" u="none" strike="noStrike" kern="1200" baseline="0" dirty="0" smtClean="0">
                <a:solidFill>
                  <a:schemeClr val="tx1"/>
                </a:solidFill>
                <a:latin typeface="+mn-lt"/>
                <a:ea typeface="+mn-ea"/>
                <a:cs typeface="+mn-cs"/>
              </a:rPr>
              <a:t>[Hol06]. This method is not applicable to general graphs,</a:t>
            </a:r>
          </a:p>
          <a:p>
            <a:r>
              <a:rPr lang="en-US" sz="2000" b="0" i="0" u="none" strike="noStrike" kern="1200" baseline="0" dirty="0" smtClean="0">
                <a:solidFill>
                  <a:schemeClr val="tx1"/>
                </a:solidFill>
                <a:latin typeface="+mn-lt"/>
                <a:ea typeface="+mn-ea"/>
                <a:cs typeface="+mn-cs"/>
              </a:rPr>
              <a:t>since it requires a graph to contain a hierarchy.</a:t>
            </a:r>
            <a:endParaRPr lang="fr-FR" sz="2000" dirty="0" smtClean="0"/>
          </a:p>
          <a:p>
            <a:endParaRPr lang="fr-FR" dirty="0"/>
          </a:p>
        </p:txBody>
      </p:sp>
      <p:sp>
        <p:nvSpPr>
          <p:cNvPr id="4" name="Espace réservé du numéro de diapositive 3"/>
          <p:cNvSpPr>
            <a:spLocks noGrp="1"/>
          </p:cNvSpPr>
          <p:nvPr>
            <p:ph type="sldNum" sz="quarter" idx="10"/>
          </p:nvPr>
        </p:nvSpPr>
        <p:spPr/>
        <p:txBody>
          <a:bodyPr/>
          <a:lstStyle/>
          <a:p>
            <a:fld id="{FDB61EE9-6E0D-4277-9C05-256AB50B9DF5}" type="slidenum">
              <a:rPr lang="fr-FR" smtClean="0"/>
              <a:t>135</a:t>
            </a:fld>
            <a:endParaRPr lang="fr-FR"/>
          </a:p>
        </p:txBody>
      </p:sp>
    </p:spTree>
    <p:extLst>
      <p:ext uri="{BB962C8B-B14F-4D97-AF65-F5344CB8AC3E}">
        <p14:creationId xmlns:p14="http://schemas.microsoft.com/office/powerpoint/2010/main" val="362773164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kern="1200" dirty="0" smtClean="0">
                <a:solidFill>
                  <a:schemeClr val="tx1"/>
                </a:solidFill>
                <a:effectLst/>
                <a:latin typeface="+mn-lt"/>
                <a:ea typeface="+mn-ea"/>
                <a:cs typeface="+mn-cs"/>
              </a:rPr>
              <a:t>But the most important thing is the implicit design: </a:t>
            </a:r>
          </a:p>
          <a:p>
            <a:r>
              <a:rPr lang="en-US" sz="1200" kern="1200" dirty="0" smtClean="0">
                <a:solidFill>
                  <a:schemeClr val="tx1"/>
                </a:solidFill>
                <a:effectLst/>
                <a:latin typeface="+mn-lt"/>
                <a:ea typeface="+mn-ea"/>
                <a:cs typeface="+mn-cs"/>
              </a:rPr>
              <a:t>KDEEB can bundle, at a step, any graph (set of curves, actually) you plug into the method! </a:t>
            </a:r>
          </a:p>
          <a:p>
            <a:r>
              <a:rPr lang="en-US" sz="1200" kern="1200" dirty="0" smtClean="0">
                <a:solidFill>
                  <a:schemeClr val="tx1"/>
                </a:solidFill>
                <a:effectLst/>
                <a:latin typeface="+mn-lt"/>
                <a:ea typeface="+mn-ea"/>
                <a:cs typeface="+mn-cs"/>
              </a:rPr>
              <a:t>We don't need edge-correspondences (for KDEEB, that is, to work), or some preprocessing of the full sequence in advance, or clustering, or whatever:</a:t>
            </a:r>
          </a:p>
          <a:p>
            <a:r>
              <a:rPr lang="en-US" sz="1200" kern="1200" dirty="0" smtClean="0">
                <a:solidFill>
                  <a:schemeClr val="tx1"/>
                </a:solidFill>
                <a:effectLst/>
                <a:latin typeface="+mn-lt"/>
                <a:ea typeface="+mn-ea"/>
                <a:cs typeface="+mn-cs"/>
              </a:rPr>
              <a:t> we just bundle a set of curves. </a:t>
            </a:r>
          </a:p>
          <a:p>
            <a:r>
              <a:rPr lang="en-US" sz="1200" kern="1200" dirty="0" smtClean="0">
                <a:solidFill>
                  <a:schemeClr val="tx1"/>
                </a:solidFill>
                <a:effectLst/>
                <a:latin typeface="+mn-lt"/>
                <a:ea typeface="+mn-ea"/>
                <a:cs typeface="+mn-cs"/>
              </a:rPr>
              <a:t>So the key idea for bundling streaming graphs will be to LET THE BUNDLING-TIME (ITERATION) AND THE PHYSICAL TIME BE THE SAME. </a:t>
            </a:r>
          </a:p>
          <a:p>
            <a:r>
              <a:rPr lang="en-US" sz="1200" kern="1200" dirty="0" smtClean="0">
                <a:solidFill>
                  <a:schemeClr val="tx1"/>
                </a:solidFill>
                <a:effectLst/>
                <a:latin typeface="+mn-lt"/>
                <a:ea typeface="+mn-ea"/>
                <a:cs typeface="+mn-cs"/>
              </a:rPr>
              <a:t>most other bundling methods cannot do this.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Then, after you explain this, you can pass to slide 11, where you say something like "OK, so we have this observation that KDEEB seems ideally suited to bundle dynamic graphs; before we show how we do this, let's examine what kinds of dynamic graphs are out there; we identify two types of graphs... </a:t>
            </a:r>
            <a:r>
              <a:rPr lang="en-US" sz="1200" kern="1200" dirty="0" err="1" smtClean="0">
                <a:solidFill>
                  <a:schemeClr val="tx1"/>
                </a:solidFill>
                <a:effectLst/>
                <a:latin typeface="+mn-lt"/>
                <a:ea typeface="+mn-ea"/>
                <a:cs typeface="+mn-cs"/>
              </a:rPr>
              <a:t>etc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etc</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6D007AE-B5C9-4586-8A49-0CA583D7DF04}" type="slidenum">
              <a:rPr lang="en-US" smtClean="0"/>
              <a:t>138</a:t>
            </a:fld>
            <a:endParaRPr lang="en-US"/>
          </a:p>
        </p:txBody>
      </p:sp>
    </p:spTree>
    <p:extLst>
      <p:ext uri="{BB962C8B-B14F-4D97-AF65-F5344CB8AC3E}">
        <p14:creationId xmlns:p14="http://schemas.microsoft.com/office/powerpoint/2010/main" val="360286275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Show video FDEB first animation graph drawing 2012</a:t>
            </a:r>
            <a:endParaRPr lang="en-US" dirty="0"/>
          </a:p>
        </p:txBody>
      </p:sp>
      <p:sp>
        <p:nvSpPr>
          <p:cNvPr id="4" name="Espace réservé du numéro de diapositive 3"/>
          <p:cNvSpPr>
            <a:spLocks noGrp="1"/>
          </p:cNvSpPr>
          <p:nvPr>
            <p:ph type="sldNum" sz="quarter" idx="10"/>
          </p:nvPr>
        </p:nvSpPr>
        <p:spPr/>
        <p:txBody>
          <a:bodyPr/>
          <a:lstStyle/>
          <a:p>
            <a:fld id="{3EF3A073-D8C2-4133-A67E-A828A6A31404}" type="slidenum">
              <a:rPr lang="de-AT" smtClean="0"/>
              <a:t>139</a:t>
            </a:fld>
            <a:endParaRPr lang="de-AT"/>
          </a:p>
        </p:txBody>
      </p:sp>
    </p:spTree>
    <p:extLst>
      <p:ext uri="{BB962C8B-B14F-4D97-AF65-F5344CB8AC3E}">
        <p14:creationId xmlns:p14="http://schemas.microsoft.com/office/powerpoint/2010/main" val="39953650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First, streams allow defining an infinity of “instantaneous” graphs</a:t>
            </a:r>
          </a:p>
          <a:p>
            <a:r>
              <a:rPr lang="en-US" sz="1200" b="0" i="0" u="none" strike="noStrike" kern="1200" baseline="0" dirty="0" smtClean="0">
                <a:solidFill>
                  <a:schemeClr val="tx1"/>
                </a:solidFill>
                <a:latin typeface="+mn-lt"/>
                <a:ea typeface="+mn-ea"/>
                <a:cs typeface="+mn-cs"/>
              </a:rPr>
              <a:t>In contrast, graph sequences contain a finite set of graphs which have been explicitly computed in specific ways</a:t>
            </a:r>
          </a:p>
          <a:p>
            <a:endParaRPr lang="en-US" dirty="0"/>
          </a:p>
        </p:txBody>
      </p:sp>
      <p:sp>
        <p:nvSpPr>
          <p:cNvPr id="4" name="Espace réservé du numéro de diapositive 3"/>
          <p:cNvSpPr>
            <a:spLocks noGrp="1"/>
          </p:cNvSpPr>
          <p:nvPr>
            <p:ph type="sldNum" sz="quarter" idx="10"/>
          </p:nvPr>
        </p:nvSpPr>
        <p:spPr/>
        <p:txBody>
          <a:bodyPr/>
          <a:lstStyle/>
          <a:p>
            <a:fld id="{66D007AE-B5C9-4586-8A49-0CA583D7DF04}" type="slidenum">
              <a:rPr lang="en-US" smtClean="0"/>
              <a:t>142</a:t>
            </a:fld>
            <a:endParaRPr lang="en-US"/>
          </a:p>
        </p:txBody>
      </p:sp>
    </p:spTree>
    <p:extLst>
      <p:ext uri="{BB962C8B-B14F-4D97-AF65-F5344CB8AC3E}">
        <p14:creationId xmlns:p14="http://schemas.microsoft.com/office/powerpoint/2010/main" val="75610368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66D007AE-B5C9-4586-8A49-0CA583D7DF04}" type="slidenum">
              <a:rPr lang="en-US" smtClean="0"/>
              <a:t>144</a:t>
            </a:fld>
            <a:endParaRPr lang="en-US"/>
          </a:p>
        </p:txBody>
      </p:sp>
    </p:spTree>
    <p:extLst>
      <p:ext uri="{BB962C8B-B14F-4D97-AF65-F5344CB8AC3E}">
        <p14:creationId xmlns:p14="http://schemas.microsoft.com/office/powerpoint/2010/main" val="159493716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kern="1200" dirty="0" smtClean="0">
                <a:solidFill>
                  <a:schemeClr val="tx1"/>
                </a:solidFill>
                <a:effectLst/>
                <a:latin typeface="+mn-lt"/>
                <a:ea typeface="+mn-ea"/>
                <a:cs typeface="+mn-cs"/>
              </a:rPr>
              <a:t>with the conclusion that the method is highly SCALABLE as compared to other methods on the market! This is an important point, which we should emphasize!</a:t>
            </a:r>
            <a:endParaRPr lang="en-US" dirty="0"/>
          </a:p>
        </p:txBody>
      </p:sp>
      <p:sp>
        <p:nvSpPr>
          <p:cNvPr id="4" name="Espace réservé du numéro de diapositive 3"/>
          <p:cNvSpPr>
            <a:spLocks noGrp="1"/>
          </p:cNvSpPr>
          <p:nvPr>
            <p:ph type="sldNum" sz="quarter" idx="10"/>
          </p:nvPr>
        </p:nvSpPr>
        <p:spPr/>
        <p:txBody>
          <a:bodyPr/>
          <a:lstStyle/>
          <a:p>
            <a:fld id="{66D007AE-B5C9-4586-8A49-0CA583D7DF04}" type="slidenum">
              <a:rPr lang="en-US" smtClean="0"/>
              <a:t>146</a:t>
            </a:fld>
            <a:endParaRPr lang="en-US"/>
          </a:p>
        </p:txBody>
      </p:sp>
    </p:spTree>
    <p:extLst>
      <p:ext uri="{BB962C8B-B14F-4D97-AF65-F5344CB8AC3E}">
        <p14:creationId xmlns:p14="http://schemas.microsoft.com/office/powerpoint/2010/main" val="352535027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endParaRPr lang="en-US" dirty="0"/>
          </a:p>
        </p:txBody>
      </p:sp>
      <p:sp>
        <p:nvSpPr>
          <p:cNvPr id="4" name="Espace réservé du numéro de diapositive 3"/>
          <p:cNvSpPr>
            <a:spLocks noGrp="1"/>
          </p:cNvSpPr>
          <p:nvPr>
            <p:ph type="sldNum" sz="quarter" idx="10"/>
          </p:nvPr>
        </p:nvSpPr>
        <p:spPr/>
        <p:txBody>
          <a:bodyPr/>
          <a:lstStyle/>
          <a:p>
            <a:fld id="{66D007AE-B5C9-4586-8A49-0CA583D7DF04}" type="slidenum">
              <a:rPr lang="en-US" smtClean="0"/>
              <a:t>147</a:t>
            </a:fld>
            <a:endParaRPr lang="en-US"/>
          </a:p>
        </p:txBody>
      </p:sp>
    </p:spTree>
    <p:extLst>
      <p:ext uri="{BB962C8B-B14F-4D97-AF65-F5344CB8AC3E}">
        <p14:creationId xmlns:p14="http://schemas.microsoft.com/office/powerpoint/2010/main" val="668968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Metric to identify</a:t>
            </a:r>
            <a:r>
              <a:rPr lang="en-US" baseline="0" dirty="0" smtClean="0"/>
              <a:t> weakest edges in the small </a:t>
            </a:r>
            <a:r>
              <a:rPr lang="en-US" baseline="0" dirty="0" err="1" smtClean="0"/>
              <a:t>workd</a:t>
            </a:r>
            <a:r>
              <a:rPr lang="en-US" baseline="0" dirty="0" smtClean="0"/>
              <a:t> network</a:t>
            </a:r>
          </a:p>
          <a:p>
            <a:r>
              <a:rPr lang="en-US" baseline="0" dirty="0" smtClean="0"/>
              <a:t>Break down a graph in smaller and </a:t>
            </a:r>
            <a:r>
              <a:rPr lang="en-US" baseline="0" dirty="0" err="1" smtClean="0"/>
              <a:t>highy</a:t>
            </a:r>
            <a:r>
              <a:rPr lang="en-US" baseline="0" dirty="0" smtClean="0"/>
              <a:t> connected sub network</a:t>
            </a:r>
          </a:p>
          <a:p>
            <a:r>
              <a:rPr lang="en-US" baseline="0" dirty="0" smtClean="0"/>
              <a:t>Use this metric with a semantic zooming </a:t>
            </a:r>
          </a:p>
          <a:p>
            <a:endParaRPr lang="en-US" baseline="0" dirty="0" smtClean="0"/>
          </a:p>
          <a:p>
            <a:r>
              <a:rPr lang="en-US" baseline="0" dirty="0" smtClean="0"/>
              <a:t>Metric provided by Alpert an </a:t>
            </a:r>
            <a:r>
              <a:rPr lang="en-US" baseline="0" dirty="0" err="1" smtClean="0"/>
              <a:t>Kahng</a:t>
            </a:r>
            <a:r>
              <a:rPr lang="en-US" baseline="0" dirty="0" smtClean="0"/>
              <a:t> 1995 and Watts 1999</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l-NL" sz="1200" dirty="0" smtClean="0"/>
              <a:t>van Ham,  van Wijk, </a:t>
            </a:r>
            <a:r>
              <a:rPr lang="en-US" sz="1200" dirty="0" smtClean="0"/>
              <a:t>Edge simplification : Interactive Visualization of Small World Graphs. </a:t>
            </a:r>
            <a:r>
              <a:rPr lang="en-US" sz="1200" dirty="0" err="1" smtClean="0"/>
              <a:t>Infovis</a:t>
            </a:r>
            <a:r>
              <a:rPr lang="en-US" sz="1200" dirty="0" smtClean="0"/>
              <a:t> 2004????</a:t>
            </a:r>
          </a:p>
          <a:p>
            <a:endParaRPr lang="en-US" dirty="0"/>
          </a:p>
        </p:txBody>
      </p:sp>
      <p:sp>
        <p:nvSpPr>
          <p:cNvPr id="4" name="Espace réservé du numéro de diapositive 3"/>
          <p:cNvSpPr>
            <a:spLocks noGrp="1"/>
          </p:cNvSpPr>
          <p:nvPr>
            <p:ph type="sldNum" sz="quarter" idx="10"/>
          </p:nvPr>
        </p:nvSpPr>
        <p:spPr/>
        <p:txBody>
          <a:bodyPr/>
          <a:lstStyle/>
          <a:p>
            <a:fld id="{3EF3A073-D8C2-4133-A67E-A828A6A31404}" type="slidenum">
              <a:rPr lang="de-AT" smtClean="0"/>
              <a:t>13</a:t>
            </a:fld>
            <a:endParaRPr lang="de-AT"/>
          </a:p>
        </p:txBody>
      </p:sp>
    </p:spTree>
    <p:extLst>
      <p:ext uri="{BB962C8B-B14F-4D97-AF65-F5344CB8AC3E}">
        <p14:creationId xmlns:p14="http://schemas.microsoft.com/office/powerpoint/2010/main" val="1090535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468560" y="692696"/>
            <a:ext cx="9951777" cy="3789178"/>
          </a:xfrm>
          <a:prstGeom prst="rect">
            <a:avLst/>
          </a:prstGeom>
          <a:solidFill>
            <a:schemeClr val="bg1">
              <a:lumMod val="95000"/>
              <a:alpha val="74118"/>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p:cNvSpPr>
            <a:spLocks noGrp="1"/>
          </p:cNvSpPr>
          <p:nvPr>
            <p:ph type="ctrTitle" hasCustomPrompt="1"/>
          </p:nvPr>
        </p:nvSpPr>
        <p:spPr>
          <a:xfrm>
            <a:off x="323528" y="1058584"/>
            <a:ext cx="7772400" cy="1470025"/>
          </a:xfrm>
        </p:spPr>
        <p:txBody>
          <a:bodyPr/>
          <a:lstStyle>
            <a:lvl1pPr algn="l">
              <a:defRPr/>
            </a:lvl1pPr>
          </a:lstStyle>
          <a:p>
            <a:r>
              <a:rPr lang="en-US" noProof="0" smtClean="0"/>
              <a:t>Talk Title</a:t>
            </a:r>
            <a:endParaRPr lang="en-US" noProof="0"/>
          </a:p>
        </p:txBody>
      </p:sp>
      <p:sp>
        <p:nvSpPr>
          <p:cNvPr id="5" name="Footer Placeholder 4"/>
          <p:cNvSpPr>
            <a:spLocks noGrp="1"/>
          </p:cNvSpPr>
          <p:nvPr>
            <p:ph type="ftr" sz="quarter" idx="11"/>
          </p:nvPr>
        </p:nvSpPr>
        <p:spPr>
          <a:xfrm>
            <a:off x="539552" y="6356352"/>
            <a:ext cx="5480248" cy="365125"/>
          </a:xfrm>
        </p:spPr>
        <p:txBody>
          <a:bodyPr/>
          <a:lstStyle/>
          <a:p>
            <a:endParaRPr lang="en-US" noProof="0"/>
          </a:p>
        </p:txBody>
      </p:sp>
      <p:sp>
        <p:nvSpPr>
          <p:cNvPr id="6" name="Slide Number Placeholder 5"/>
          <p:cNvSpPr>
            <a:spLocks noGrp="1"/>
          </p:cNvSpPr>
          <p:nvPr>
            <p:ph type="sldNum" sz="quarter" idx="12"/>
          </p:nvPr>
        </p:nvSpPr>
        <p:spPr/>
        <p:txBody>
          <a:bodyPr/>
          <a:lstStyle/>
          <a:p>
            <a:fld id="{30742C3F-4840-460C-ADF2-7005A7FA8881}" type="slidenum">
              <a:rPr lang="en-US" noProof="0" smtClean="0"/>
              <a:t>‹N°›</a:t>
            </a:fld>
            <a:endParaRPr lang="en-US" noProof="0"/>
          </a:p>
        </p:txBody>
      </p:sp>
    </p:spTree>
    <p:extLst>
      <p:ext uri="{BB962C8B-B14F-4D97-AF65-F5344CB8AC3E}">
        <p14:creationId xmlns:p14="http://schemas.microsoft.com/office/powerpoint/2010/main" val="176940680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1905000"/>
            <a:ext cx="4191000" cy="4648200"/>
          </a:xfrm>
        </p:spPr>
        <p:txBody>
          <a:bodyPr/>
          <a:lstStyle>
            <a:lvl2pPr>
              <a:defRPr sz="20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Picture Placeholder 4"/>
          <p:cNvSpPr>
            <a:spLocks noGrp="1"/>
          </p:cNvSpPr>
          <p:nvPr>
            <p:ph type="pic" sz="quarter" idx="10"/>
          </p:nvPr>
        </p:nvSpPr>
        <p:spPr>
          <a:xfrm>
            <a:off x="4419600" y="1905000"/>
            <a:ext cx="4343400" cy="4648200"/>
          </a:xfrm>
        </p:spPr>
        <p:txBody>
          <a:bodyPr/>
          <a:lstStyle/>
          <a:p>
            <a:endParaRPr lang="en-US"/>
          </a:p>
        </p:txBody>
      </p:sp>
    </p:spTree>
    <p:extLst>
      <p:ext uri="{BB962C8B-B14F-4D97-AF65-F5344CB8AC3E}">
        <p14:creationId xmlns:p14="http://schemas.microsoft.com/office/powerpoint/2010/main" val="932011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1892830"/>
            <a:ext cx="7772400" cy="1362074"/>
          </a:xfrm>
        </p:spPr>
        <p:txBody>
          <a:bodyPr anchor="t"/>
          <a:lstStyle>
            <a:lvl1pPr algn="ctr">
              <a:defRPr sz="4000" b="1" cap="all">
                <a:effectLst>
                  <a:reflection blurRad="6350" stA="55000" endA="300" endPos="23000" dir="5400000" sy="-100000" algn="bl" rotWithShape="0"/>
                </a:effectLst>
              </a:defRPr>
            </a:lvl1pPr>
          </a:lstStyle>
          <a:p>
            <a:r>
              <a:rPr lang="en-US" dirty="0" smtClean="0"/>
              <a:t>Chapter Title</a:t>
            </a:r>
            <a:endParaRPr lang="en-US" dirty="0"/>
          </a:p>
        </p:txBody>
      </p:sp>
      <p:sp>
        <p:nvSpPr>
          <p:cNvPr id="3" name="Text Placeholder 2"/>
          <p:cNvSpPr>
            <a:spLocks noGrp="1"/>
          </p:cNvSpPr>
          <p:nvPr>
            <p:ph type="body" idx="1" hasCustomPrompt="1"/>
          </p:nvPr>
        </p:nvSpPr>
        <p:spPr>
          <a:xfrm>
            <a:off x="685800" y="3909053"/>
            <a:ext cx="7772400" cy="1500187"/>
          </a:xfrm>
        </p:spPr>
        <p:txBody>
          <a:bodyPr anchor="b">
            <a:normAutofit/>
          </a:bodyPr>
          <a:lstStyle>
            <a:lvl1pPr marL="0" indent="0" algn="ctr">
              <a:buNone/>
              <a:defRPr sz="3200">
                <a:solidFill>
                  <a:schemeClr val="tx1">
                    <a:tint val="75000"/>
                  </a:schemeClr>
                </a:solidFill>
                <a:effectLst>
                  <a:reflection blurRad="6350" stA="55000" endA="300" endPos="22000" dir="5400000" sy="-100000" algn="bl" rotWithShape="0"/>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Chapter Subtitle</a:t>
            </a:r>
          </a:p>
        </p:txBody>
      </p:sp>
      <p:sp>
        <p:nvSpPr>
          <p:cNvPr id="5" name="Footer Placeholder 4"/>
          <p:cNvSpPr>
            <a:spLocks noGrp="1"/>
          </p:cNvSpPr>
          <p:nvPr>
            <p:ph type="ftr" sz="quarter" idx="11"/>
          </p:nvPr>
        </p:nvSpPr>
        <p:spPr/>
        <p:txBody>
          <a:bodyPr/>
          <a:lstStyle/>
          <a:p>
            <a:r>
              <a:rPr lang="en-US" dirty="0" smtClean="0"/>
              <a:t>VIS Tutorial: Grooming the Hairball – H.-J. Schulz, C. Hurter</a:t>
            </a:r>
            <a:endParaRPr lang="en-US" dirty="0"/>
          </a:p>
        </p:txBody>
      </p:sp>
      <p:sp>
        <p:nvSpPr>
          <p:cNvPr id="6" name="Slide Number Placeholder 5"/>
          <p:cNvSpPr>
            <a:spLocks noGrp="1"/>
          </p:cNvSpPr>
          <p:nvPr>
            <p:ph type="sldNum" sz="quarter" idx="12"/>
          </p:nvPr>
        </p:nvSpPr>
        <p:spPr/>
        <p:txBody>
          <a:bodyPr/>
          <a:lstStyle/>
          <a:p>
            <a:fld id="{30742C3F-4840-460C-ADF2-7005A7FA8881}" type="slidenum">
              <a:rPr lang="en-US" smtClean="0"/>
              <a:t>‹N°›</a:t>
            </a:fld>
            <a:endParaRPr lang="en-US" dirty="0"/>
          </a:p>
        </p:txBody>
      </p:sp>
    </p:spTree>
    <p:extLst>
      <p:ext uri="{BB962C8B-B14F-4D97-AF65-F5344CB8AC3E}">
        <p14:creationId xmlns:p14="http://schemas.microsoft.com/office/powerpoint/2010/main" val="49526516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2"/>
            <a:ext cx="6081935" cy="1362074"/>
          </a:xfrm>
        </p:spPr>
        <p:txBody>
          <a:bodyPr anchor="t"/>
          <a:lstStyle>
            <a:lvl1pPr algn="l">
              <a:defRPr sz="4000" b="1" cap="all">
                <a:effectLst>
                  <a:reflection blurRad="6350" stA="55000" endA="300" endPos="23000" dir="5400000" sy="-100000" algn="bl" rotWithShape="0"/>
                </a:effectLst>
              </a:defRPr>
            </a:lvl1pPr>
          </a:lstStyle>
          <a:p>
            <a:r>
              <a:rPr lang="en-US" dirty="0" smtClean="0"/>
              <a:t>Section Title</a:t>
            </a:r>
            <a:endParaRPr lang="en-US" dirty="0"/>
          </a:p>
        </p:txBody>
      </p:sp>
      <p:sp>
        <p:nvSpPr>
          <p:cNvPr id="3" name="Text Placeholder 2"/>
          <p:cNvSpPr>
            <a:spLocks noGrp="1"/>
          </p:cNvSpPr>
          <p:nvPr>
            <p:ph type="body" idx="1" hasCustomPrompt="1"/>
          </p:nvPr>
        </p:nvSpPr>
        <p:spPr>
          <a:xfrm>
            <a:off x="722313" y="2906713"/>
            <a:ext cx="608193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Section Subtitle</a:t>
            </a:r>
          </a:p>
        </p:txBody>
      </p:sp>
      <p:sp>
        <p:nvSpPr>
          <p:cNvPr id="5" name="Footer Placeholder 4"/>
          <p:cNvSpPr>
            <a:spLocks noGrp="1"/>
          </p:cNvSpPr>
          <p:nvPr>
            <p:ph type="ftr" sz="quarter" idx="11"/>
          </p:nvPr>
        </p:nvSpPr>
        <p:spPr/>
        <p:txBody>
          <a:bodyPr/>
          <a:lstStyle/>
          <a:p>
            <a:r>
              <a:rPr lang="en-US" dirty="0" smtClean="0"/>
              <a:t>VIS Tutorial: Grooming the Hairball – H.-J. Schulz, C. Hurter</a:t>
            </a:r>
            <a:endParaRPr lang="en-US" dirty="0"/>
          </a:p>
        </p:txBody>
      </p:sp>
      <p:sp>
        <p:nvSpPr>
          <p:cNvPr id="6" name="Slide Number Placeholder 5"/>
          <p:cNvSpPr>
            <a:spLocks noGrp="1"/>
          </p:cNvSpPr>
          <p:nvPr>
            <p:ph type="sldNum" sz="quarter" idx="12"/>
          </p:nvPr>
        </p:nvSpPr>
        <p:spPr/>
        <p:txBody>
          <a:bodyPr/>
          <a:lstStyle/>
          <a:p>
            <a:fld id="{30742C3F-4840-460C-ADF2-7005A7FA8881}" type="slidenum">
              <a:rPr lang="en-US" smtClean="0"/>
              <a:t>‹N°›</a:t>
            </a:fld>
            <a:endParaRPr lang="en-US" dirty="0"/>
          </a:p>
        </p:txBody>
      </p:sp>
      <p:sp>
        <p:nvSpPr>
          <p:cNvPr id="7" name="Picture Placeholder 6"/>
          <p:cNvSpPr>
            <a:spLocks noGrp="1"/>
          </p:cNvSpPr>
          <p:nvPr>
            <p:ph type="pic" sz="quarter" idx="13" hasCustomPrompt="1"/>
          </p:nvPr>
        </p:nvSpPr>
        <p:spPr>
          <a:xfrm>
            <a:off x="7164388" y="3141133"/>
            <a:ext cx="1584076" cy="1920048"/>
          </a:xfrm>
          <a:effectLst>
            <a:reflection blurRad="6350" stA="50000" endA="300" endPos="55000" dir="5400000" sy="-100000" algn="bl" rotWithShape="0"/>
          </a:effectLst>
          <a:scene3d>
            <a:camera prst="isometricLeftDown"/>
            <a:lightRig rig="threePt" dir="t"/>
          </a:scene3d>
        </p:spPr>
        <p:txBody>
          <a:bodyPr/>
          <a:lstStyle>
            <a:lvl1pPr>
              <a:defRPr/>
            </a:lvl1pPr>
          </a:lstStyle>
          <a:p>
            <a:r>
              <a:rPr lang="de-AT" dirty="0" smtClean="0"/>
              <a:t>Teaser Picture</a:t>
            </a:r>
            <a:endParaRPr lang="en-US" dirty="0"/>
          </a:p>
        </p:txBody>
      </p:sp>
    </p:spTree>
    <p:extLst>
      <p:ext uri="{BB962C8B-B14F-4D97-AF65-F5344CB8AC3E}">
        <p14:creationId xmlns:p14="http://schemas.microsoft.com/office/powerpoint/2010/main" val="42902441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3" name="Content Placeholder 2"/>
          <p:cNvSpPr>
            <a:spLocks noGrp="1"/>
          </p:cNvSpPr>
          <p:nvPr>
            <p:ph idx="1"/>
          </p:nvPr>
        </p:nvSpPr>
        <p:spPr/>
        <p:txBody>
          <a:bodyPr/>
          <a:lstStyle>
            <a:lvl4pPr marL="622300" indent="0">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7"/>
          <p:cNvSpPr>
            <a:spLocks noGrp="1"/>
          </p:cNvSpPr>
          <p:nvPr>
            <p:ph type="ftr" sz="quarter" idx="11"/>
          </p:nvPr>
        </p:nvSpPr>
        <p:spPr/>
        <p:txBody>
          <a:bodyPr/>
          <a:lstStyle/>
          <a:p>
            <a:r>
              <a:rPr lang="en-US" dirty="0" smtClean="0"/>
              <a:t>VIS Tutorial: Grooming the Hairball – H.-J. Schulz, C. Hurter</a:t>
            </a:r>
            <a:endParaRPr lang="en-US" dirty="0"/>
          </a:p>
        </p:txBody>
      </p:sp>
      <p:sp>
        <p:nvSpPr>
          <p:cNvPr id="9" name="Slide Number Placeholder 8"/>
          <p:cNvSpPr>
            <a:spLocks noGrp="1"/>
          </p:cNvSpPr>
          <p:nvPr>
            <p:ph type="sldNum" sz="quarter" idx="12"/>
          </p:nvPr>
        </p:nvSpPr>
        <p:spPr/>
        <p:txBody>
          <a:bodyPr/>
          <a:lstStyle/>
          <a:p>
            <a:fld id="{30742C3F-4840-460C-ADF2-7005A7FA8881}" type="slidenum">
              <a:rPr lang="en-US" smtClean="0"/>
              <a:t>‹N°›</a:t>
            </a:fld>
            <a:endParaRPr lang="en-US" dirty="0"/>
          </a:p>
        </p:txBody>
      </p:sp>
    </p:spTree>
    <p:extLst>
      <p:ext uri="{BB962C8B-B14F-4D97-AF65-F5344CB8AC3E}">
        <p14:creationId xmlns:p14="http://schemas.microsoft.com/office/powerpoint/2010/main" val="159374431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r>
              <a:rPr lang="en-US" dirty="0" smtClean="0"/>
              <a:t>VIS Tutorial: Grooming the Hairball – H.-J. Schulz, C. Hurter</a:t>
            </a:r>
            <a:endParaRPr lang="en-US" dirty="0"/>
          </a:p>
        </p:txBody>
      </p:sp>
      <p:sp>
        <p:nvSpPr>
          <p:cNvPr id="7" name="Slide Number Placeholder 6"/>
          <p:cNvSpPr>
            <a:spLocks noGrp="1"/>
          </p:cNvSpPr>
          <p:nvPr>
            <p:ph type="sldNum" sz="quarter" idx="12"/>
          </p:nvPr>
        </p:nvSpPr>
        <p:spPr/>
        <p:txBody>
          <a:bodyPr/>
          <a:lstStyle/>
          <a:p>
            <a:fld id="{30742C3F-4840-460C-ADF2-7005A7FA8881}" type="slidenum">
              <a:rPr lang="en-US" smtClean="0"/>
              <a:t>‹N°›</a:t>
            </a:fld>
            <a:endParaRPr lang="en-US" dirty="0"/>
          </a:p>
        </p:txBody>
      </p:sp>
    </p:spTree>
    <p:extLst>
      <p:ext uri="{BB962C8B-B14F-4D97-AF65-F5344CB8AC3E}">
        <p14:creationId xmlns:p14="http://schemas.microsoft.com/office/powerpoint/2010/main" val="131546943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r>
              <a:rPr lang="en-US" dirty="0" smtClean="0"/>
              <a:t>VIS Tutorial: Grooming the Hairball – H.-J. Schulz, C. Hurter</a:t>
            </a:r>
            <a:endParaRPr lang="en-US" dirty="0"/>
          </a:p>
        </p:txBody>
      </p:sp>
      <p:sp>
        <p:nvSpPr>
          <p:cNvPr id="9" name="Slide Number Placeholder 8"/>
          <p:cNvSpPr>
            <a:spLocks noGrp="1"/>
          </p:cNvSpPr>
          <p:nvPr>
            <p:ph type="sldNum" sz="quarter" idx="12"/>
          </p:nvPr>
        </p:nvSpPr>
        <p:spPr/>
        <p:txBody>
          <a:bodyPr/>
          <a:lstStyle/>
          <a:p>
            <a:fld id="{30742C3F-4840-460C-ADF2-7005A7FA8881}" type="slidenum">
              <a:rPr lang="en-US" smtClean="0"/>
              <a:t>‹N°›</a:t>
            </a:fld>
            <a:endParaRPr lang="en-US" dirty="0"/>
          </a:p>
        </p:txBody>
      </p:sp>
    </p:spTree>
    <p:extLst>
      <p:ext uri="{BB962C8B-B14F-4D97-AF65-F5344CB8AC3E}">
        <p14:creationId xmlns:p14="http://schemas.microsoft.com/office/powerpoint/2010/main" val="58749417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r>
              <a:rPr lang="en-US" dirty="0" smtClean="0"/>
              <a:t>VIS Tutorial: Grooming the Hairball – H.-J. Schulz, C. Hurter</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‹N°›</a:t>
            </a:fld>
            <a:endParaRPr lang="en-US" dirty="0"/>
          </a:p>
        </p:txBody>
      </p:sp>
    </p:spTree>
    <p:extLst>
      <p:ext uri="{BB962C8B-B14F-4D97-AF65-F5344CB8AC3E}">
        <p14:creationId xmlns:p14="http://schemas.microsoft.com/office/powerpoint/2010/main" val="274677161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VIS Tutorial: Grooming the Hairball – H.-J. Schulz, C. Hurter</a:t>
            </a:r>
            <a:endParaRPr lang="en-US" dirty="0"/>
          </a:p>
        </p:txBody>
      </p:sp>
      <p:sp>
        <p:nvSpPr>
          <p:cNvPr id="4" name="Slide Number Placeholder 3"/>
          <p:cNvSpPr>
            <a:spLocks noGrp="1"/>
          </p:cNvSpPr>
          <p:nvPr>
            <p:ph type="sldNum" sz="quarter" idx="12"/>
          </p:nvPr>
        </p:nvSpPr>
        <p:spPr/>
        <p:txBody>
          <a:bodyPr/>
          <a:lstStyle/>
          <a:p>
            <a:fld id="{30742C3F-4840-460C-ADF2-7005A7FA8881}" type="slidenum">
              <a:rPr lang="en-US" smtClean="0"/>
              <a:t>‹N°›</a:t>
            </a:fld>
            <a:endParaRPr lang="en-US" dirty="0"/>
          </a:p>
        </p:txBody>
      </p:sp>
    </p:spTree>
    <p:extLst>
      <p:ext uri="{BB962C8B-B14F-4D97-AF65-F5344CB8AC3E}">
        <p14:creationId xmlns:p14="http://schemas.microsoft.com/office/powerpoint/2010/main" val="428090367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AA309A6D-C09C-4548-B29A-6CF363A7E532}" type="datetimeFigureOut">
              <a:rPr lang="fr-FR" smtClean="0"/>
              <a:t>12/10/2013</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3033713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noProof="0" smtClean="0"/>
              <a:t>Click to edit Master title style</a:t>
            </a:r>
            <a:endParaRPr lang="en-US" noProof="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Footer Placeholder 4"/>
          <p:cNvSpPr>
            <a:spLocks noGrp="1"/>
          </p:cNvSpPr>
          <p:nvPr>
            <p:ph type="ftr" sz="quarter" idx="3"/>
          </p:nvPr>
        </p:nvSpPr>
        <p:spPr>
          <a:xfrm>
            <a:off x="467544" y="6356352"/>
            <a:ext cx="555225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VIS Tutorial: Grooming the Hairball – H.-J. Schulz, C. Hurter</a:t>
            </a:r>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742C3F-4840-460C-ADF2-7005A7FA8881}" type="slidenum">
              <a:rPr lang="en-US" noProof="0" smtClean="0"/>
              <a:t>‹N°›</a:t>
            </a:fld>
            <a:endParaRPr lang="en-US" noProof="0"/>
          </a:p>
        </p:txBody>
      </p:sp>
    </p:spTree>
    <p:extLst>
      <p:ext uri="{BB962C8B-B14F-4D97-AF65-F5344CB8AC3E}">
        <p14:creationId xmlns:p14="http://schemas.microsoft.com/office/powerpoint/2010/main" val="104374565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0" r:id="rId4"/>
    <p:sldLayoutId id="2147483652" r:id="rId5"/>
    <p:sldLayoutId id="2147483653" r:id="rId6"/>
    <p:sldLayoutId id="2147483654" r:id="rId7"/>
    <p:sldLayoutId id="2147483655" r:id="rId8"/>
    <p:sldLayoutId id="2147483661" r:id="rId9"/>
    <p:sldLayoutId id="2147483662" r:id="rId10"/>
  </p:sldLayoutIdLst>
  <p:timing>
    <p:tnLst>
      <p:par>
        <p:cTn id="1" dur="indefinite" restart="never" nodeType="tmRoot"/>
      </p:par>
    </p:tnLst>
  </p:timing>
  <p:hf hdr="0" dt="0"/>
  <p:txStyles>
    <p:titleStyle>
      <a:lvl1pPr algn="r" defTabSz="914400" rtl="0" eaLnBrk="1" latinLnBrk="0" hangingPunct="1">
        <a:spcBef>
          <a:spcPct val="0"/>
        </a:spcBef>
        <a:buNone/>
        <a:defRPr sz="4400" kern="1200">
          <a:solidFill>
            <a:schemeClr val="tx1"/>
          </a:solidFill>
          <a:latin typeface="Maiandra GD" pitchFamily="34" charset="0"/>
          <a:ea typeface="+mj-ea"/>
          <a:cs typeface="Narkisim" pitchFamily="34" charset="-79"/>
        </a:defRPr>
      </a:lvl1pPr>
    </p:titleStyle>
    <p:bodyStyle>
      <a:lvl1pPr marL="0" indent="0" algn="l" defTabSz="914400" rtl="0" eaLnBrk="1" latinLnBrk="0" hangingPunct="1">
        <a:spcBef>
          <a:spcPct val="20000"/>
        </a:spcBef>
        <a:spcAft>
          <a:spcPts val="600"/>
        </a:spcAft>
        <a:buClr>
          <a:srgbClr val="00ACDC"/>
        </a:buClr>
        <a:buFont typeface="Arial" pitchFamily="34" charset="0"/>
        <a:buNone/>
        <a:defRPr sz="3200" kern="1200">
          <a:solidFill>
            <a:schemeClr val="tx1"/>
          </a:solidFill>
          <a:latin typeface="+mn-lt"/>
          <a:ea typeface="+mn-ea"/>
          <a:cs typeface="+mn-cs"/>
        </a:defRPr>
      </a:lvl1pPr>
      <a:lvl2pPr marL="182563" indent="0" algn="l" defTabSz="360000" rtl="0" eaLnBrk="1" latinLnBrk="0" hangingPunct="1">
        <a:spcBef>
          <a:spcPct val="20000"/>
        </a:spcBef>
        <a:spcAft>
          <a:spcPts val="600"/>
        </a:spcAft>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spcAft>
          <a:spcPts val="600"/>
        </a:spcAft>
        <a:buClr>
          <a:srgbClr val="00ACDC"/>
        </a:buClr>
        <a:buFont typeface="Arial" pitchFamily="34" charset="0"/>
        <a:buNone/>
        <a:defRPr sz="2400" kern="1200">
          <a:solidFill>
            <a:schemeClr val="tx1"/>
          </a:solidFill>
          <a:latin typeface="+mn-lt"/>
          <a:ea typeface="+mn-ea"/>
          <a:cs typeface="+mn-cs"/>
        </a:defRPr>
      </a:lvl3pPr>
      <a:lvl4pPr marL="715963"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media" Target="../media/media3.wmv"/><Relationship Id="rId1" Type="http://schemas.openxmlformats.org/officeDocument/2006/relationships/video" Target="NULL" TargetMode="External"/><Relationship Id="rId4" Type="http://schemas.openxmlformats.org/officeDocument/2006/relationships/image" Target="../media/image104.png"/></Relationships>
</file>

<file path=ppt/slides/_rels/slide10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6.xml"/><Relationship Id="rId1" Type="http://schemas.openxmlformats.org/officeDocument/2006/relationships/slideLayout" Target="../slideLayouts/slideLayout10.xml"/><Relationship Id="rId4" Type="http://schemas.openxmlformats.org/officeDocument/2006/relationships/image" Target="../media/image105.png"/></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media" Target="../media/media4.wmv"/><Relationship Id="rId1" Type="http://schemas.openxmlformats.org/officeDocument/2006/relationships/video" Target="NULL" TargetMode="External"/><Relationship Id="rId4" Type="http://schemas.openxmlformats.org/officeDocument/2006/relationships/image" Target="../media/image106.png"/></Relationships>
</file>

<file path=ppt/slides/_rels/slide10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7.xml"/><Relationship Id="rId1" Type="http://schemas.openxmlformats.org/officeDocument/2006/relationships/slideLayout" Target="../slideLayouts/slideLayout10.xml"/><Relationship Id="rId4" Type="http://schemas.openxmlformats.org/officeDocument/2006/relationships/image" Target="../media/image108.png"/></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media" Target="../media/media5.wmv"/><Relationship Id="rId1" Type="http://schemas.openxmlformats.org/officeDocument/2006/relationships/video" Target="NULL" TargetMode="External"/><Relationship Id="rId4" Type="http://schemas.openxmlformats.org/officeDocument/2006/relationships/image" Target="../media/image109.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9.xml"/><Relationship Id="rId1" Type="http://schemas.openxmlformats.org/officeDocument/2006/relationships/slideLayout" Target="../slideLayouts/slideLayout9.xml"/><Relationship Id="rId6" Type="http://schemas.openxmlformats.org/officeDocument/2006/relationships/image" Target="../media/image13.png"/><Relationship Id="rId5" Type="http://schemas.openxmlformats.org/officeDocument/2006/relationships/hyperlink" Target="file:///C:\Documents%20and%20Settings\hs162\Desktop\PhD%20Defense\_videos\pointbased_technique.avi" TargetMode="External"/><Relationship Id="rId4" Type="http://schemas.openxmlformats.org/officeDocument/2006/relationships/image" Target="../media/image111.png"/></Relationships>
</file>

<file path=ppt/slides/_rels/slide10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0.xml"/><Relationship Id="rId1" Type="http://schemas.openxmlformats.org/officeDocument/2006/relationships/slideLayout" Target="../slideLayouts/slideLayout4.xml"/><Relationship Id="rId6" Type="http://schemas.openxmlformats.org/officeDocument/2006/relationships/image" Target="../media/image121.png"/><Relationship Id="rId5" Type="http://schemas.openxmlformats.org/officeDocument/2006/relationships/image" Target="../media/image120.jpeg"/><Relationship Id="rId4" Type="http://schemas.openxmlformats.org/officeDocument/2006/relationships/image" Target="../media/image119.png"/></Relationships>
</file>

<file path=ppt/slides/_rels/slide114.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28.png"/><Relationship Id="rId3" Type="http://schemas.openxmlformats.org/officeDocument/2006/relationships/image" Target="../media/image122.png"/><Relationship Id="rId7" Type="http://schemas.microsoft.com/office/2007/relationships/hdphoto" Target="../media/hdphoto3.wdp"/><Relationship Id="rId12" Type="http://schemas.openxmlformats.org/officeDocument/2006/relationships/image" Target="../media/image127.png"/><Relationship Id="rId2" Type="http://schemas.openxmlformats.org/officeDocument/2006/relationships/notesSlide" Target="../notesSlides/notesSlide71.xml"/><Relationship Id="rId1" Type="http://schemas.openxmlformats.org/officeDocument/2006/relationships/slideLayout" Target="../slideLayouts/slideLayout4.xml"/><Relationship Id="rId6" Type="http://schemas.openxmlformats.org/officeDocument/2006/relationships/image" Target="../media/image124.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126.png"/><Relationship Id="rId4" Type="http://schemas.openxmlformats.org/officeDocument/2006/relationships/image" Target="../media/image123.png"/><Relationship Id="rId9" Type="http://schemas.microsoft.com/office/2007/relationships/hdphoto" Target="../media/hdphoto4.wdp"/></Relationships>
</file>

<file path=ppt/slides/_rels/slide115.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9.png"/><Relationship Id="rId7" Type="http://schemas.microsoft.com/office/2007/relationships/hdphoto" Target="../media/hdphoto7.wdp"/><Relationship Id="rId2" Type="http://schemas.openxmlformats.org/officeDocument/2006/relationships/notesSlide" Target="../notesSlides/notesSlide72.xml"/><Relationship Id="rId1" Type="http://schemas.openxmlformats.org/officeDocument/2006/relationships/slideLayout" Target="../slideLayouts/slideLayout4.xml"/><Relationship Id="rId6" Type="http://schemas.openxmlformats.org/officeDocument/2006/relationships/image" Target="../media/image131.png"/><Relationship Id="rId5" Type="http://schemas.openxmlformats.org/officeDocument/2006/relationships/image" Target="../media/image130.png"/><Relationship Id="rId4" Type="http://schemas.microsoft.com/office/2007/relationships/hdphoto" Target="../media/hdphoto6.wdp"/></Relationships>
</file>

<file path=ppt/slides/_rels/slide116.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4.png"/><Relationship Id="rId2" Type="http://schemas.openxmlformats.org/officeDocument/2006/relationships/notesSlide" Target="../notesSlides/notesSlide73.xml"/><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129.png"/><Relationship Id="rId4" Type="http://schemas.microsoft.com/office/2007/relationships/hdphoto" Target="../media/hdphoto8.wdp"/></Relationships>
</file>

<file path=ppt/slides/_rels/slide11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35.png"/><Relationship Id="rId1" Type="http://schemas.openxmlformats.org/officeDocument/2006/relationships/slideLayout" Target="../slideLayouts/slideLayout4.xml"/><Relationship Id="rId5" Type="http://schemas.microsoft.com/office/2007/relationships/hdphoto" Target="../media/hdphoto8.wdp"/><Relationship Id="rId4" Type="http://schemas.openxmlformats.org/officeDocument/2006/relationships/image" Target="../media/image133.png"/></Relationships>
</file>

<file path=ppt/slides/_rels/slide11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36.png"/><Relationship Id="rId1" Type="http://schemas.openxmlformats.org/officeDocument/2006/relationships/slideLayout" Target="../slideLayouts/slideLayout4.xml"/><Relationship Id="rId4" Type="http://schemas.microsoft.com/office/2007/relationships/hdphoto" Target="../media/hdphoto6.wdp"/></Relationships>
</file>

<file path=ppt/slides/_rels/slide11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4.xml"/><Relationship Id="rId5" Type="http://schemas.openxmlformats.org/officeDocument/2006/relationships/image" Target="../media/image144.png"/><Relationship Id="rId4" Type="http://schemas.openxmlformats.org/officeDocument/2006/relationships/image" Target="../media/image143.png"/></Relationships>
</file>

<file path=ppt/slides/_rels/slide12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5.png"/><Relationship Id="rId1" Type="http://schemas.openxmlformats.org/officeDocument/2006/relationships/slideLayout" Target="../slideLayouts/slideLayout4.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12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9.png"/><Relationship Id="rId1" Type="http://schemas.openxmlformats.org/officeDocument/2006/relationships/slideLayout" Target="../slideLayouts/slideLayout4.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12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4.xml"/><Relationship Id="rId5" Type="http://schemas.openxmlformats.org/officeDocument/2006/relationships/image" Target="../media/image155.png"/><Relationship Id="rId4" Type="http://schemas.openxmlformats.org/officeDocument/2006/relationships/image" Target="../media/image141.png"/></Relationships>
</file>

<file path=ppt/slides/_rels/slide12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75.xml"/><Relationship Id="rId1" Type="http://schemas.openxmlformats.org/officeDocument/2006/relationships/slideLayout" Target="../slideLayouts/slideLayout4.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41.png"/></Relationships>
</file>

<file path=ppt/slides/_rels/slide12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76.xml"/><Relationship Id="rId1" Type="http://schemas.openxmlformats.org/officeDocument/2006/relationships/slideLayout" Target="../slideLayouts/slideLayout4.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12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77.xml"/><Relationship Id="rId1" Type="http://schemas.openxmlformats.org/officeDocument/2006/relationships/slideLayout" Target="../slideLayouts/slideLayout4.xml"/><Relationship Id="rId4" Type="http://schemas.openxmlformats.org/officeDocument/2006/relationships/image" Target="../media/image164.png"/></Relationships>
</file>

<file path=ppt/slides/_rels/slide12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81.xml"/><Relationship Id="rId1" Type="http://schemas.openxmlformats.org/officeDocument/2006/relationships/slideLayout" Target="../slideLayouts/slideLayout9.xml"/><Relationship Id="rId6" Type="http://schemas.openxmlformats.org/officeDocument/2006/relationships/image" Target="../media/image13.png"/><Relationship Id="rId5" Type="http://schemas.openxmlformats.org/officeDocument/2006/relationships/hyperlink" Target="file:///C:\Documents%20and%20Settings\hs162\Desktop\PhD%20Defense\_videos\pointbased_technique.avi" TargetMode="External"/><Relationship Id="rId4" Type="http://schemas.openxmlformats.org/officeDocument/2006/relationships/image" Target="../media/image173.png"/></Relationships>
</file>

<file path=ppt/slides/_rels/slide13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83.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hyperlink" Target="file:///C:\Documents%20and%20Settings\hs162\Desktop\PhD%20Defense\_videos\pointbased_technique.avi"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4.xml"/><Relationship Id="rId5" Type="http://schemas.openxmlformats.org/officeDocument/2006/relationships/image" Target="../media/image181.png"/><Relationship Id="rId4" Type="http://schemas.openxmlformats.org/officeDocument/2006/relationships/image" Target="../media/image180.pn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8" Type="http://schemas.openxmlformats.org/officeDocument/2006/relationships/hyperlink" Target="http://www.recherche.enac.fr/~hurter/KDEEB/BundlingExample.zip" TargetMode="External"/><Relationship Id="rId3" Type="http://schemas.openxmlformats.org/officeDocument/2006/relationships/image" Target="../media/image184.png"/><Relationship Id="rId7" Type="http://schemas.openxmlformats.org/officeDocument/2006/relationships/hyperlink" Target="http://www.recherche.enac.fr/~hurter/KDEEB/" TargetMode="External"/><Relationship Id="rId2" Type="http://schemas.openxmlformats.org/officeDocument/2006/relationships/image" Target="../media/image183.png"/><Relationship Id="rId1" Type="http://schemas.openxmlformats.org/officeDocument/2006/relationships/slideLayout" Target="../slideLayouts/slideLayout4.xml"/><Relationship Id="rId6" Type="http://schemas.openxmlformats.org/officeDocument/2006/relationships/image" Target="../media/image187.png"/><Relationship Id="rId5" Type="http://schemas.openxmlformats.org/officeDocument/2006/relationships/image" Target="../media/image186.png"/><Relationship Id="rId10" Type="http://schemas.openxmlformats.org/officeDocument/2006/relationships/image" Target="../media/image188.png"/><Relationship Id="rId4" Type="http://schemas.openxmlformats.org/officeDocument/2006/relationships/image" Target="../media/image185.png"/><Relationship Id="rId9" Type="http://schemas.openxmlformats.org/officeDocument/2006/relationships/hyperlink" Target="http://www.recherche.enac.fr/~hurter/KDEEB/GraphBundling2DFullCPU.zip" TargetMode="External"/></Relationships>
</file>

<file path=ppt/slides/_rels/slide149.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hyperlink" Target="file:///C:\Documents%20and%20Settings\hs162\Desktop\PhD%20Defense\_videos\pointbased_technique.avi" TargetMode="Externa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hyperlink" Target="file:///C:\Documents%20and%20Settings\hs162\Desktop\PhD%20Defense\_videos\pointbased_technique.avi"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hyperlink" Target="file:///C:\Documents%20and%20Settings\hs162\Desktop\PhD%20Defense\_videos\pointbased_technique.avi"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fr.wikipedia.org/wiki/Fichier:Bezier_forth_anim.gif" TargetMode="External"/><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0.gif"/></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 Id="rId4" Type="http://schemas.openxmlformats.org/officeDocument/2006/relationships/hyperlink" Target="http://www.cise.ufl.edu/research/sparse/matrices/"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3.emf"/><Relationship Id="rId4"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hyperlink" Target="file:///C:\Documents%20and%20Settings\hs162\Desktop\PhD%20Defense\_videos\pointbased_technique.avi"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hyperlink" Target="file:///C:\Documents%20and%20Settings\hs162\Desktop\PhD%20Defense\_videos\pointbased_technique.avi" TargetMode="External"/><Relationship Id="rId4" Type="http://schemas.openxmlformats.org/officeDocument/2006/relationships/image" Target="../media/image68.png"/></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hyperlink" Target="file:///C:\Documents%20and%20Settings\hs162\Desktop\PhD%20Defense\_videos\pointbased_technique.avi" TargetMode="External"/><Relationship Id="rId2" Type="http://schemas.openxmlformats.org/officeDocument/2006/relationships/image" Target="../media/image73.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hyperlink" Target="file:///C:\Documents%20and%20Settings\hs162\Desktop\PhD%20Defense\_videos\pointbased_technique.avi" TargetMode="External"/><Relationship Id="rId5" Type="http://schemas.openxmlformats.org/officeDocument/2006/relationships/image" Target="../media/image76.png"/><Relationship Id="rId4" Type="http://schemas.openxmlformats.org/officeDocument/2006/relationships/image" Target="../media/image75.png"/></Relationships>
</file>

<file path=ppt/slides/_rels/slide7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6.xml"/><Relationship Id="rId1" Type="http://schemas.openxmlformats.org/officeDocument/2006/relationships/slideLayout" Target="../slideLayouts/slideLayout9.xml"/><Relationship Id="rId6" Type="http://schemas.openxmlformats.org/officeDocument/2006/relationships/image" Target="../media/image13.png"/><Relationship Id="rId5" Type="http://schemas.openxmlformats.org/officeDocument/2006/relationships/hyperlink" Target="file:///C:\Documents%20and%20Settings\hs162\Desktop\PhD%20Defense\_videos\pointbased_technique.avi" TargetMode="External"/><Relationship Id="rId4" Type="http://schemas.openxmlformats.org/officeDocument/2006/relationships/image" Target="../media/image83.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4.png"/><Relationship Id="rId7" Type="http://schemas.openxmlformats.org/officeDocument/2006/relationships/image" Target="../media/image97.png"/><Relationship Id="rId2" Type="http://schemas.openxmlformats.org/officeDocument/2006/relationships/notesSlide" Target="../notesSlides/notesSlide59.xml"/><Relationship Id="rId1" Type="http://schemas.openxmlformats.org/officeDocument/2006/relationships/slideLayout" Target="../slideLayouts/slideLayout10.xml"/><Relationship Id="rId6" Type="http://schemas.openxmlformats.org/officeDocument/2006/relationships/image" Target="../media/image93.png"/><Relationship Id="rId5" Type="http://schemas.openxmlformats.org/officeDocument/2006/relationships/image" Target="../media/image96.png"/><Relationship Id="rId4" Type="http://schemas.openxmlformats.org/officeDocument/2006/relationships/image" Target="../media/image95.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99.png"/><Relationship Id="rId4" Type="http://schemas.openxmlformats.org/officeDocument/2006/relationships/notesSlide" Target="../notesSlides/notesSlide62.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media" Target="../media/media2.wmv"/><Relationship Id="rId1" Type="http://schemas.openxmlformats.org/officeDocument/2006/relationships/video" Target="NULL" TargetMode="External"/><Relationship Id="rId5" Type="http://schemas.openxmlformats.org/officeDocument/2006/relationships/image" Target="../media/image100.png"/><Relationship Id="rId4" Type="http://schemas.openxmlformats.org/officeDocument/2006/relationships/notesSlide" Target="../notesSlides/notesSlide63.xml"/></Relationships>
</file>

<file path=ppt/slides/_rels/slide9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4.xml"/><Relationship Id="rId1" Type="http://schemas.openxmlformats.org/officeDocument/2006/relationships/slideLayout" Target="../slideLayouts/slideLayout10.xml"/><Relationship Id="rId4" Type="http://schemas.openxmlformats.org/officeDocument/2006/relationships/image" Target="../media/image91.png"/></Relationships>
</file>

<file path=ppt/slides/_rels/slide9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5.xml"/><Relationship Id="rId1" Type="http://schemas.openxmlformats.org/officeDocument/2006/relationships/slideLayout" Target="../slideLayouts/slideLayout10.xml"/><Relationship Id="rId4" Type="http://schemas.openxmlformats.org/officeDocument/2006/relationships/image" Target="../media/image10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Grooming the Hairball - How to Tidy up Network Visualizations?</a:t>
            </a:r>
          </a:p>
        </p:txBody>
      </p:sp>
      <p:sp>
        <p:nvSpPr>
          <p:cNvPr id="4" name="Text Placeholder 12"/>
          <p:cNvSpPr txBox="1">
            <a:spLocks/>
          </p:cNvSpPr>
          <p:nvPr/>
        </p:nvSpPr>
        <p:spPr>
          <a:xfrm>
            <a:off x="323528" y="2924944"/>
            <a:ext cx="8064822" cy="648072"/>
          </a:xfrm>
          <a:prstGeom prst="rect">
            <a:avLst/>
          </a:prstGeom>
        </p:spPr>
        <p:txBody>
          <a:bodyPr/>
          <a:lstStyle>
            <a:lvl1pPr marL="0" marR="0" indent="0" algn="l" defTabSz="914400" rtl="0" eaLnBrk="1" fontAlgn="auto" latinLnBrk="0" hangingPunct="1">
              <a:lnSpc>
                <a:spcPct val="100000"/>
              </a:lnSpc>
              <a:spcBef>
                <a:spcPct val="20000"/>
              </a:spcBef>
              <a:spcAft>
                <a:spcPts val="0"/>
              </a:spcAft>
              <a:buClr>
                <a:srgbClr val="00ACDC"/>
              </a:buClr>
              <a:buSzTx/>
              <a:buFont typeface="Arial" pitchFamily="34" charset="0"/>
              <a:buNone/>
              <a:tabLst/>
              <a:defRPr sz="3200" kern="1200">
                <a:solidFill>
                  <a:schemeClr val="tx1"/>
                </a:solidFill>
                <a:latin typeface="+mn-lt"/>
                <a:ea typeface="+mn-ea"/>
                <a:cs typeface="+mn-cs"/>
              </a:defRPr>
            </a:lvl1pPr>
            <a:lvl2pPr marL="182563" indent="0" algn="l" defTabSz="360000" rtl="0" eaLnBrk="1" latinLnBrk="0" hangingPunct="1">
              <a:spcBef>
                <a:spcPct val="20000"/>
              </a:spcBef>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buClr>
                <a:srgbClr val="00ACDC"/>
              </a:buClr>
              <a:buFont typeface="Arial" pitchFamily="34" charset="0"/>
              <a:buNone/>
              <a:defRPr sz="2400" kern="1200">
                <a:solidFill>
                  <a:schemeClr val="tx1"/>
                </a:solidFill>
                <a:latin typeface="+mn-lt"/>
                <a:ea typeface="+mn-ea"/>
                <a:cs typeface="+mn-cs"/>
              </a:defRPr>
            </a:lvl3pPr>
            <a:lvl4pPr marL="715963" indent="0" algn="l" defTabSz="914400" rtl="0" eaLnBrk="1" latinLnBrk="0" hangingPunct="1">
              <a:spcBef>
                <a:spcPct val="20000"/>
              </a:spcBef>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t>Hans-Jörg Schulz</a:t>
            </a:r>
            <a:r>
              <a:rPr lang="en-US" sz="2800" baseline="30000" dirty="0" smtClean="0"/>
              <a:t>1</a:t>
            </a:r>
            <a:r>
              <a:rPr lang="en-US" sz="2800" dirty="0" smtClean="0"/>
              <a:t>, Christophe Hurter</a:t>
            </a:r>
            <a:r>
              <a:rPr lang="en-US" sz="2800" baseline="30000" dirty="0" smtClean="0"/>
              <a:t>2</a:t>
            </a:r>
            <a:endParaRPr lang="en-US" dirty="0" smtClean="0"/>
          </a:p>
          <a:p>
            <a:endParaRPr lang="en-US" dirty="0"/>
          </a:p>
        </p:txBody>
      </p:sp>
      <p:sp>
        <p:nvSpPr>
          <p:cNvPr id="5" name="TextBox 4"/>
          <p:cNvSpPr txBox="1"/>
          <p:nvPr/>
        </p:nvSpPr>
        <p:spPr>
          <a:xfrm>
            <a:off x="1907704" y="6021288"/>
            <a:ext cx="5207195" cy="646331"/>
          </a:xfrm>
          <a:prstGeom prst="rect">
            <a:avLst/>
          </a:prstGeom>
          <a:noFill/>
        </p:spPr>
        <p:txBody>
          <a:bodyPr wrap="none" rtlCol="0">
            <a:spAutoFit/>
          </a:bodyPr>
          <a:lstStyle/>
          <a:p>
            <a:pPr marL="457200" indent="-457200">
              <a:buFont typeface="+mj-lt"/>
              <a:buAutoNum type="arabicPeriod"/>
              <a:tabLst>
                <a:tab pos="182563" algn="l"/>
              </a:tabLst>
            </a:pPr>
            <a:r>
              <a:rPr lang="en-US" baseline="0" dirty="0" smtClean="0"/>
              <a:t>University </a:t>
            </a:r>
            <a:r>
              <a:rPr lang="en-US" baseline="0" dirty="0"/>
              <a:t>of </a:t>
            </a:r>
            <a:r>
              <a:rPr lang="en-US" baseline="0" dirty="0" smtClean="0"/>
              <a:t>Rostock, Rostock, Germany </a:t>
            </a:r>
          </a:p>
          <a:p>
            <a:pPr marL="457200" indent="-457200">
              <a:buFont typeface="+mj-lt"/>
              <a:buAutoNum type="arabicPeriod"/>
              <a:tabLst>
                <a:tab pos="182563" algn="l"/>
              </a:tabLst>
            </a:pPr>
            <a:r>
              <a:rPr lang="en-US" dirty="0"/>
              <a:t>French Civil Aviation University, </a:t>
            </a:r>
            <a:r>
              <a:rPr lang="de-DE" dirty="0" smtClean="0"/>
              <a:t>Toulouse, </a:t>
            </a:r>
            <a:r>
              <a:rPr lang="en-US" dirty="0" smtClean="0"/>
              <a:t>France</a:t>
            </a:r>
            <a:endParaRPr lang="en-US" baseline="0" dirty="0"/>
          </a:p>
        </p:txBody>
      </p:sp>
      <p:sp>
        <p:nvSpPr>
          <p:cNvPr id="6" name="Text Placeholder 12"/>
          <p:cNvSpPr txBox="1">
            <a:spLocks/>
          </p:cNvSpPr>
          <p:nvPr/>
        </p:nvSpPr>
        <p:spPr>
          <a:xfrm>
            <a:off x="323528" y="3573016"/>
            <a:ext cx="8064822" cy="648072"/>
          </a:xfrm>
          <a:prstGeom prst="rect">
            <a:avLst/>
          </a:prstGeom>
        </p:spPr>
        <p:txBody>
          <a:bodyPr/>
          <a:lstStyle>
            <a:lvl1pPr marL="0" marR="0" indent="0" algn="l" defTabSz="914400" rtl="0" eaLnBrk="1" fontAlgn="auto" latinLnBrk="0" hangingPunct="1">
              <a:lnSpc>
                <a:spcPct val="100000"/>
              </a:lnSpc>
              <a:spcBef>
                <a:spcPct val="20000"/>
              </a:spcBef>
              <a:spcAft>
                <a:spcPts val="0"/>
              </a:spcAft>
              <a:buClr>
                <a:srgbClr val="00ACDC"/>
              </a:buClr>
              <a:buSzTx/>
              <a:buFont typeface="Arial" pitchFamily="34" charset="0"/>
              <a:buNone/>
              <a:tabLst/>
              <a:defRPr sz="3200" kern="1200">
                <a:solidFill>
                  <a:schemeClr val="tx1"/>
                </a:solidFill>
                <a:latin typeface="+mn-lt"/>
                <a:ea typeface="+mn-ea"/>
                <a:cs typeface="+mn-cs"/>
              </a:defRPr>
            </a:lvl1pPr>
            <a:lvl2pPr marL="182563" indent="0" algn="l" defTabSz="360000" rtl="0" eaLnBrk="1" latinLnBrk="0" hangingPunct="1">
              <a:spcBef>
                <a:spcPct val="20000"/>
              </a:spcBef>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buClr>
                <a:srgbClr val="00ACDC"/>
              </a:buClr>
              <a:buFont typeface="Arial" pitchFamily="34" charset="0"/>
              <a:buNone/>
              <a:defRPr sz="2400" kern="1200">
                <a:solidFill>
                  <a:schemeClr val="tx1"/>
                </a:solidFill>
                <a:latin typeface="+mn-lt"/>
                <a:ea typeface="+mn-ea"/>
                <a:cs typeface="+mn-cs"/>
              </a:defRPr>
            </a:lvl3pPr>
            <a:lvl4pPr marL="715963" indent="0" algn="l" defTabSz="914400" rtl="0" eaLnBrk="1" latinLnBrk="0" hangingPunct="1">
              <a:spcBef>
                <a:spcPct val="20000"/>
              </a:spcBef>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solidFill>
                  <a:schemeClr val="accent1"/>
                </a:solidFill>
              </a:rPr>
              <a:t>VIS Tutorial 2013</a:t>
            </a:r>
            <a:endParaRPr lang="en-US" dirty="0" smtClean="0">
              <a:solidFill>
                <a:schemeClr val="accent1"/>
              </a:solidFill>
            </a:endParaRPr>
          </a:p>
          <a:p>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30858"/>
          <a:stretch/>
        </p:blipFill>
        <p:spPr>
          <a:xfrm>
            <a:off x="1337248" y="4882201"/>
            <a:ext cx="2874712" cy="852796"/>
          </a:xfrm>
          <a:prstGeom prst="rect">
            <a:avLst/>
          </a:prstGeom>
        </p:spPr>
      </p:pic>
      <p:pic>
        <p:nvPicPr>
          <p:cNvPr id="1026" name="Picture 2" descr="Accueil"/>
          <p:cNvPicPr>
            <a:picLocks noChangeAspect="1" noChangeArrowheads="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868144" y="4882201"/>
            <a:ext cx="1409700" cy="96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5188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56557" y="21744"/>
            <a:ext cx="8229600" cy="1143000"/>
          </a:xfrm>
        </p:spPr>
        <p:txBody>
          <a:bodyPr/>
          <a:lstStyle/>
          <a:p>
            <a:r>
              <a:rPr lang="en-US" dirty="0" smtClean="0"/>
              <a:t>Instances</a:t>
            </a:r>
            <a:endParaRPr lang="en-US" dirty="0"/>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10</a:t>
            </a:fld>
            <a:endParaRPr lang="en-US" dirty="0"/>
          </a:p>
        </p:txBody>
      </p:sp>
      <p:pic>
        <p:nvPicPr>
          <p:cNvPr id="6"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835696" y="4223074"/>
            <a:ext cx="4681285" cy="254474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1566084"/>
            <a:ext cx="2639967" cy="2079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2317" y="3124582"/>
            <a:ext cx="1313189" cy="1040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0814" y="5877272"/>
            <a:ext cx="2083745" cy="115212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descr="X:\Data\Desktop\InfoVis SBEB\02frairunbundled.bm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12" y="466533"/>
            <a:ext cx="3816424" cy="3399003"/>
          </a:xfrm>
          <a:prstGeom prst="rect">
            <a:avLst/>
          </a:prstGeom>
          <a:noFill/>
          <a:ln>
            <a:solidFill>
              <a:schemeClr val="tx1"/>
            </a:solidFill>
          </a:ln>
          <a:effectLst/>
          <a:extLst>
            <a:ext uri="{909E8E84-426E-40DD-AFC4-6F175D3DCCD1}">
              <a14:hiddenFill xmlns:a14="http://schemas.microsoft.com/office/drawing/2010/main">
                <a:solidFill>
                  <a:srgbClr val="FFFFFF"/>
                </a:solidFill>
              </a14:hiddenFill>
            </a:ext>
          </a:extLst>
        </p:spPr>
      </p:pic>
      <p:sp>
        <p:nvSpPr>
          <p:cNvPr id="22" name="Rounded Rectangle 44"/>
          <p:cNvSpPr/>
          <p:nvPr/>
        </p:nvSpPr>
        <p:spPr>
          <a:xfrm>
            <a:off x="35496" y="44624"/>
            <a:ext cx="1584176"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Data Level (Filtering)</a:t>
            </a:r>
            <a:endParaRPr lang="en-US" b="1" dirty="0"/>
          </a:p>
        </p:txBody>
      </p:sp>
      <p:sp>
        <p:nvSpPr>
          <p:cNvPr id="23" name="Rounded Rectangle 45"/>
          <p:cNvSpPr/>
          <p:nvPr/>
        </p:nvSpPr>
        <p:spPr>
          <a:xfrm>
            <a:off x="1158528" y="3978060"/>
            <a:ext cx="180020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Geometry Level (Mapping) </a:t>
            </a:r>
            <a:endParaRPr lang="en-US" b="1" dirty="0"/>
          </a:p>
        </p:txBody>
      </p:sp>
      <p:sp>
        <p:nvSpPr>
          <p:cNvPr id="24" name="Rounded Rectangle 43"/>
          <p:cNvSpPr/>
          <p:nvPr/>
        </p:nvSpPr>
        <p:spPr>
          <a:xfrm>
            <a:off x="4994608" y="1278052"/>
            <a:ext cx="1747072"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Image Level</a:t>
            </a:r>
            <a:br>
              <a:rPr lang="en-US" b="1" dirty="0" smtClean="0"/>
            </a:br>
            <a:r>
              <a:rPr lang="en-US" b="1" dirty="0" smtClean="0"/>
              <a:t>(Rendering)</a:t>
            </a:r>
            <a:endParaRPr lang="en-US" b="1" dirty="0"/>
          </a:p>
        </p:txBody>
      </p:sp>
    </p:spTree>
    <p:extLst>
      <p:ext uri="{BB962C8B-B14F-4D97-AF65-F5344CB8AC3E}">
        <p14:creationId xmlns:p14="http://schemas.microsoft.com/office/powerpoint/2010/main" val="92294591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7400" y="5867400"/>
            <a:ext cx="6705600" cy="685800"/>
          </a:xfrm>
        </p:spPr>
        <p:txBody>
          <a:bodyPr>
            <a:normAutofit lnSpcReduction="10000"/>
          </a:bodyPr>
          <a:lstStyle/>
          <a:p>
            <a:pPr marL="0" indent="0">
              <a:buNone/>
            </a:pPr>
            <a:r>
              <a:rPr lang="en-US" sz="2000" dirty="0" smtClean="0"/>
              <a:t>US Migrations, 1715 nodes, 9780 edges, 6 clusters, </a:t>
            </a:r>
            <a:br>
              <a:rPr lang="en-US" sz="2000" dirty="0" smtClean="0"/>
            </a:br>
            <a:r>
              <a:rPr lang="en-US" sz="2000" dirty="0" smtClean="0"/>
              <a:t>4.1 sec.</a:t>
            </a:r>
            <a:endParaRPr lang="en-US" sz="2000" dirty="0"/>
          </a:p>
        </p:txBody>
      </p:sp>
      <p:pic>
        <p:nvPicPr>
          <p:cNvPr id="5" name="USMigrations.wmv">
            <a:hlinkClick r:id="" action="ppaction://media"/>
          </p:cNvPr>
          <p:cNvPicPr>
            <a:picLocks noChangeAspect="1"/>
          </p:cNvPicPr>
          <p:nvPr>
            <a:videoFile r:link="rId1"/>
            <p:extLst>
              <p:ext uri="{DAA4B4D4-6D71-4841-9C94-3DE7FCFB9230}">
                <p14:media xmlns:p14="http://schemas.microsoft.com/office/powerpoint/2010/main" r:embed="rId2">
                  <p14:trim st="2479.5036" end="6375.8656"/>
                </p14:media>
              </p:ext>
            </p:extLst>
          </p:nvPr>
        </p:nvPicPr>
        <p:blipFill>
          <a:blip r:embed="rId4"/>
          <a:stretch>
            <a:fillRect/>
          </a:stretch>
        </p:blipFill>
        <p:spPr>
          <a:xfrm>
            <a:off x="533400" y="1522163"/>
            <a:ext cx="8153400" cy="3735637"/>
          </a:xfrm>
          <a:prstGeom prst="rect">
            <a:avLst/>
          </a:prstGeom>
          <a:effectLst>
            <a:outerShdw blurRad="63500" sx="102000" sy="102000" algn="ctr" rotWithShape="0">
              <a:srgbClr val="ABAECC">
                <a:alpha val="40000"/>
              </a:srgbClr>
            </a:outerShdw>
          </a:effectLst>
        </p:spPr>
      </p:pic>
      <p:sp>
        <p:nvSpPr>
          <p:cNvPr id="4" name="Title 1"/>
          <p:cNvSpPr>
            <a:spLocks noGrp="1"/>
          </p:cNvSpPr>
          <p:nvPr>
            <p:ph type="title"/>
          </p:nvPr>
        </p:nvSpPr>
        <p:spPr>
          <a:xfrm>
            <a:off x="533400" y="0"/>
            <a:ext cx="7924800" cy="1371600"/>
          </a:xfrm>
        </p:spPr>
        <p:txBody>
          <a:bodyPr/>
          <a:lstStyle/>
          <a:p>
            <a:r>
              <a:rPr lang="en-US" dirty="0" smtClean="0"/>
              <a:t>Results</a:t>
            </a:r>
            <a:endParaRPr lang="en-US" dirty="0"/>
          </a:p>
        </p:txBody>
      </p:sp>
    </p:spTree>
    <p:extLst>
      <p:ext uri="{BB962C8B-B14F-4D97-AF65-F5344CB8AC3E}">
        <p14:creationId xmlns:p14="http://schemas.microsoft.com/office/powerpoint/2010/main" val="31715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7400" y="5867400"/>
            <a:ext cx="6705600" cy="685800"/>
          </a:xfrm>
        </p:spPr>
        <p:txBody>
          <a:bodyPr/>
          <a:lstStyle/>
          <a:p>
            <a:pPr marL="0" indent="0">
              <a:buNone/>
            </a:pPr>
            <a:r>
              <a:rPr lang="en-US" sz="2000" dirty="0"/>
              <a:t>France Air, </a:t>
            </a:r>
            <a:r>
              <a:rPr lang="en-US" sz="2000" dirty="0" smtClean="0"/>
              <a:t>34544 </a:t>
            </a:r>
            <a:r>
              <a:rPr lang="en-US" sz="2000" dirty="0"/>
              <a:t>nodes, 17272 edges, 207 clusters, 29.2 sec.</a:t>
            </a:r>
          </a:p>
        </p:txBody>
      </p:sp>
      <p:pic>
        <p:nvPicPr>
          <p:cNvPr id="10242" name="Picture 2" descr="X:\Data\Desktop\InfoVis SBEB\02frairunbundled.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60" y="1075765"/>
            <a:ext cx="4527158" cy="4032000"/>
          </a:xfrm>
          <a:prstGeom prst="rect">
            <a:avLst/>
          </a:prstGeom>
          <a:noFill/>
          <a:effectLst>
            <a:outerShdw blurRad="63500" sx="102000" sy="102000" algn="ctr" rotWithShape="0">
              <a:srgbClr val="ABAECC">
                <a:alpha val="40000"/>
              </a:srgbClr>
            </a:outerShdw>
          </a:effectLst>
          <a:extLst>
            <a:ext uri="{909E8E84-426E-40DD-AFC4-6F175D3DCCD1}">
              <a14:hiddenFill xmlns:a14="http://schemas.microsoft.com/office/drawing/2010/main">
                <a:solidFill>
                  <a:srgbClr val="FFFFFF"/>
                </a:solidFill>
              </a14:hiddenFill>
            </a:ext>
          </a:extLst>
        </p:spPr>
      </p:pic>
      <p:pic>
        <p:nvPicPr>
          <p:cNvPr id="10243" name="Picture 3" descr="X:\Data\Desktop\InfoVis SBEB\02frairbundled.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9930" y="1075592"/>
            <a:ext cx="4527158" cy="4032000"/>
          </a:xfrm>
          <a:prstGeom prst="rect">
            <a:avLst/>
          </a:prstGeom>
          <a:noFill/>
          <a:effectLst>
            <a:outerShdw blurRad="63500" sx="102000" sy="102000" algn="ctr" rotWithShape="0">
              <a:srgbClr val="ABAECC">
                <a:alpha val="40000"/>
              </a:srgbClr>
            </a:outerShdw>
          </a:effectLst>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533400" y="0"/>
            <a:ext cx="7924800" cy="1371600"/>
          </a:xfrm>
        </p:spPr>
        <p:txBody>
          <a:bodyPr/>
          <a:lstStyle/>
          <a:p>
            <a:r>
              <a:rPr lang="en-US" dirty="0" smtClean="0"/>
              <a:t>Results</a:t>
            </a:r>
            <a:endParaRPr lang="en-US" dirty="0"/>
          </a:p>
        </p:txBody>
      </p:sp>
    </p:spTree>
    <p:extLst>
      <p:ext uri="{BB962C8B-B14F-4D97-AF65-F5344CB8AC3E}">
        <p14:creationId xmlns:p14="http://schemas.microsoft.com/office/powerpoint/2010/main" val="324059422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7400" y="5867400"/>
            <a:ext cx="6705600" cy="685800"/>
          </a:xfrm>
        </p:spPr>
        <p:txBody>
          <a:bodyPr/>
          <a:lstStyle/>
          <a:p>
            <a:pPr marL="0" indent="0">
              <a:buNone/>
            </a:pPr>
            <a:r>
              <a:rPr lang="en-US" sz="2000" dirty="0" smtClean="0"/>
              <a:t>France Air, 34550 nodes, 17272 edges, 207 clusters, 29.2 sec.</a:t>
            </a:r>
            <a:endParaRPr lang="en-US" sz="2000" dirty="0"/>
          </a:p>
        </p:txBody>
      </p:sp>
      <p:pic>
        <p:nvPicPr>
          <p:cNvPr id="6" name="AirFr.wmv">
            <a:hlinkClick r:id="" action="ppaction://media"/>
          </p:cNvPr>
          <p:cNvPicPr>
            <a:picLocks noChangeAspect="1"/>
          </p:cNvPicPr>
          <p:nvPr>
            <a:videoFile r:link="rId1"/>
            <p:extLst>
              <p:ext uri="{DAA4B4D4-6D71-4841-9C94-3DE7FCFB9230}">
                <p14:media xmlns:p14="http://schemas.microsoft.com/office/powerpoint/2010/main" r:embed="rId2">
                  <p14:trim st="6523.69" end="11960.0944"/>
                </p14:media>
              </p:ext>
            </p:extLst>
          </p:nvPr>
        </p:nvPicPr>
        <p:blipFill>
          <a:blip r:embed="rId4"/>
          <a:stretch>
            <a:fillRect/>
          </a:stretch>
        </p:blipFill>
        <p:spPr>
          <a:xfrm>
            <a:off x="1066800" y="381000"/>
            <a:ext cx="7031936" cy="5273675"/>
          </a:xfrm>
          <a:prstGeom prst="rect">
            <a:avLst/>
          </a:prstGeom>
          <a:effectLst>
            <a:outerShdw blurRad="63500" sx="102000" sy="102000" algn="ctr" rotWithShape="0">
              <a:srgbClr val="ABAECC">
                <a:alpha val="40000"/>
              </a:srgbClr>
            </a:outerShdw>
          </a:effectLst>
        </p:spPr>
      </p:pic>
    </p:spTree>
    <p:extLst>
      <p:ext uri="{BB962C8B-B14F-4D97-AF65-F5344CB8AC3E}">
        <p14:creationId xmlns:p14="http://schemas.microsoft.com/office/powerpoint/2010/main" val="214240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7400" y="5867400"/>
            <a:ext cx="6705600" cy="685800"/>
          </a:xfrm>
        </p:spPr>
        <p:txBody>
          <a:bodyPr/>
          <a:lstStyle/>
          <a:p>
            <a:pPr marL="0" indent="0">
              <a:buNone/>
            </a:pPr>
            <a:r>
              <a:rPr lang="en-US" sz="2000" dirty="0"/>
              <a:t>Radial, 1024 nodes, 4021 edges, </a:t>
            </a:r>
            <a:r>
              <a:rPr lang="en-US" sz="2000" dirty="0" smtClean="0"/>
              <a:t>94 clusters, 7.4 </a:t>
            </a:r>
            <a:r>
              <a:rPr lang="en-US" sz="2000" dirty="0"/>
              <a:t>sec. </a:t>
            </a:r>
          </a:p>
        </p:txBody>
      </p:sp>
      <p:pic>
        <p:nvPicPr>
          <p:cNvPr id="11266" name="Picture 2" descr="X:\Data\Desktop\InfoVis SBEB\00radialunbundled.bmp"/>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60" y="898493"/>
            <a:ext cx="4510800" cy="4500031"/>
          </a:xfrm>
          <a:prstGeom prst="rect">
            <a:avLst/>
          </a:prstGeom>
          <a:noFill/>
          <a:effectLst>
            <a:outerShdw blurRad="63500" sx="102000" sy="102000" algn="ctr" rotWithShape="0">
              <a:srgbClr val="ABAECC">
                <a:alpha val="40000"/>
              </a:srgbClr>
            </a:outerShdw>
          </a:effectLst>
          <a:extLst>
            <a:ext uri="{909E8E84-426E-40DD-AFC4-6F175D3DCCD1}">
              <a14:hiddenFill xmlns:a14="http://schemas.microsoft.com/office/drawing/2010/main">
                <a:solidFill>
                  <a:srgbClr val="FFFFFF"/>
                </a:solidFill>
              </a14:hiddenFill>
            </a:ext>
          </a:extLst>
        </p:spPr>
      </p:pic>
      <p:pic>
        <p:nvPicPr>
          <p:cNvPr id="11267" name="Picture 3" descr="X:\Data\Desktop\InfoVis SBEB\00radialbundled.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0792" y="900560"/>
            <a:ext cx="4511707" cy="4500848"/>
          </a:xfrm>
          <a:prstGeom prst="rect">
            <a:avLst/>
          </a:prstGeom>
          <a:noFill/>
          <a:effectLst>
            <a:outerShdw blurRad="63500" sx="102000" sy="102000" algn="ctr" rotWithShape="0">
              <a:srgbClr val="ABAECC">
                <a:alpha val="40000"/>
              </a:srgbClr>
            </a:outerShdw>
          </a:effectLst>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533400" y="0"/>
            <a:ext cx="7924800" cy="1371600"/>
          </a:xfrm>
        </p:spPr>
        <p:txBody>
          <a:bodyPr/>
          <a:lstStyle/>
          <a:p>
            <a:r>
              <a:rPr lang="en-US" dirty="0" smtClean="0"/>
              <a:t>Results</a:t>
            </a:r>
            <a:endParaRPr lang="en-US" dirty="0"/>
          </a:p>
        </p:txBody>
      </p:sp>
    </p:spTree>
    <p:extLst>
      <p:ext uri="{BB962C8B-B14F-4D97-AF65-F5344CB8AC3E}">
        <p14:creationId xmlns:p14="http://schemas.microsoft.com/office/powerpoint/2010/main" val="280719826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7400" y="5867400"/>
            <a:ext cx="6705600" cy="685800"/>
          </a:xfrm>
        </p:spPr>
        <p:txBody>
          <a:bodyPr/>
          <a:lstStyle/>
          <a:p>
            <a:pPr marL="0" indent="0">
              <a:buNone/>
            </a:pPr>
            <a:r>
              <a:rPr lang="en-US" sz="2000" dirty="0"/>
              <a:t>Radial, 1024 nodes, 4021 edges, 94 clusters, 7.4 sec. </a:t>
            </a:r>
          </a:p>
        </p:txBody>
      </p:sp>
      <p:pic>
        <p:nvPicPr>
          <p:cNvPr id="6" name="Radial.wmv">
            <a:hlinkClick r:id="" action="ppaction://media"/>
          </p:cNvPr>
          <p:cNvPicPr>
            <a:picLocks noChangeAspect="1"/>
          </p:cNvPicPr>
          <p:nvPr>
            <a:videoFile r:link="rId1"/>
            <p:extLst>
              <p:ext uri="{DAA4B4D4-6D71-4841-9C94-3DE7FCFB9230}">
                <p14:media xmlns:p14="http://schemas.microsoft.com/office/powerpoint/2010/main" r:embed="rId2">
                  <p14:trim st="5721.7328" end="3394.2496"/>
                </p14:media>
              </p:ext>
            </p:extLst>
          </p:nvPr>
        </p:nvPicPr>
        <p:blipFill>
          <a:blip r:embed="rId4"/>
          <a:stretch>
            <a:fillRect/>
          </a:stretch>
        </p:blipFill>
        <p:spPr>
          <a:xfrm>
            <a:off x="1905000" y="352425"/>
            <a:ext cx="5435649" cy="5286375"/>
          </a:xfrm>
          <a:prstGeom prst="rect">
            <a:avLst/>
          </a:prstGeom>
          <a:effectLst>
            <a:outerShdw blurRad="63500" sx="102000" sy="102000" algn="ctr" rotWithShape="0">
              <a:srgbClr val="ABAECC">
                <a:alpha val="40000"/>
              </a:srgbClr>
            </a:outerShdw>
          </a:effectLst>
        </p:spPr>
      </p:pic>
    </p:spTree>
    <p:extLst>
      <p:ext uri="{BB962C8B-B14F-4D97-AF65-F5344CB8AC3E}">
        <p14:creationId xmlns:p14="http://schemas.microsoft.com/office/powerpoint/2010/main" val="101144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US" dirty="0"/>
              <a:t>Skeleton-based Edge Bundling</a:t>
            </a:r>
          </a:p>
        </p:txBody>
      </p:sp>
      <p:sp>
        <p:nvSpPr>
          <p:cNvPr id="5" name="Content Placeholder 4"/>
          <p:cNvSpPr>
            <a:spLocks noGrp="1"/>
          </p:cNvSpPr>
          <p:nvPr>
            <p:ph idx="1"/>
          </p:nvPr>
        </p:nvSpPr>
        <p:spPr>
          <a:xfrm>
            <a:off x="395536" y="1052736"/>
            <a:ext cx="8229600" cy="4525963"/>
          </a:xfrm>
        </p:spPr>
        <p:txBody>
          <a:bodyPr>
            <a:normAutofit fontScale="92500" lnSpcReduction="20000"/>
          </a:bodyPr>
          <a:lstStyle/>
          <a:p>
            <a:r>
              <a:rPr lang="en-US" dirty="0" smtClean="0">
                <a:solidFill>
                  <a:srgbClr val="0070C0"/>
                </a:solidFill>
              </a:rPr>
              <a:t>Pros</a:t>
            </a:r>
          </a:p>
          <a:p>
            <a:pPr lvl="1"/>
            <a:r>
              <a:rPr lang="en-US" dirty="0" smtClean="0">
                <a:solidFill>
                  <a:srgbClr val="0070C0"/>
                </a:solidFill>
              </a:rPr>
              <a:t>Generality</a:t>
            </a:r>
            <a:r>
              <a:rPr lang="en-US" dirty="0" smtClean="0"/>
              <a:t>: No hierarchy required, applicable to general graphs, directed or undirected</a:t>
            </a:r>
          </a:p>
          <a:p>
            <a:pPr lvl="1"/>
            <a:r>
              <a:rPr lang="en-US" dirty="0" smtClean="0">
                <a:solidFill>
                  <a:srgbClr val="0070C0"/>
                </a:solidFill>
              </a:rPr>
              <a:t>Structured look control</a:t>
            </a:r>
            <a:r>
              <a:rPr lang="en-US" dirty="0" smtClean="0"/>
              <a:t>: Generates smooth or organic-looking bundles</a:t>
            </a:r>
          </a:p>
          <a:p>
            <a:pPr lvl="1"/>
            <a:r>
              <a:rPr lang="en-US" dirty="0" smtClean="0">
                <a:solidFill>
                  <a:srgbClr val="0070C0"/>
                </a:solidFill>
              </a:rPr>
              <a:t>Speed and simplicity</a:t>
            </a:r>
            <a:r>
              <a:rPr lang="en-US" dirty="0" smtClean="0"/>
              <a:t>: CUDA implementation, entirely image-based</a:t>
            </a:r>
          </a:p>
          <a:p>
            <a:endParaRPr lang="en-US" dirty="0" smtClean="0"/>
          </a:p>
          <a:p>
            <a:r>
              <a:rPr lang="en-US" dirty="0" smtClean="0">
                <a:solidFill>
                  <a:srgbClr val="0070C0"/>
                </a:solidFill>
              </a:rPr>
              <a:t>Cons</a:t>
            </a:r>
          </a:p>
          <a:p>
            <a:pPr lvl="1"/>
            <a:r>
              <a:rPr lang="en-US" dirty="0" smtClean="0"/>
              <a:t>Susceptible to </a:t>
            </a:r>
            <a:r>
              <a:rPr lang="en-US" dirty="0" smtClean="0">
                <a:solidFill>
                  <a:srgbClr val="0070C0"/>
                </a:solidFill>
              </a:rPr>
              <a:t>clustering</a:t>
            </a:r>
            <a:r>
              <a:rPr lang="en-US" dirty="0" smtClean="0"/>
              <a:t> results</a:t>
            </a:r>
          </a:p>
          <a:p>
            <a:endParaRPr lang="en-US" dirty="0" smtClean="0"/>
          </a:p>
        </p:txBody>
      </p:sp>
    </p:spTree>
    <p:extLst>
      <p:ext uri="{BB962C8B-B14F-4D97-AF65-F5344CB8AC3E}">
        <p14:creationId xmlns:p14="http://schemas.microsoft.com/office/powerpoint/2010/main" val="404721442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115616" y="260648"/>
            <a:ext cx="7772400" cy="2259682"/>
          </a:xfrm>
        </p:spPr>
        <p:txBody>
          <a:bodyPr>
            <a:normAutofit/>
          </a:bodyPr>
          <a:lstStyle/>
          <a:p>
            <a:r>
              <a:rPr lang="en-US" b="1" dirty="0"/>
              <a:t>Graph Bundling by Kernel Density Estimation</a:t>
            </a:r>
          </a:p>
        </p:txBody>
      </p:sp>
      <p:sp>
        <p:nvSpPr>
          <p:cNvPr id="3" name="Sous-titre 2"/>
          <p:cNvSpPr>
            <a:spLocks noGrp="1"/>
          </p:cNvSpPr>
          <p:nvPr>
            <p:ph type="subTitle" idx="1"/>
          </p:nvPr>
        </p:nvSpPr>
        <p:spPr>
          <a:xfrm>
            <a:off x="1547664" y="2348880"/>
            <a:ext cx="6400800" cy="1752600"/>
          </a:xfrm>
        </p:spPr>
        <p:txBody>
          <a:bodyPr>
            <a:normAutofit/>
          </a:bodyPr>
          <a:lstStyle/>
          <a:p>
            <a:r>
              <a:rPr lang="en-US" dirty="0" smtClean="0"/>
              <a:t>C. Hurter</a:t>
            </a:r>
            <a:r>
              <a:rPr lang="en-US" dirty="0"/>
              <a:t>, </a:t>
            </a:r>
            <a:r>
              <a:rPr lang="en-US" dirty="0" err="1" smtClean="0"/>
              <a:t>O.Ersoy</a:t>
            </a:r>
            <a:r>
              <a:rPr lang="en-US" dirty="0"/>
              <a:t>, </a:t>
            </a:r>
            <a:r>
              <a:rPr lang="en-US" dirty="0" err="1" smtClean="0"/>
              <a:t>A.Telea</a:t>
            </a:r>
            <a:r>
              <a:rPr lang="en-US" dirty="0"/>
              <a:t/>
            </a:r>
            <a:br>
              <a:rPr lang="en-US" dirty="0"/>
            </a:br>
            <a:r>
              <a:rPr lang="en-US" dirty="0" err="1" smtClean="0"/>
              <a:t>Eurovis</a:t>
            </a:r>
            <a:r>
              <a:rPr lang="en-US" dirty="0" smtClean="0"/>
              <a:t> 2012</a:t>
            </a:r>
            <a:endParaRPr lang="en-US" dirty="0"/>
          </a:p>
          <a:p>
            <a:endParaRPr lang="en-US" dirty="0"/>
          </a:p>
        </p:txBody>
      </p:sp>
      <p:pic>
        <p:nvPicPr>
          <p:cNvPr id="4" name="Picture 2" descr="E:\Cloud\AcceptedPapers\Eurovis 2012\submitted version\TestDataSet.Png"/>
          <p:cNvPicPr>
            <a:picLocks noChangeAspect="1" noChangeArrowheads="1"/>
          </p:cNvPicPr>
          <p:nvPr/>
        </p:nvPicPr>
        <p:blipFill rotWithShape="1">
          <a:blip r:embed="rId3">
            <a:extLst>
              <a:ext uri="{28A0092B-C50C-407E-A947-70E740481C1C}">
                <a14:useLocalDpi xmlns:a14="http://schemas.microsoft.com/office/drawing/2010/main" val="0"/>
              </a:ext>
            </a:extLst>
          </a:blip>
          <a:srcRect l="57509"/>
          <a:stretch/>
        </p:blipFill>
        <p:spPr bwMode="auto">
          <a:xfrm>
            <a:off x="6444208" y="3883496"/>
            <a:ext cx="2532888" cy="26867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Cloud\AcceptedPapers\Eurovis 2012\submitted version\TestDataSet.Png"/>
          <p:cNvPicPr>
            <a:picLocks noChangeAspect="1" noChangeArrowheads="1"/>
          </p:cNvPicPr>
          <p:nvPr/>
        </p:nvPicPr>
        <p:blipFill rotWithShape="1">
          <a:blip r:embed="rId3">
            <a:extLst>
              <a:ext uri="{28A0092B-C50C-407E-A947-70E740481C1C}">
                <a14:useLocalDpi xmlns:a14="http://schemas.microsoft.com/office/drawing/2010/main" val="0"/>
              </a:ext>
            </a:extLst>
          </a:blip>
          <a:srcRect r="42783"/>
          <a:stretch/>
        </p:blipFill>
        <p:spPr bwMode="auto">
          <a:xfrm>
            <a:off x="81168" y="3933056"/>
            <a:ext cx="3410712" cy="26867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E:\SaveData\Documents\Articles\EuroVis 2012\images\screenshoot1 (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91794" y="3977680"/>
            <a:ext cx="2580406" cy="25701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DOCUME~1\hs162\LOCALS~1\Temp\Rar$DR01.934\Flat for Linux\Movies\42-Movies_256x256.png">
            <a:hlinkClick r:id="rId5" action="ppaction://program"/>
          </p:cNvPr>
          <p:cNvPicPr>
            <a:picLocks noChangeAspect="1" noChangeArrowheads="1"/>
          </p:cNvPicPr>
          <p:nvPr/>
        </p:nvPicPr>
        <p:blipFill>
          <a:blip r:embed="rId6" cstate="print"/>
          <a:srcRect/>
          <a:stretch>
            <a:fillRect/>
          </a:stretch>
        </p:blipFill>
        <p:spPr bwMode="auto">
          <a:xfrm>
            <a:off x="388284" y="2633108"/>
            <a:ext cx="943356" cy="943356"/>
          </a:xfrm>
          <a:prstGeom prst="rect">
            <a:avLst/>
          </a:prstGeom>
          <a:noFill/>
        </p:spPr>
      </p:pic>
    </p:spTree>
    <p:extLst>
      <p:ext uri="{BB962C8B-B14F-4D97-AF65-F5344CB8AC3E}">
        <p14:creationId xmlns:p14="http://schemas.microsoft.com/office/powerpoint/2010/main" val="416120697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An </a:t>
            </a:r>
            <a:r>
              <a:rPr lang="fr-FR" dirty="0" err="1" smtClean="0"/>
              <a:t>unbundled</a:t>
            </a:r>
            <a:r>
              <a:rPr lang="fr-FR" dirty="0" smtClean="0"/>
              <a:t> graph</a:t>
            </a:r>
            <a:endParaRPr lang="en-US" dirty="0"/>
          </a:p>
        </p:txBody>
      </p:sp>
      <p:pic>
        <p:nvPicPr>
          <p:cNvPr id="9219" name="Picture 3" descr="E:\Cloud\AcceptedPapers\Eurovis 2012\images\animation\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19391"/>
            <a:ext cx="9144000" cy="4264182"/>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contenu 2"/>
          <p:cNvSpPr>
            <a:spLocks noGrp="1"/>
          </p:cNvSpPr>
          <p:nvPr>
            <p:ph idx="1"/>
          </p:nvPr>
        </p:nvSpPr>
        <p:spPr>
          <a:xfrm>
            <a:off x="1835696" y="1412776"/>
            <a:ext cx="5472608" cy="1440160"/>
          </a:xfrm>
        </p:spPr>
        <p:txBody>
          <a:bodyPr>
            <a:normAutofit/>
          </a:bodyPr>
          <a:lstStyle/>
          <a:p>
            <a:pPr marL="0" indent="0" algn="ctr">
              <a:buNone/>
            </a:pPr>
            <a:r>
              <a:rPr lang="fr-FR" sz="2600" dirty="0" err="1" smtClean="0">
                <a:solidFill>
                  <a:schemeClr val="tx2">
                    <a:lumMod val="60000"/>
                    <a:lumOff val="40000"/>
                  </a:schemeClr>
                </a:solidFill>
              </a:rPr>
              <a:t>Consider</a:t>
            </a:r>
            <a:r>
              <a:rPr lang="fr-FR" sz="2600" dirty="0" smtClean="0">
                <a:solidFill>
                  <a:schemeClr val="tx2">
                    <a:lumMod val="60000"/>
                    <a:lumOff val="40000"/>
                  </a:schemeClr>
                </a:solidFill>
              </a:rPr>
              <a:t> the </a:t>
            </a:r>
            <a:r>
              <a:rPr lang="fr-FR" sz="2600" dirty="0" err="1" smtClean="0">
                <a:solidFill>
                  <a:schemeClr val="tx2">
                    <a:lumMod val="60000"/>
                    <a:lumOff val="40000"/>
                  </a:schemeClr>
                </a:solidFill>
              </a:rPr>
              <a:t>edge</a:t>
            </a:r>
            <a:r>
              <a:rPr lang="fr-FR" sz="2600" dirty="0" smtClean="0">
                <a:solidFill>
                  <a:schemeClr val="tx2">
                    <a:lumMod val="60000"/>
                    <a:lumOff val="40000"/>
                  </a:schemeClr>
                </a:solidFill>
              </a:rPr>
              <a:t> </a:t>
            </a:r>
            <a:r>
              <a:rPr lang="fr-FR" sz="2600" dirty="0" err="1" smtClean="0">
                <a:solidFill>
                  <a:schemeClr val="tx2">
                    <a:lumMod val="60000"/>
                    <a:lumOff val="40000"/>
                  </a:schemeClr>
                </a:solidFill>
              </a:rPr>
              <a:t>density</a:t>
            </a:r>
            <a:endParaRPr lang="fr-FR" sz="2600" dirty="0">
              <a:solidFill>
                <a:schemeClr val="tx2">
                  <a:lumMod val="60000"/>
                  <a:lumOff val="40000"/>
                </a:schemeClr>
              </a:solidFill>
            </a:endParaRPr>
          </a:p>
          <a:p>
            <a:pPr marL="0" indent="0" algn="ctr">
              <a:buNone/>
            </a:pPr>
            <a:r>
              <a:rPr lang="fr-FR" sz="2600" dirty="0" err="1" smtClean="0">
                <a:solidFill>
                  <a:schemeClr val="tx2">
                    <a:lumMod val="60000"/>
                    <a:lumOff val="40000"/>
                  </a:schemeClr>
                </a:solidFill>
              </a:rPr>
              <a:t>it</a:t>
            </a:r>
            <a:r>
              <a:rPr lang="fr-FR" sz="2600" dirty="0" smtClean="0">
                <a:solidFill>
                  <a:schemeClr val="tx2">
                    <a:lumMod val="60000"/>
                    <a:lumOff val="40000"/>
                  </a:schemeClr>
                </a:solidFill>
              </a:rPr>
              <a:t> </a:t>
            </a:r>
            <a:r>
              <a:rPr lang="fr-FR" sz="2600" dirty="0" err="1" smtClean="0">
                <a:solidFill>
                  <a:schemeClr val="tx2">
                    <a:lumMod val="60000"/>
                    <a:lumOff val="40000"/>
                  </a:schemeClr>
                </a:solidFill>
              </a:rPr>
              <a:t>is</a:t>
            </a:r>
            <a:r>
              <a:rPr lang="fr-FR" sz="2600" dirty="0" smtClean="0">
                <a:solidFill>
                  <a:schemeClr val="tx2">
                    <a:lumMod val="60000"/>
                    <a:lumOff val="40000"/>
                  </a:schemeClr>
                </a:solidFill>
              </a:rPr>
              <a:t> </a:t>
            </a:r>
            <a:r>
              <a:rPr lang="fr-FR" sz="2600" dirty="0" err="1" smtClean="0">
                <a:solidFill>
                  <a:schemeClr val="tx2">
                    <a:lumMod val="60000"/>
                    <a:lumOff val="40000"/>
                  </a:schemeClr>
                </a:solidFill>
              </a:rPr>
              <a:t>relatively</a:t>
            </a:r>
            <a:r>
              <a:rPr lang="fr-FR" sz="2600" dirty="0" smtClean="0">
                <a:solidFill>
                  <a:schemeClr val="tx2">
                    <a:lumMod val="60000"/>
                    <a:lumOff val="40000"/>
                  </a:schemeClr>
                </a:solidFill>
              </a:rPr>
              <a:t> </a:t>
            </a:r>
            <a:r>
              <a:rPr lang="fr-FR" sz="2600" b="1" dirty="0" err="1" smtClean="0">
                <a:solidFill>
                  <a:schemeClr val="tx2">
                    <a:lumMod val="60000"/>
                    <a:lumOff val="40000"/>
                  </a:schemeClr>
                </a:solidFill>
              </a:rPr>
              <a:t>uniform</a:t>
            </a:r>
            <a:endParaRPr lang="en-US" sz="2600" b="1" dirty="0">
              <a:solidFill>
                <a:schemeClr val="tx2">
                  <a:lumMod val="60000"/>
                  <a:lumOff val="40000"/>
                </a:schemeClr>
              </a:solidFill>
            </a:endParaRPr>
          </a:p>
        </p:txBody>
      </p:sp>
    </p:spTree>
    <p:extLst>
      <p:ext uri="{BB962C8B-B14F-4D97-AF65-F5344CB8AC3E}">
        <p14:creationId xmlns:p14="http://schemas.microsoft.com/office/powerpoint/2010/main" val="130745816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E:\Cloud\AcceptedPapers\Eurovis 2012\images\animation\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593819"/>
            <a:ext cx="9144001" cy="4264182"/>
          </a:xfrm>
          <a:prstGeom prst="rect">
            <a:avLst/>
          </a:prstGeom>
          <a:noFill/>
          <a:extLst>
            <a:ext uri="{909E8E84-426E-40DD-AFC4-6F175D3DCCD1}">
              <a14:hiddenFill xmlns:a14="http://schemas.microsoft.com/office/drawing/2010/main">
                <a:solidFill>
                  <a:srgbClr val="FFFFFF"/>
                </a:solidFill>
              </a14:hiddenFill>
            </a:ext>
          </a:extLst>
        </p:spPr>
      </p:pic>
      <p:sp>
        <p:nvSpPr>
          <p:cNvPr id="5" name="Titre 1"/>
          <p:cNvSpPr>
            <a:spLocks noGrp="1"/>
          </p:cNvSpPr>
          <p:nvPr>
            <p:ph type="title"/>
          </p:nvPr>
        </p:nvSpPr>
        <p:spPr>
          <a:xfrm>
            <a:off x="457200" y="274638"/>
            <a:ext cx="8229600" cy="1143000"/>
          </a:xfrm>
        </p:spPr>
        <p:txBody>
          <a:bodyPr/>
          <a:lstStyle/>
          <a:p>
            <a:r>
              <a:rPr lang="fr-FR" dirty="0" smtClean="0"/>
              <a:t> One </a:t>
            </a:r>
            <a:r>
              <a:rPr lang="fr-FR" dirty="0" err="1" smtClean="0"/>
              <a:t>bundling</a:t>
            </a:r>
            <a:r>
              <a:rPr lang="fr-FR" dirty="0" smtClean="0"/>
              <a:t> </a:t>
            </a:r>
            <a:r>
              <a:rPr lang="fr-FR" dirty="0" err="1" smtClean="0"/>
              <a:t>step</a:t>
            </a:r>
            <a:endParaRPr lang="en-US" dirty="0"/>
          </a:p>
        </p:txBody>
      </p:sp>
      <p:sp>
        <p:nvSpPr>
          <p:cNvPr id="6" name="Espace réservé du contenu 2"/>
          <p:cNvSpPr>
            <a:spLocks noGrp="1"/>
          </p:cNvSpPr>
          <p:nvPr>
            <p:ph idx="1"/>
          </p:nvPr>
        </p:nvSpPr>
        <p:spPr>
          <a:xfrm>
            <a:off x="1547664" y="1412776"/>
            <a:ext cx="6552728" cy="1440160"/>
          </a:xfrm>
        </p:spPr>
        <p:txBody>
          <a:bodyPr>
            <a:normAutofit/>
          </a:bodyPr>
          <a:lstStyle/>
          <a:p>
            <a:pPr marL="0" indent="0" algn="ctr">
              <a:buNone/>
            </a:pPr>
            <a:r>
              <a:rPr lang="fr-FR" sz="2600" dirty="0" err="1" smtClean="0">
                <a:solidFill>
                  <a:schemeClr val="tx2">
                    <a:lumMod val="60000"/>
                    <a:lumOff val="40000"/>
                  </a:schemeClr>
                </a:solidFill>
              </a:rPr>
              <a:t>Edges</a:t>
            </a:r>
            <a:r>
              <a:rPr lang="fr-FR" sz="2600" dirty="0" smtClean="0">
                <a:solidFill>
                  <a:schemeClr val="tx2">
                    <a:lumMod val="60000"/>
                    <a:lumOff val="40000"/>
                  </a:schemeClr>
                </a:solidFill>
              </a:rPr>
              <a:t> </a:t>
            </a:r>
            <a:r>
              <a:rPr lang="fr-FR" sz="2600" dirty="0" err="1" smtClean="0">
                <a:solidFill>
                  <a:schemeClr val="tx2">
                    <a:lumMod val="60000"/>
                    <a:lumOff val="40000"/>
                  </a:schemeClr>
                </a:solidFill>
              </a:rPr>
              <a:t>get</a:t>
            </a:r>
            <a:r>
              <a:rPr lang="fr-FR" sz="2600" dirty="0" smtClean="0">
                <a:solidFill>
                  <a:schemeClr val="tx2">
                    <a:lumMod val="60000"/>
                    <a:lumOff val="40000"/>
                  </a:schemeClr>
                </a:solidFill>
              </a:rPr>
              <a:t> </a:t>
            </a:r>
            <a:r>
              <a:rPr lang="fr-FR" sz="2600" dirty="0" err="1" smtClean="0">
                <a:solidFill>
                  <a:schemeClr val="tx2">
                    <a:lumMod val="60000"/>
                    <a:lumOff val="40000"/>
                  </a:schemeClr>
                </a:solidFill>
              </a:rPr>
              <a:t>closer</a:t>
            </a:r>
            <a:r>
              <a:rPr lang="en-US" sz="2600" b="1" dirty="0">
                <a:solidFill>
                  <a:schemeClr val="tx2">
                    <a:lumMod val="60000"/>
                    <a:lumOff val="40000"/>
                  </a:schemeClr>
                </a:solidFill>
              </a:rPr>
              <a:t> </a:t>
            </a:r>
            <a:r>
              <a:rPr lang="en-US" sz="2600" b="1" dirty="0" smtClean="0">
                <a:solidFill>
                  <a:schemeClr val="tx2">
                    <a:lumMod val="60000"/>
                    <a:lumOff val="40000"/>
                  </a:schemeClr>
                </a:solidFill>
              </a:rPr>
              <a:t>-&gt; density gets sharpened</a:t>
            </a:r>
            <a:endParaRPr lang="fr-FR" sz="2600" dirty="0" smtClean="0">
              <a:solidFill>
                <a:schemeClr val="tx2">
                  <a:lumMod val="60000"/>
                  <a:lumOff val="40000"/>
                </a:schemeClr>
              </a:solidFill>
            </a:endParaRPr>
          </a:p>
        </p:txBody>
      </p:sp>
    </p:spTree>
    <p:extLst>
      <p:ext uri="{BB962C8B-B14F-4D97-AF65-F5344CB8AC3E}">
        <p14:creationId xmlns:p14="http://schemas.microsoft.com/office/powerpoint/2010/main" val="30221943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Cloud\AcceptedPapers\Eurovis 2012\images\animation\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593819"/>
            <a:ext cx="9144001" cy="4264182"/>
          </a:xfrm>
          <a:prstGeom prst="rect">
            <a:avLst/>
          </a:prstGeom>
          <a:noFill/>
          <a:extLst>
            <a:ext uri="{909E8E84-426E-40DD-AFC4-6F175D3DCCD1}">
              <a14:hiddenFill xmlns:a14="http://schemas.microsoft.com/office/drawing/2010/main">
                <a:solidFill>
                  <a:srgbClr val="FFFFFF"/>
                </a:solidFill>
              </a14:hiddenFill>
            </a:ext>
          </a:extLst>
        </p:spPr>
      </p:pic>
      <p:sp>
        <p:nvSpPr>
          <p:cNvPr id="5" name="Titre 1"/>
          <p:cNvSpPr>
            <a:spLocks noGrp="1"/>
          </p:cNvSpPr>
          <p:nvPr>
            <p:ph type="title"/>
          </p:nvPr>
        </p:nvSpPr>
        <p:spPr>
          <a:xfrm>
            <a:off x="457200" y="274638"/>
            <a:ext cx="8229600" cy="1143000"/>
          </a:xfrm>
        </p:spPr>
        <p:txBody>
          <a:bodyPr/>
          <a:lstStyle/>
          <a:p>
            <a:r>
              <a:rPr lang="fr-FR" dirty="0" smtClean="0"/>
              <a:t>More </a:t>
            </a:r>
            <a:r>
              <a:rPr lang="fr-FR" dirty="0" err="1" smtClean="0"/>
              <a:t>bundling</a:t>
            </a:r>
            <a:r>
              <a:rPr lang="fr-FR" dirty="0" smtClean="0"/>
              <a:t>…</a:t>
            </a:r>
            <a:endParaRPr lang="en-US" dirty="0"/>
          </a:p>
        </p:txBody>
      </p:sp>
      <p:sp>
        <p:nvSpPr>
          <p:cNvPr id="6" name="Espace réservé du contenu 2"/>
          <p:cNvSpPr>
            <a:spLocks noGrp="1"/>
          </p:cNvSpPr>
          <p:nvPr>
            <p:ph idx="1"/>
          </p:nvPr>
        </p:nvSpPr>
        <p:spPr>
          <a:xfrm>
            <a:off x="1547664" y="1412776"/>
            <a:ext cx="6552728" cy="1440160"/>
          </a:xfrm>
        </p:spPr>
        <p:txBody>
          <a:bodyPr>
            <a:normAutofit/>
          </a:bodyPr>
          <a:lstStyle/>
          <a:p>
            <a:pPr marL="0" indent="0" algn="ctr">
              <a:buNone/>
            </a:pPr>
            <a:r>
              <a:rPr lang="fr-FR" sz="2600" dirty="0" err="1" smtClean="0">
                <a:solidFill>
                  <a:schemeClr val="tx2">
                    <a:lumMod val="60000"/>
                    <a:lumOff val="40000"/>
                  </a:schemeClr>
                </a:solidFill>
              </a:rPr>
              <a:t>Edges</a:t>
            </a:r>
            <a:r>
              <a:rPr lang="fr-FR" sz="2600" dirty="0" smtClean="0">
                <a:solidFill>
                  <a:schemeClr val="tx2">
                    <a:lumMod val="60000"/>
                    <a:lumOff val="40000"/>
                  </a:schemeClr>
                </a:solidFill>
              </a:rPr>
              <a:t> </a:t>
            </a:r>
            <a:r>
              <a:rPr lang="fr-FR" sz="2600" dirty="0" err="1" smtClean="0">
                <a:solidFill>
                  <a:schemeClr val="tx2">
                    <a:lumMod val="60000"/>
                    <a:lumOff val="40000"/>
                  </a:schemeClr>
                </a:solidFill>
              </a:rPr>
              <a:t>get</a:t>
            </a:r>
            <a:r>
              <a:rPr lang="fr-FR" sz="2600" dirty="0" smtClean="0">
                <a:solidFill>
                  <a:schemeClr val="tx2">
                    <a:lumMod val="60000"/>
                    <a:lumOff val="40000"/>
                  </a:schemeClr>
                </a:solidFill>
              </a:rPr>
              <a:t> </a:t>
            </a:r>
            <a:r>
              <a:rPr lang="fr-FR" sz="2600" dirty="0" err="1" smtClean="0">
                <a:solidFill>
                  <a:schemeClr val="tx2">
                    <a:lumMod val="60000"/>
                    <a:lumOff val="40000"/>
                  </a:schemeClr>
                </a:solidFill>
              </a:rPr>
              <a:t>closer</a:t>
            </a:r>
            <a:r>
              <a:rPr lang="en-US" sz="2600" b="1" dirty="0">
                <a:solidFill>
                  <a:schemeClr val="tx2">
                    <a:lumMod val="60000"/>
                    <a:lumOff val="40000"/>
                  </a:schemeClr>
                </a:solidFill>
              </a:rPr>
              <a:t> </a:t>
            </a:r>
            <a:r>
              <a:rPr lang="en-US" sz="2600" b="1" dirty="0" smtClean="0">
                <a:solidFill>
                  <a:schemeClr val="tx2">
                    <a:lumMod val="60000"/>
                    <a:lumOff val="40000"/>
                  </a:schemeClr>
                </a:solidFill>
              </a:rPr>
              <a:t>-&gt; density gets sharper</a:t>
            </a:r>
            <a:endParaRPr lang="fr-FR" sz="2600" dirty="0" smtClean="0">
              <a:solidFill>
                <a:schemeClr val="tx2">
                  <a:lumMod val="60000"/>
                  <a:lumOff val="40000"/>
                </a:schemeClr>
              </a:solidFill>
            </a:endParaRPr>
          </a:p>
        </p:txBody>
      </p:sp>
    </p:spTree>
    <p:extLst>
      <p:ext uri="{BB962C8B-B14F-4D97-AF65-F5344CB8AC3E}">
        <p14:creationId xmlns:p14="http://schemas.microsoft.com/office/powerpoint/2010/main" val="10438182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4704"/>
            <a:ext cx="7772400" cy="1362074"/>
          </a:xfrm>
        </p:spPr>
        <p:txBody>
          <a:bodyPr>
            <a:normAutofit fontScale="90000"/>
          </a:bodyPr>
          <a:lstStyle/>
          <a:p>
            <a:r>
              <a:rPr lang="de-AT" sz="2200" dirty="0" smtClean="0"/>
              <a:t>Part II:</a:t>
            </a:r>
            <a:br>
              <a:rPr lang="de-AT" sz="2200" dirty="0" smtClean="0"/>
            </a:br>
            <a:r>
              <a:rPr lang="de-AT" sz="2200" dirty="0" smtClean="0"/>
              <a:t>EDGE SET SIMPLIFICATION</a:t>
            </a:r>
            <a:r>
              <a:rPr lang="de-AT" dirty="0" smtClean="0"/>
              <a:t/>
            </a:r>
            <a:br>
              <a:rPr lang="de-AT" dirty="0" smtClean="0"/>
            </a:br>
            <a:r>
              <a:rPr lang="de-AT" dirty="0"/>
              <a:t/>
            </a:r>
            <a:br>
              <a:rPr lang="de-AT" dirty="0"/>
            </a:br>
            <a:r>
              <a:rPr lang="de-DE" dirty="0" smtClean="0"/>
              <a:t>Data Level</a:t>
            </a:r>
            <a:br>
              <a:rPr lang="de-DE" dirty="0" smtClean="0"/>
            </a:br>
            <a:r>
              <a:rPr lang="de-DE" sz="2700" dirty="0" smtClean="0"/>
              <a:t>(</a:t>
            </a:r>
            <a:r>
              <a:rPr lang="de-DE" sz="2700" dirty="0" err="1" smtClean="0"/>
              <a:t>filtering</a:t>
            </a:r>
            <a:r>
              <a:rPr lang="de-DE" sz="2700" dirty="0" smtClean="0"/>
              <a:t>)</a:t>
            </a:r>
            <a:endParaRPr lang="en-US" sz="2700" dirty="0"/>
          </a:p>
        </p:txBody>
      </p:sp>
      <p:sp>
        <p:nvSpPr>
          <p:cNvPr id="4" name="Footer Placeholder 3"/>
          <p:cNvSpPr>
            <a:spLocks noGrp="1"/>
          </p:cNvSpPr>
          <p:nvPr>
            <p:ph type="ftr" sz="quarter" idx="11"/>
          </p:nvPr>
        </p:nvSpPr>
        <p:spPr/>
        <p:txBody>
          <a:bodyPr/>
          <a:lstStyle/>
          <a:p>
            <a:r>
              <a:rPr lang="en-US" dirty="0"/>
              <a:t>VIS Tutorial: Grooming the Hairball – H.-J. Schulz, C. Hurter</a:t>
            </a:r>
          </a:p>
        </p:txBody>
      </p:sp>
      <p:sp>
        <p:nvSpPr>
          <p:cNvPr id="5" name="Slide Number Placeholder 4"/>
          <p:cNvSpPr>
            <a:spLocks noGrp="1"/>
          </p:cNvSpPr>
          <p:nvPr>
            <p:ph type="sldNum" sz="quarter" idx="12"/>
          </p:nvPr>
        </p:nvSpPr>
        <p:spPr/>
        <p:txBody>
          <a:bodyPr/>
          <a:lstStyle/>
          <a:p>
            <a:fld id="{30742C3F-4840-460C-ADF2-7005A7FA8881}" type="slidenum">
              <a:rPr lang="en-US" smtClean="0"/>
              <a:t>11</a:t>
            </a:fld>
            <a:endParaRPr lang="en-US" dirty="0"/>
          </a:p>
        </p:txBody>
      </p:sp>
      <p:sp>
        <p:nvSpPr>
          <p:cNvPr id="6" name="Rounded Rectangle 1024"/>
          <p:cNvSpPr/>
          <p:nvPr/>
        </p:nvSpPr>
        <p:spPr>
          <a:xfrm>
            <a:off x="1696831" y="3151776"/>
            <a:ext cx="5904656" cy="1285336"/>
          </a:xfrm>
          <a:prstGeom prst="roundRect">
            <a:avLst/>
          </a:prstGeom>
          <a:solidFill>
            <a:srgbClr val="92D05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43"/>
          <p:cNvSpPr/>
          <p:nvPr/>
        </p:nvSpPr>
        <p:spPr>
          <a:xfrm>
            <a:off x="5661227" y="3706225"/>
            <a:ext cx="1747072"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Image Level</a:t>
            </a:r>
            <a:br>
              <a:rPr lang="en-US" b="1" dirty="0"/>
            </a:br>
            <a:r>
              <a:rPr lang="en-US" b="1" dirty="0"/>
              <a:t>(Rendering)</a:t>
            </a:r>
          </a:p>
        </p:txBody>
      </p:sp>
      <p:sp>
        <p:nvSpPr>
          <p:cNvPr id="9" name="Rounded Rectangle 44"/>
          <p:cNvSpPr/>
          <p:nvPr/>
        </p:nvSpPr>
        <p:spPr>
          <a:xfrm>
            <a:off x="1984863" y="3706225"/>
            <a:ext cx="1584176" cy="576064"/>
          </a:xfrm>
          <a:prstGeom prst="roundRect">
            <a:avLst/>
          </a:prstGeom>
          <a:solidFill>
            <a:srgbClr val="FF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Data Level (Filtering)</a:t>
            </a:r>
          </a:p>
        </p:txBody>
      </p:sp>
      <p:sp>
        <p:nvSpPr>
          <p:cNvPr id="10" name="Rounded Rectangle 45"/>
          <p:cNvSpPr/>
          <p:nvPr/>
        </p:nvSpPr>
        <p:spPr>
          <a:xfrm>
            <a:off x="3715033" y="3706225"/>
            <a:ext cx="180020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Geometry Level (Mapping) </a:t>
            </a:r>
          </a:p>
        </p:txBody>
      </p:sp>
      <p:cxnSp>
        <p:nvCxnSpPr>
          <p:cNvPr id="11" name="Straight Connector 49"/>
          <p:cNvCxnSpPr>
            <a:stCxn id="9" idx="3"/>
            <a:endCxn id="10" idx="1"/>
          </p:cNvCxnSpPr>
          <p:nvPr/>
        </p:nvCxnSpPr>
        <p:spPr>
          <a:xfrm>
            <a:off x="3569039" y="3994257"/>
            <a:ext cx="145994" cy="0"/>
          </a:xfrm>
          <a:prstGeom prst="line">
            <a:avLst/>
          </a:prstGeom>
          <a:ln w="28575">
            <a:tailEnd type="none" w="lg" len="lg"/>
          </a:ln>
        </p:spPr>
        <p:style>
          <a:lnRef idx="1">
            <a:schemeClr val="accent1"/>
          </a:lnRef>
          <a:fillRef idx="0">
            <a:schemeClr val="accent1"/>
          </a:fillRef>
          <a:effectRef idx="0">
            <a:schemeClr val="accent1"/>
          </a:effectRef>
          <a:fontRef idx="minor">
            <a:schemeClr val="tx1"/>
          </a:fontRef>
        </p:style>
      </p:cxnSp>
      <p:cxnSp>
        <p:nvCxnSpPr>
          <p:cNvPr id="12" name="Straight Connector 52"/>
          <p:cNvCxnSpPr>
            <a:stCxn id="10" idx="3"/>
            <a:endCxn id="8" idx="1"/>
          </p:cNvCxnSpPr>
          <p:nvPr/>
        </p:nvCxnSpPr>
        <p:spPr>
          <a:xfrm>
            <a:off x="5515233" y="3994257"/>
            <a:ext cx="145994" cy="0"/>
          </a:xfrm>
          <a:prstGeom prst="line">
            <a:avLst/>
          </a:prstGeom>
          <a:ln w="28575">
            <a:tailEnd type="none" w="lg" len="lg"/>
          </a:ln>
        </p:spPr>
        <p:style>
          <a:lnRef idx="1">
            <a:schemeClr val="accent1"/>
          </a:lnRef>
          <a:fillRef idx="0">
            <a:schemeClr val="accent1"/>
          </a:fillRef>
          <a:effectRef idx="0">
            <a:schemeClr val="accent1"/>
          </a:effectRef>
          <a:fontRef idx="minor">
            <a:schemeClr val="tx1"/>
          </a:fontRef>
        </p:style>
      </p:cxnSp>
      <p:sp>
        <p:nvSpPr>
          <p:cNvPr id="13" name="TextBox 1026"/>
          <p:cNvSpPr txBox="1"/>
          <p:nvPr/>
        </p:nvSpPr>
        <p:spPr>
          <a:xfrm>
            <a:off x="3525906" y="3186612"/>
            <a:ext cx="2092188" cy="523220"/>
          </a:xfrm>
          <a:prstGeom prst="rect">
            <a:avLst/>
          </a:prstGeom>
          <a:noFill/>
        </p:spPr>
        <p:txBody>
          <a:bodyPr wrap="square" rtlCol="0">
            <a:spAutoFit/>
          </a:bodyPr>
          <a:lstStyle/>
          <a:p>
            <a:pPr algn="ctr"/>
            <a:r>
              <a:rPr lang="en-US" sz="2800" b="1" dirty="0" smtClean="0"/>
              <a:t>WHEN?</a:t>
            </a:r>
            <a:endParaRPr lang="en-US" sz="2800" b="1" dirty="0"/>
          </a:p>
        </p:txBody>
      </p:sp>
    </p:spTree>
    <p:extLst>
      <p:ext uri="{BB962C8B-B14F-4D97-AF65-F5344CB8AC3E}">
        <p14:creationId xmlns:p14="http://schemas.microsoft.com/office/powerpoint/2010/main" val="18157267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E:\Cloud\AcceptedPapers\Eurovis 2012\images\animation\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31" y="2585737"/>
            <a:ext cx="9161331" cy="4272264"/>
          </a:xfrm>
          <a:prstGeom prst="rect">
            <a:avLst/>
          </a:prstGeom>
          <a:noFill/>
          <a:extLst>
            <a:ext uri="{909E8E84-426E-40DD-AFC4-6F175D3DCCD1}">
              <a14:hiddenFill xmlns:a14="http://schemas.microsoft.com/office/drawing/2010/main">
                <a:solidFill>
                  <a:srgbClr val="FFFFFF"/>
                </a:solidFill>
              </a14:hiddenFill>
            </a:ext>
          </a:extLst>
        </p:spPr>
      </p:pic>
      <p:sp>
        <p:nvSpPr>
          <p:cNvPr id="5" name="Titre 1"/>
          <p:cNvSpPr>
            <a:spLocks noGrp="1"/>
          </p:cNvSpPr>
          <p:nvPr>
            <p:ph type="title"/>
          </p:nvPr>
        </p:nvSpPr>
        <p:spPr>
          <a:xfrm>
            <a:off x="457200" y="274638"/>
            <a:ext cx="8229600" cy="1143000"/>
          </a:xfrm>
        </p:spPr>
        <p:txBody>
          <a:bodyPr/>
          <a:lstStyle/>
          <a:p>
            <a:r>
              <a:rPr lang="fr-FR" dirty="0" smtClean="0"/>
              <a:t> </a:t>
            </a:r>
            <a:r>
              <a:rPr lang="fr-FR" dirty="0" err="1" smtClean="0"/>
              <a:t>Even</a:t>
            </a:r>
            <a:r>
              <a:rPr lang="fr-FR" dirty="0" smtClean="0"/>
              <a:t> more </a:t>
            </a:r>
            <a:r>
              <a:rPr lang="fr-FR" dirty="0" err="1" smtClean="0"/>
              <a:t>bundling</a:t>
            </a:r>
            <a:r>
              <a:rPr lang="fr-FR" dirty="0" smtClean="0"/>
              <a:t>…</a:t>
            </a:r>
            <a:endParaRPr lang="en-US" dirty="0"/>
          </a:p>
        </p:txBody>
      </p:sp>
      <p:sp>
        <p:nvSpPr>
          <p:cNvPr id="6" name="Espace réservé du contenu 2"/>
          <p:cNvSpPr>
            <a:spLocks noGrp="1"/>
          </p:cNvSpPr>
          <p:nvPr>
            <p:ph idx="1"/>
          </p:nvPr>
        </p:nvSpPr>
        <p:spPr>
          <a:xfrm>
            <a:off x="1547664" y="1412776"/>
            <a:ext cx="6552728" cy="1440160"/>
          </a:xfrm>
        </p:spPr>
        <p:txBody>
          <a:bodyPr>
            <a:normAutofit/>
          </a:bodyPr>
          <a:lstStyle/>
          <a:p>
            <a:pPr marL="0" indent="0" algn="ctr">
              <a:buNone/>
            </a:pPr>
            <a:r>
              <a:rPr lang="fr-FR" sz="2600" dirty="0" err="1" smtClean="0">
                <a:solidFill>
                  <a:schemeClr val="tx2">
                    <a:lumMod val="60000"/>
                    <a:lumOff val="40000"/>
                  </a:schemeClr>
                </a:solidFill>
              </a:rPr>
              <a:t>Edges</a:t>
            </a:r>
            <a:r>
              <a:rPr lang="fr-FR" sz="2600" dirty="0" smtClean="0">
                <a:solidFill>
                  <a:schemeClr val="tx2">
                    <a:lumMod val="60000"/>
                    <a:lumOff val="40000"/>
                  </a:schemeClr>
                </a:solidFill>
              </a:rPr>
              <a:t> </a:t>
            </a:r>
            <a:r>
              <a:rPr lang="fr-FR" sz="2600" dirty="0" err="1" smtClean="0">
                <a:solidFill>
                  <a:schemeClr val="tx2">
                    <a:lumMod val="60000"/>
                    <a:lumOff val="40000"/>
                  </a:schemeClr>
                </a:solidFill>
              </a:rPr>
              <a:t>get</a:t>
            </a:r>
            <a:r>
              <a:rPr lang="fr-FR" sz="2600" dirty="0" smtClean="0">
                <a:solidFill>
                  <a:schemeClr val="tx2">
                    <a:lumMod val="60000"/>
                    <a:lumOff val="40000"/>
                  </a:schemeClr>
                </a:solidFill>
              </a:rPr>
              <a:t> </a:t>
            </a:r>
            <a:r>
              <a:rPr lang="fr-FR" sz="2600" dirty="0" err="1" smtClean="0">
                <a:solidFill>
                  <a:schemeClr val="tx2">
                    <a:lumMod val="60000"/>
                    <a:lumOff val="40000"/>
                  </a:schemeClr>
                </a:solidFill>
              </a:rPr>
              <a:t>closer</a:t>
            </a:r>
            <a:r>
              <a:rPr lang="en-US" sz="2600" b="1" dirty="0">
                <a:solidFill>
                  <a:schemeClr val="tx2">
                    <a:lumMod val="60000"/>
                    <a:lumOff val="40000"/>
                  </a:schemeClr>
                </a:solidFill>
              </a:rPr>
              <a:t> </a:t>
            </a:r>
            <a:r>
              <a:rPr lang="en-US" sz="2600" b="1" dirty="0" smtClean="0">
                <a:solidFill>
                  <a:schemeClr val="tx2">
                    <a:lumMod val="60000"/>
                    <a:lumOff val="40000"/>
                  </a:schemeClr>
                </a:solidFill>
              </a:rPr>
              <a:t>-&gt; density gets even sharper</a:t>
            </a:r>
            <a:endParaRPr lang="fr-FR" sz="2600" dirty="0" smtClean="0">
              <a:solidFill>
                <a:schemeClr val="tx2">
                  <a:lumMod val="60000"/>
                  <a:lumOff val="40000"/>
                </a:schemeClr>
              </a:solidFill>
            </a:endParaRPr>
          </a:p>
        </p:txBody>
      </p:sp>
    </p:spTree>
    <p:extLst>
      <p:ext uri="{BB962C8B-B14F-4D97-AF65-F5344CB8AC3E}">
        <p14:creationId xmlns:p14="http://schemas.microsoft.com/office/powerpoint/2010/main" val="240129743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E:\Cloud\AcceptedPapers\Eurovis 2012\images\animation\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84" y="2602951"/>
            <a:ext cx="9124415" cy="4255049"/>
          </a:xfrm>
          <a:prstGeom prst="rect">
            <a:avLst/>
          </a:prstGeom>
          <a:noFill/>
          <a:extLst>
            <a:ext uri="{909E8E84-426E-40DD-AFC4-6F175D3DCCD1}">
              <a14:hiddenFill xmlns:a14="http://schemas.microsoft.com/office/drawing/2010/main">
                <a:solidFill>
                  <a:srgbClr val="FFFFFF"/>
                </a:solidFill>
              </a14:hiddenFill>
            </a:ext>
          </a:extLst>
        </p:spPr>
      </p:pic>
      <p:sp>
        <p:nvSpPr>
          <p:cNvPr id="5" name="Titre 1"/>
          <p:cNvSpPr>
            <a:spLocks noGrp="1"/>
          </p:cNvSpPr>
          <p:nvPr>
            <p:ph type="title"/>
          </p:nvPr>
        </p:nvSpPr>
        <p:spPr>
          <a:xfrm>
            <a:off x="457200" y="274638"/>
            <a:ext cx="8229600" cy="1143000"/>
          </a:xfrm>
        </p:spPr>
        <p:txBody>
          <a:bodyPr/>
          <a:lstStyle/>
          <a:p>
            <a:r>
              <a:rPr lang="fr-FR" dirty="0" smtClean="0"/>
              <a:t> </a:t>
            </a:r>
            <a:r>
              <a:rPr lang="fr-FR" dirty="0" err="1" smtClean="0"/>
              <a:t>Even</a:t>
            </a:r>
            <a:r>
              <a:rPr lang="fr-FR" dirty="0" smtClean="0"/>
              <a:t> more </a:t>
            </a:r>
            <a:r>
              <a:rPr lang="fr-FR" dirty="0" err="1" smtClean="0"/>
              <a:t>bundling</a:t>
            </a:r>
            <a:r>
              <a:rPr lang="fr-FR" dirty="0" smtClean="0"/>
              <a:t>…</a:t>
            </a:r>
            <a:endParaRPr lang="en-US" dirty="0"/>
          </a:p>
        </p:txBody>
      </p:sp>
      <p:sp>
        <p:nvSpPr>
          <p:cNvPr id="6" name="Espace réservé du contenu 2"/>
          <p:cNvSpPr>
            <a:spLocks noGrp="1"/>
          </p:cNvSpPr>
          <p:nvPr>
            <p:ph idx="1"/>
          </p:nvPr>
        </p:nvSpPr>
        <p:spPr>
          <a:xfrm>
            <a:off x="1547664" y="1412776"/>
            <a:ext cx="6552728" cy="1440160"/>
          </a:xfrm>
        </p:spPr>
        <p:txBody>
          <a:bodyPr>
            <a:normAutofit/>
          </a:bodyPr>
          <a:lstStyle/>
          <a:p>
            <a:pPr marL="0" indent="0" algn="ctr">
              <a:buNone/>
            </a:pPr>
            <a:r>
              <a:rPr lang="fr-FR" sz="2600" dirty="0" err="1" smtClean="0">
                <a:solidFill>
                  <a:schemeClr val="tx2">
                    <a:lumMod val="60000"/>
                    <a:lumOff val="40000"/>
                  </a:schemeClr>
                </a:solidFill>
              </a:rPr>
              <a:t>Edges</a:t>
            </a:r>
            <a:r>
              <a:rPr lang="fr-FR" sz="2600" dirty="0" smtClean="0">
                <a:solidFill>
                  <a:schemeClr val="tx2">
                    <a:lumMod val="60000"/>
                    <a:lumOff val="40000"/>
                  </a:schemeClr>
                </a:solidFill>
              </a:rPr>
              <a:t> </a:t>
            </a:r>
            <a:r>
              <a:rPr lang="fr-FR" sz="2600" dirty="0" err="1" smtClean="0">
                <a:solidFill>
                  <a:schemeClr val="tx2">
                    <a:lumMod val="60000"/>
                    <a:lumOff val="40000"/>
                  </a:schemeClr>
                </a:solidFill>
              </a:rPr>
              <a:t>get</a:t>
            </a:r>
            <a:r>
              <a:rPr lang="fr-FR" sz="2600" dirty="0" smtClean="0">
                <a:solidFill>
                  <a:schemeClr val="tx2">
                    <a:lumMod val="60000"/>
                    <a:lumOff val="40000"/>
                  </a:schemeClr>
                </a:solidFill>
              </a:rPr>
              <a:t> </a:t>
            </a:r>
            <a:r>
              <a:rPr lang="fr-FR" sz="2600" dirty="0" err="1" smtClean="0">
                <a:solidFill>
                  <a:schemeClr val="tx2">
                    <a:lumMod val="60000"/>
                    <a:lumOff val="40000"/>
                  </a:schemeClr>
                </a:solidFill>
              </a:rPr>
              <a:t>closer</a:t>
            </a:r>
            <a:r>
              <a:rPr lang="en-US" sz="2600" b="1" dirty="0">
                <a:solidFill>
                  <a:schemeClr val="tx2">
                    <a:lumMod val="60000"/>
                    <a:lumOff val="40000"/>
                  </a:schemeClr>
                </a:solidFill>
              </a:rPr>
              <a:t> </a:t>
            </a:r>
            <a:r>
              <a:rPr lang="en-US" sz="2600" b="1" dirty="0" smtClean="0">
                <a:solidFill>
                  <a:schemeClr val="tx2">
                    <a:lumMod val="60000"/>
                    <a:lumOff val="40000"/>
                  </a:schemeClr>
                </a:solidFill>
              </a:rPr>
              <a:t>-&gt; density gets even sharper</a:t>
            </a:r>
            <a:endParaRPr lang="fr-FR" sz="2600" dirty="0" smtClean="0">
              <a:solidFill>
                <a:schemeClr val="tx2">
                  <a:lumMod val="60000"/>
                  <a:lumOff val="40000"/>
                </a:schemeClr>
              </a:solidFill>
            </a:endParaRPr>
          </a:p>
        </p:txBody>
      </p:sp>
    </p:spTree>
    <p:extLst>
      <p:ext uri="{BB962C8B-B14F-4D97-AF65-F5344CB8AC3E}">
        <p14:creationId xmlns:p14="http://schemas.microsoft.com/office/powerpoint/2010/main" val="21593961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E:\Cloud\AcceptedPapers\Eurovis 2012\images\animation\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20842"/>
            <a:ext cx="9144000" cy="4264182"/>
          </a:xfrm>
          <a:prstGeom prst="rect">
            <a:avLst/>
          </a:prstGeom>
          <a:noFill/>
          <a:extLst>
            <a:ext uri="{909E8E84-426E-40DD-AFC4-6F175D3DCCD1}">
              <a14:hiddenFill xmlns:a14="http://schemas.microsoft.com/office/drawing/2010/main">
                <a:solidFill>
                  <a:srgbClr val="FFFFFF"/>
                </a:solidFill>
              </a14:hiddenFill>
            </a:ext>
          </a:extLst>
        </p:spPr>
      </p:pic>
      <p:sp>
        <p:nvSpPr>
          <p:cNvPr id="5" name="Titre 1"/>
          <p:cNvSpPr>
            <a:spLocks noGrp="1"/>
          </p:cNvSpPr>
          <p:nvPr>
            <p:ph type="title"/>
          </p:nvPr>
        </p:nvSpPr>
        <p:spPr>
          <a:xfrm>
            <a:off x="457200" y="274638"/>
            <a:ext cx="8229600" cy="1143000"/>
          </a:xfrm>
        </p:spPr>
        <p:txBody>
          <a:bodyPr/>
          <a:lstStyle/>
          <a:p>
            <a:r>
              <a:rPr lang="fr-FR" dirty="0" smtClean="0"/>
              <a:t> </a:t>
            </a:r>
            <a:r>
              <a:rPr lang="fr-FR" dirty="0" err="1" smtClean="0"/>
              <a:t>Even</a:t>
            </a:r>
            <a:r>
              <a:rPr lang="fr-FR" dirty="0" smtClean="0"/>
              <a:t> more </a:t>
            </a:r>
            <a:r>
              <a:rPr lang="fr-FR" dirty="0" err="1" smtClean="0"/>
              <a:t>bundling</a:t>
            </a:r>
            <a:r>
              <a:rPr lang="fr-FR" dirty="0" smtClean="0"/>
              <a:t>…</a:t>
            </a:r>
            <a:endParaRPr lang="en-US" dirty="0"/>
          </a:p>
        </p:txBody>
      </p:sp>
      <p:sp>
        <p:nvSpPr>
          <p:cNvPr id="6" name="Espace réservé du contenu 2"/>
          <p:cNvSpPr>
            <a:spLocks noGrp="1"/>
          </p:cNvSpPr>
          <p:nvPr>
            <p:ph idx="1"/>
          </p:nvPr>
        </p:nvSpPr>
        <p:spPr>
          <a:xfrm>
            <a:off x="1547664" y="1412776"/>
            <a:ext cx="6552728" cy="1440160"/>
          </a:xfrm>
        </p:spPr>
        <p:txBody>
          <a:bodyPr>
            <a:normAutofit/>
          </a:bodyPr>
          <a:lstStyle/>
          <a:p>
            <a:pPr marL="0" indent="0" algn="ctr">
              <a:buNone/>
            </a:pPr>
            <a:r>
              <a:rPr lang="fr-FR" sz="2600" dirty="0" err="1" smtClean="0">
                <a:solidFill>
                  <a:schemeClr val="tx2">
                    <a:lumMod val="60000"/>
                    <a:lumOff val="40000"/>
                  </a:schemeClr>
                </a:solidFill>
              </a:rPr>
              <a:t>Edges</a:t>
            </a:r>
            <a:r>
              <a:rPr lang="fr-FR" sz="2600" dirty="0" smtClean="0">
                <a:solidFill>
                  <a:schemeClr val="tx2">
                    <a:lumMod val="60000"/>
                    <a:lumOff val="40000"/>
                  </a:schemeClr>
                </a:solidFill>
              </a:rPr>
              <a:t> </a:t>
            </a:r>
            <a:r>
              <a:rPr lang="fr-FR" sz="2600" dirty="0" err="1" smtClean="0">
                <a:solidFill>
                  <a:schemeClr val="tx2">
                    <a:lumMod val="60000"/>
                    <a:lumOff val="40000"/>
                  </a:schemeClr>
                </a:solidFill>
              </a:rPr>
              <a:t>get</a:t>
            </a:r>
            <a:r>
              <a:rPr lang="fr-FR" sz="2600" dirty="0" smtClean="0">
                <a:solidFill>
                  <a:schemeClr val="tx2">
                    <a:lumMod val="60000"/>
                    <a:lumOff val="40000"/>
                  </a:schemeClr>
                </a:solidFill>
              </a:rPr>
              <a:t> </a:t>
            </a:r>
            <a:r>
              <a:rPr lang="fr-FR" sz="2600" dirty="0" err="1" smtClean="0">
                <a:solidFill>
                  <a:schemeClr val="tx2">
                    <a:lumMod val="60000"/>
                    <a:lumOff val="40000"/>
                  </a:schemeClr>
                </a:solidFill>
              </a:rPr>
              <a:t>closer</a:t>
            </a:r>
            <a:r>
              <a:rPr lang="en-US" sz="2600" b="1" dirty="0">
                <a:solidFill>
                  <a:schemeClr val="tx2">
                    <a:lumMod val="60000"/>
                    <a:lumOff val="40000"/>
                  </a:schemeClr>
                </a:solidFill>
              </a:rPr>
              <a:t> </a:t>
            </a:r>
            <a:r>
              <a:rPr lang="en-US" sz="2600" b="1" dirty="0" smtClean="0">
                <a:solidFill>
                  <a:schemeClr val="tx2">
                    <a:lumMod val="60000"/>
                    <a:lumOff val="40000"/>
                  </a:schemeClr>
                </a:solidFill>
              </a:rPr>
              <a:t>-&gt; density gets even sharper</a:t>
            </a:r>
            <a:endParaRPr lang="fr-FR" sz="2600" dirty="0" smtClean="0">
              <a:solidFill>
                <a:schemeClr val="tx2">
                  <a:lumMod val="60000"/>
                  <a:lumOff val="40000"/>
                </a:schemeClr>
              </a:solidFill>
            </a:endParaRPr>
          </a:p>
        </p:txBody>
      </p:sp>
    </p:spTree>
    <p:extLst>
      <p:ext uri="{BB962C8B-B14F-4D97-AF65-F5344CB8AC3E}">
        <p14:creationId xmlns:p14="http://schemas.microsoft.com/office/powerpoint/2010/main" val="6303174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908720"/>
            <a:ext cx="3223341" cy="1580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106"/>
          <a:stretch/>
        </p:blipFill>
        <p:spPr bwMode="auto">
          <a:xfrm>
            <a:off x="35496" y="2276872"/>
            <a:ext cx="2582881" cy="117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1840" y="3315533"/>
            <a:ext cx="2976992" cy="1459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E:\Cloud\AcceptedPapers\Eurovis 2012\images\animation\6.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88224" y="2348089"/>
            <a:ext cx="2626702" cy="1224927"/>
          </a:xfrm>
          <a:prstGeom prst="rect">
            <a:avLst/>
          </a:prstGeom>
          <a:noFill/>
          <a:extLst>
            <a:ext uri="{909E8E84-426E-40DD-AFC4-6F175D3DCCD1}">
              <a14:hiddenFill xmlns:a14="http://schemas.microsoft.com/office/drawing/2010/main">
                <a:solidFill>
                  <a:srgbClr val="FFFFFF"/>
                </a:solidFill>
              </a14:hiddenFill>
            </a:ext>
          </a:extLst>
        </p:spPr>
      </p:pic>
      <p:sp>
        <p:nvSpPr>
          <p:cNvPr id="10" name="Titre 1"/>
          <p:cNvSpPr>
            <a:spLocks noGrp="1"/>
          </p:cNvSpPr>
          <p:nvPr>
            <p:ph type="title"/>
          </p:nvPr>
        </p:nvSpPr>
        <p:spPr>
          <a:xfrm>
            <a:off x="453025" y="17491"/>
            <a:ext cx="8229600" cy="891229"/>
          </a:xfrm>
        </p:spPr>
        <p:txBody>
          <a:bodyPr>
            <a:normAutofit fontScale="90000"/>
          </a:bodyPr>
          <a:lstStyle/>
          <a:p>
            <a:r>
              <a:rPr lang="fr-FR" dirty="0" smtClean="0">
                <a:solidFill>
                  <a:schemeClr val="tx2">
                    <a:lumMod val="60000"/>
                    <a:lumOff val="40000"/>
                  </a:schemeClr>
                </a:solidFill>
              </a:rPr>
              <a:t> </a:t>
            </a:r>
            <a:r>
              <a:rPr lang="fr-FR" dirty="0">
                <a:solidFill>
                  <a:schemeClr val="tx2">
                    <a:lumMod val="75000"/>
                  </a:schemeClr>
                </a:solidFill>
              </a:rPr>
              <a:t>KDEEB </a:t>
            </a:r>
            <a:r>
              <a:rPr lang="fr-FR" dirty="0" smtClean="0">
                <a:solidFill>
                  <a:schemeClr val="tx2">
                    <a:lumMod val="75000"/>
                  </a:schemeClr>
                </a:solidFill>
              </a:rPr>
              <a:t>: </a:t>
            </a:r>
            <a:r>
              <a:rPr lang="fr-FR" dirty="0" err="1" smtClean="0">
                <a:solidFill>
                  <a:schemeClr val="tx2">
                    <a:lumMod val="75000"/>
                  </a:schemeClr>
                </a:solidFill>
              </a:rPr>
              <a:t>Mean</a:t>
            </a:r>
            <a:r>
              <a:rPr lang="fr-FR" dirty="0" smtClean="0">
                <a:solidFill>
                  <a:schemeClr val="tx2">
                    <a:lumMod val="75000"/>
                  </a:schemeClr>
                </a:solidFill>
              </a:rPr>
              <a:t> Shift and </a:t>
            </a:r>
            <a:r>
              <a:rPr lang="fr-FR" dirty="0" err="1" smtClean="0">
                <a:solidFill>
                  <a:schemeClr val="tx2">
                    <a:lumMod val="75000"/>
                  </a:schemeClr>
                </a:solidFill>
              </a:rPr>
              <a:t>Bundling</a:t>
            </a:r>
            <a:r>
              <a:rPr lang="fr-FR" dirty="0" smtClean="0">
                <a:solidFill>
                  <a:schemeClr val="tx2">
                    <a:lumMod val="75000"/>
                  </a:schemeClr>
                </a:solidFill>
              </a:rPr>
              <a:t> </a:t>
            </a:r>
            <a:r>
              <a:rPr lang="fr-FR" sz="2400" dirty="0" smtClean="0">
                <a:solidFill>
                  <a:schemeClr val="tx2">
                    <a:lumMod val="75000"/>
                  </a:schemeClr>
                </a:solidFill>
              </a:rPr>
              <a:t>[1]</a:t>
            </a:r>
            <a:endParaRPr lang="en-US" dirty="0">
              <a:solidFill>
                <a:schemeClr val="tx2">
                  <a:lumMod val="75000"/>
                </a:schemeClr>
              </a:solidFill>
            </a:endParaRPr>
          </a:p>
        </p:txBody>
      </p:sp>
      <p:sp>
        <p:nvSpPr>
          <p:cNvPr id="2" name="U-Turn Arrow 1"/>
          <p:cNvSpPr/>
          <p:nvPr/>
        </p:nvSpPr>
        <p:spPr>
          <a:xfrm>
            <a:off x="4139952" y="2204864"/>
            <a:ext cx="720080" cy="389430"/>
          </a:xfrm>
          <a:prstGeom prst="uturnArrow">
            <a:avLst>
              <a:gd name="adj1" fmla="val 29295"/>
              <a:gd name="adj2" fmla="val 25000"/>
              <a:gd name="adj3" fmla="val 25000"/>
              <a:gd name="adj4" fmla="val 43750"/>
              <a:gd name="adj5" fmla="val 100000"/>
            </a:avLst>
          </a:prstGeom>
          <a:solidFill>
            <a:srgbClr val="7575D1"/>
          </a:solidFill>
          <a:ln w="9525" cap="flat" cmpd="sng" algn="ctr">
            <a:solidFill>
              <a:srgbClr val="FFFFFF"/>
            </a:solidFill>
            <a:prstDash val="solid"/>
            <a:round/>
            <a:headEnd type="none" w="med" len="med"/>
            <a:tailEnd type="none" w="med" len="med"/>
          </a:ln>
          <a:effectLst>
            <a:innerShdw blurRad="114300">
              <a:prstClr val="black"/>
            </a:innerShdw>
          </a:effectLst>
        </p:spPr>
        <p:txBody>
          <a:bodyPr/>
          <a:lstStyle/>
          <a:p>
            <a:endParaRPr lang="en-US">
              <a:solidFill>
                <a:schemeClr val="tx1"/>
              </a:solidFill>
            </a:endParaRPr>
          </a:p>
        </p:txBody>
      </p:sp>
      <p:sp>
        <p:nvSpPr>
          <p:cNvPr id="3" name="Rectangle 2"/>
          <p:cNvSpPr/>
          <p:nvPr/>
        </p:nvSpPr>
        <p:spPr>
          <a:xfrm>
            <a:off x="323528" y="3447391"/>
            <a:ext cx="1795872" cy="369332"/>
          </a:xfrm>
          <a:prstGeom prst="rect">
            <a:avLst/>
          </a:prstGeom>
        </p:spPr>
        <p:txBody>
          <a:bodyPr wrap="none">
            <a:spAutoFit/>
          </a:bodyPr>
          <a:lstStyle/>
          <a:p>
            <a:r>
              <a:rPr lang="fr-FR" dirty="0" err="1"/>
              <a:t>u</a:t>
            </a:r>
            <a:r>
              <a:rPr lang="fr-FR" dirty="0" err="1" smtClean="0"/>
              <a:t>nbundled</a:t>
            </a:r>
            <a:r>
              <a:rPr lang="fr-FR" dirty="0" smtClean="0"/>
              <a:t> graph</a:t>
            </a:r>
            <a:endParaRPr lang="en-US" dirty="0"/>
          </a:p>
        </p:txBody>
      </p:sp>
      <p:sp>
        <p:nvSpPr>
          <p:cNvPr id="14" name="Rectangle 13"/>
          <p:cNvSpPr/>
          <p:nvPr/>
        </p:nvSpPr>
        <p:spPr>
          <a:xfrm>
            <a:off x="3563888" y="2771636"/>
            <a:ext cx="1967869" cy="369332"/>
          </a:xfrm>
          <a:prstGeom prst="rect">
            <a:avLst/>
          </a:prstGeom>
        </p:spPr>
        <p:txBody>
          <a:bodyPr wrap="none">
            <a:spAutoFit/>
          </a:bodyPr>
          <a:lstStyle/>
          <a:p>
            <a:r>
              <a:rPr lang="fr-FR" dirty="0" err="1"/>
              <a:t>e</a:t>
            </a:r>
            <a:r>
              <a:rPr lang="fr-FR" dirty="0" err="1" smtClean="0"/>
              <a:t>dge</a:t>
            </a:r>
            <a:r>
              <a:rPr lang="fr-FR" dirty="0" smtClean="0"/>
              <a:t> </a:t>
            </a:r>
            <a:r>
              <a:rPr lang="fr-FR" dirty="0" err="1" smtClean="0"/>
              <a:t>density</a:t>
            </a:r>
            <a:r>
              <a:rPr lang="fr-FR" dirty="0" smtClean="0"/>
              <a:t> signal</a:t>
            </a:r>
            <a:endParaRPr lang="en-US" dirty="0"/>
          </a:p>
        </p:txBody>
      </p:sp>
      <p:sp>
        <p:nvSpPr>
          <p:cNvPr id="16" name="Rectangle 15"/>
          <p:cNvSpPr/>
          <p:nvPr/>
        </p:nvSpPr>
        <p:spPr>
          <a:xfrm>
            <a:off x="7236296" y="3573016"/>
            <a:ext cx="1553317" cy="369332"/>
          </a:xfrm>
          <a:prstGeom prst="rect">
            <a:avLst/>
          </a:prstGeom>
        </p:spPr>
        <p:txBody>
          <a:bodyPr wrap="none">
            <a:spAutoFit/>
          </a:bodyPr>
          <a:lstStyle/>
          <a:p>
            <a:r>
              <a:rPr lang="fr-FR" dirty="0" err="1"/>
              <a:t>b</a:t>
            </a:r>
            <a:r>
              <a:rPr lang="fr-FR" dirty="0" err="1" smtClean="0"/>
              <a:t>undled</a:t>
            </a:r>
            <a:r>
              <a:rPr lang="fr-FR" dirty="0" smtClean="0"/>
              <a:t> graph</a:t>
            </a:r>
            <a:endParaRPr lang="en-US" dirty="0"/>
          </a:p>
        </p:txBody>
      </p:sp>
      <p:sp>
        <p:nvSpPr>
          <p:cNvPr id="11" name="Right Arrow 10"/>
          <p:cNvSpPr/>
          <p:nvPr/>
        </p:nvSpPr>
        <p:spPr bwMode="auto">
          <a:xfrm>
            <a:off x="2684502" y="2644598"/>
            <a:ext cx="609600" cy="457200"/>
          </a:xfrm>
          <a:prstGeom prst="rightArrow">
            <a:avLst/>
          </a:prstGeom>
          <a:solidFill>
            <a:srgbClr val="7575D1"/>
          </a:solidFill>
          <a:ln w="9525" cap="flat" cmpd="sng" algn="ctr">
            <a:solidFill>
              <a:srgbClr val="FFFFFF"/>
            </a:solidFill>
            <a:prstDash val="solid"/>
            <a:round/>
            <a:headEnd type="none" w="med" len="med"/>
            <a:tailEnd type="none" w="med" len="med"/>
          </a:ln>
          <a:effectLst>
            <a:innerShdw blurRad="114300">
              <a:prstClr val="black"/>
            </a:innerShdw>
          </a:effectLst>
        </p:spPr>
        <p:txBody>
          <a:bodyPr/>
          <a:lstStyle/>
          <a:p>
            <a:pPr>
              <a:defRPr/>
            </a:pPr>
            <a:endParaRPr lang="en-US"/>
          </a:p>
        </p:txBody>
      </p:sp>
      <p:sp>
        <p:nvSpPr>
          <p:cNvPr id="12" name="Right Arrow 11"/>
          <p:cNvSpPr/>
          <p:nvPr/>
        </p:nvSpPr>
        <p:spPr bwMode="auto">
          <a:xfrm>
            <a:off x="5950878" y="2718049"/>
            <a:ext cx="609600" cy="457200"/>
          </a:xfrm>
          <a:prstGeom prst="rightArrow">
            <a:avLst/>
          </a:prstGeom>
          <a:solidFill>
            <a:srgbClr val="7575D1"/>
          </a:solidFill>
          <a:ln w="9525" cap="flat" cmpd="sng" algn="ctr">
            <a:solidFill>
              <a:srgbClr val="FFFFFF"/>
            </a:solidFill>
            <a:prstDash val="solid"/>
            <a:round/>
            <a:headEnd type="none" w="med" len="med"/>
            <a:tailEnd type="none" w="med" len="med"/>
          </a:ln>
          <a:effectLst>
            <a:innerShdw blurRad="114300">
              <a:prstClr val="black"/>
            </a:innerShdw>
          </a:effectLst>
        </p:spPr>
        <p:txBody>
          <a:bodyPr/>
          <a:lstStyle/>
          <a:p>
            <a:pPr>
              <a:defRPr/>
            </a:pPr>
            <a:endParaRPr lang="en-US"/>
          </a:p>
        </p:txBody>
      </p:sp>
      <p:sp>
        <p:nvSpPr>
          <p:cNvPr id="19" name="U-Turn Arrow 1"/>
          <p:cNvSpPr/>
          <p:nvPr/>
        </p:nvSpPr>
        <p:spPr>
          <a:xfrm rot="10800000">
            <a:off x="4112847" y="3074366"/>
            <a:ext cx="704651" cy="354633"/>
          </a:xfrm>
          <a:prstGeom prst="uturnArrow">
            <a:avLst>
              <a:gd name="adj1" fmla="val 29295"/>
              <a:gd name="adj2" fmla="val 25000"/>
              <a:gd name="adj3" fmla="val 31328"/>
              <a:gd name="adj4" fmla="val 43750"/>
              <a:gd name="adj5" fmla="val 100000"/>
            </a:avLst>
          </a:prstGeom>
          <a:solidFill>
            <a:srgbClr val="7575D1"/>
          </a:solidFill>
          <a:ln w="9525" cap="flat" cmpd="sng" algn="ctr">
            <a:solidFill>
              <a:srgbClr val="FFFFFF"/>
            </a:solidFill>
            <a:prstDash val="solid"/>
            <a:round/>
            <a:headEnd type="none" w="med" len="med"/>
            <a:tailEnd type="none" w="med" len="med"/>
          </a:ln>
          <a:effectLst>
            <a:innerShdw blurRad="114300">
              <a:prstClr val="black"/>
            </a:innerShdw>
          </a:effectLst>
        </p:spPr>
        <p:txBody>
          <a:bodyPr/>
          <a:lstStyle/>
          <a:p>
            <a:endParaRPr lang="en-US">
              <a:solidFill>
                <a:schemeClr val="tx1"/>
              </a:solidFill>
            </a:endParaRPr>
          </a:p>
        </p:txBody>
      </p:sp>
      <p:sp>
        <p:nvSpPr>
          <p:cNvPr id="15" name="Rectangle 14"/>
          <p:cNvSpPr/>
          <p:nvPr/>
        </p:nvSpPr>
        <p:spPr>
          <a:xfrm>
            <a:off x="3869050" y="2492896"/>
            <a:ext cx="1261884" cy="369332"/>
          </a:xfrm>
          <a:prstGeom prst="rect">
            <a:avLst/>
          </a:prstGeom>
        </p:spPr>
        <p:txBody>
          <a:bodyPr wrap="none">
            <a:spAutoFit/>
          </a:bodyPr>
          <a:lstStyle/>
          <a:p>
            <a:r>
              <a:rPr lang="fr-FR" b="1" dirty="0" err="1" smtClean="0">
                <a:solidFill>
                  <a:srgbClr val="0000FF"/>
                </a:solidFill>
              </a:rPr>
              <a:t>sharpening</a:t>
            </a:r>
            <a:endParaRPr lang="en-US" b="1" dirty="0">
              <a:solidFill>
                <a:srgbClr val="0000FF"/>
              </a:solidFill>
            </a:endParaRPr>
          </a:p>
        </p:txBody>
      </p:sp>
      <p:sp>
        <p:nvSpPr>
          <p:cNvPr id="7" name="Rectangle à coins arrondis 6"/>
          <p:cNvSpPr/>
          <p:nvPr/>
        </p:nvSpPr>
        <p:spPr>
          <a:xfrm>
            <a:off x="1001074" y="4809350"/>
            <a:ext cx="7632848" cy="1296144"/>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2800" dirty="0" smtClean="0"/>
          </a:p>
          <a:p>
            <a:pPr algn="ctr"/>
            <a:r>
              <a:rPr lang="en-US" sz="2800" dirty="0" smtClean="0"/>
              <a:t>If </a:t>
            </a:r>
            <a:r>
              <a:rPr lang="en-US" sz="2800" dirty="0"/>
              <a:t>bundling </a:t>
            </a:r>
            <a:r>
              <a:rPr lang="en-US" sz="2800" b="1" dirty="0"/>
              <a:t>sharpens</a:t>
            </a:r>
            <a:r>
              <a:rPr lang="en-US" sz="2800" dirty="0"/>
              <a:t> the </a:t>
            </a:r>
            <a:r>
              <a:rPr lang="en-US" sz="2800" b="1" dirty="0"/>
              <a:t>edge density</a:t>
            </a:r>
            <a:r>
              <a:rPr lang="en-US" sz="2800" dirty="0"/>
              <a:t>, then</a:t>
            </a:r>
          </a:p>
          <a:p>
            <a:pPr algn="ctr"/>
            <a:r>
              <a:rPr lang="en-US" sz="2800" b="1" dirty="0"/>
              <a:t>sharpening</a:t>
            </a:r>
            <a:r>
              <a:rPr lang="en-US" sz="2800" dirty="0"/>
              <a:t> the edge density should </a:t>
            </a:r>
            <a:r>
              <a:rPr lang="en-US" sz="2800" b="1" dirty="0"/>
              <a:t>bundle</a:t>
            </a:r>
            <a:endParaRPr lang="fr-FR" sz="2800" b="1" dirty="0"/>
          </a:p>
          <a:p>
            <a:pPr algn="ctr"/>
            <a:endParaRPr lang="en-US" sz="2800" dirty="0"/>
          </a:p>
        </p:txBody>
      </p:sp>
      <p:sp>
        <p:nvSpPr>
          <p:cNvPr id="4" name="Rectangle 3"/>
          <p:cNvSpPr/>
          <p:nvPr/>
        </p:nvSpPr>
        <p:spPr>
          <a:xfrm>
            <a:off x="216024" y="6228601"/>
            <a:ext cx="9108504" cy="584775"/>
          </a:xfrm>
          <a:prstGeom prst="rect">
            <a:avLst/>
          </a:prstGeom>
        </p:spPr>
        <p:txBody>
          <a:bodyPr wrap="square">
            <a:spAutoFit/>
          </a:bodyPr>
          <a:lstStyle/>
          <a:p>
            <a:r>
              <a:rPr lang="fr-FR" sz="1600" dirty="0" smtClean="0"/>
              <a:t>[1]Christophe </a:t>
            </a:r>
            <a:r>
              <a:rPr lang="fr-FR" sz="1600" dirty="0"/>
              <a:t>Hurter, Ozan Ersoy, </a:t>
            </a:r>
            <a:r>
              <a:rPr lang="fr-FR" sz="1600" dirty="0" err="1"/>
              <a:t>Alexandru</a:t>
            </a:r>
            <a:r>
              <a:rPr lang="fr-FR" sz="1600" dirty="0"/>
              <a:t> </a:t>
            </a:r>
            <a:r>
              <a:rPr lang="fr-FR" sz="1600" dirty="0" err="1"/>
              <a:t>Telea</a:t>
            </a:r>
            <a:r>
              <a:rPr lang="fr-FR" sz="1600" dirty="0"/>
              <a:t>. </a:t>
            </a:r>
            <a:r>
              <a:rPr lang="fr-FR" sz="1600" b="1" dirty="0" smtClean="0"/>
              <a:t>Graph </a:t>
            </a:r>
            <a:r>
              <a:rPr lang="fr-FR" sz="1600" b="1" dirty="0" err="1"/>
              <a:t>Bundling</a:t>
            </a:r>
            <a:r>
              <a:rPr lang="fr-FR" sz="1600" b="1" dirty="0"/>
              <a:t> by </a:t>
            </a:r>
            <a:r>
              <a:rPr lang="fr-FR" sz="1600" b="1" dirty="0" err="1"/>
              <a:t>Kernel</a:t>
            </a:r>
            <a:r>
              <a:rPr lang="fr-FR" sz="1600" b="1" dirty="0"/>
              <a:t> </a:t>
            </a:r>
            <a:r>
              <a:rPr lang="fr-FR" sz="1600" b="1" dirty="0" err="1"/>
              <a:t>Density</a:t>
            </a:r>
            <a:r>
              <a:rPr lang="fr-FR" sz="1600" b="1" dirty="0"/>
              <a:t> Estimation. </a:t>
            </a:r>
            <a:r>
              <a:rPr lang="fr-FR" sz="1600" dirty="0"/>
              <a:t/>
            </a:r>
            <a:br>
              <a:rPr lang="fr-FR" sz="1600" dirty="0"/>
            </a:br>
            <a:r>
              <a:rPr lang="fr-FR" sz="1600" i="1" dirty="0"/>
              <a:t>(</a:t>
            </a:r>
            <a:r>
              <a:rPr lang="fr-FR" sz="1600" i="1" dirty="0" err="1"/>
              <a:t>EuroVis</a:t>
            </a:r>
            <a:r>
              <a:rPr lang="fr-FR" sz="1600" i="1" dirty="0"/>
              <a:t> 2012). Computer </a:t>
            </a:r>
            <a:r>
              <a:rPr lang="fr-FR" sz="1600" i="1" dirty="0" err="1"/>
              <a:t>Graphics</a:t>
            </a:r>
            <a:r>
              <a:rPr lang="fr-FR" sz="1600" i="1" dirty="0"/>
              <a:t> Forum 31, 3pt1 (</a:t>
            </a:r>
            <a:r>
              <a:rPr lang="fr-FR" sz="1600" i="1" dirty="0" err="1"/>
              <a:t>june</a:t>
            </a:r>
            <a:r>
              <a:rPr lang="fr-FR" sz="1600" i="1" dirty="0"/>
              <a:t> 2012) p</a:t>
            </a:r>
            <a:r>
              <a:rPr lang="fr-FR" sz="1600" dirty="0"/>
              <a:t>865-874.</a:t>
            </a:r>
            <a:endParaRPr lang="en-US" sz="1600" dirty="0"/>
          </a:p>
        </p:txBody>
      </p:sp>
    </p:spTree>
    <p:extLst>
      <p:ext uri="{BB962C8B-B14F-4D97-AF65-F5344CB8AC3E}">
        <p14:creationId xmlns:p14="http://schemas.microsoft.com/office/powerpoint/2010/main" val="384518355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8631" y="144016"/>
            <a:ext cx="8229600" cy="404664"/>
          </a:xfrm>
        </p:spPr>
        <p:txBody>
          <a:bodyPr>
            <a:normAutofit fontScale="90000"/>
          </a:bodyPr>
          <a:lstStyle/>
          <a:p>
            <a:r>
              <a:rPr lang="fr-FR" dirty="0" smtClean="0">
                <a:solidFill>
                  <a:schemeClr val="tx2">
                    <a:lumMod val="75000"/>
                  </a:schemeClr>
                </a:solidFill>
              </a:rPr>
              <a:t>KDEEB pipeline</a:t>
            </a:r>
            <a:endParaRPr lang="en-US" sz="3100" dirty="0">
              <a:solidFill>
                <a:schemeClr val="tx2">
                  <a:lumMod val="75000"/>
                </a:schemeClr>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66" y="908720"/>
            <a:ext cx="8926130"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1480" y="2646754"/>
            <a:ext cx="2019229"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225342" y="2656596"/>
            <a:ext cx="2202642" cy="2284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187624" y="4797152"/>
            <a:ext cx="2032909"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549461" y="2638754"/>
            <a:ext cx="2182779" cy="2163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1" b="689"/>
          <a:stretch/>
        </p:blipFill>
        <p:spPr bwMode="auto">
          <a:xfrm>
            <a:off x="6780419" y="2561597"/>
            <a:ext cx="2371533" cy="2352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ight Arrow 9"/>
          <p:cNvSpPr/>
          <p:nvPr/>
        </p:nvSpPr>
        <p:spPr bwMode="auto">
          <a:xfrm>
            <a:off x="1835696" y="4320512"/>
            <a:ext cx="609600" cy="457200"/>
          </a:xfrm>
          <a:prstGeom prst="rightArrow">
            <a:avLst/>
          </a:prstGeom>
          <a:solidFill>
            <a:srgbClr val="7575D1"/>
          </a:solidFill>
          <a:ln w="9525" cap="flat" cmpd="sng" algn="ctr">
            <a:solidFill>
              <a:srgbClr val="FFFFFF"/>
            </a:solidFill>
            <a:prstDash val="solid"/>
            <a:round/>
            <a:headEnd type="none" w="med" len="med"/>
            <a:tailEnd type="none" w="med" len="med"/>
          </a:ln>
          <a:effectLst>
            <a:innerShdw blurRad="114300">
              <a:prstClr val="black"/>
            </a:innerShdw>
          </a:effectLst>
        </p:spPr>
        <p:txBody>
          <a:bodyPr/>
          <a:lstStyle/>
          <a:p>
            <a:pPr>
              <a:defRPr/>
            </a:pPr>
            <a:endParaRPr lang="en-US"/>
          </a:p>
        </p:txBody>
      </p:sp>
      <p:sp>
        <p:nvSpPr>
          <p:cNvPr id="10" name="Right Arrow 9"/>
          <p:cNvSpPr/>
          <p:nvPr/>
        </p:nvSpPr>
        <p:spPr bwMode="auto">
          <a:xfrm>
            <a:off x="4123184" y="4367848"/>
            <a:ext cx="609600" cy="457200"/>
          </a:xfrm>
          <a:prstGeom prst="rightArrow">
            <a:avLst/>
          </a:prstGeom>
          <a:solidFill>
            <a:srgbClr val="7575D1"/>
          </a:solidFill>
          <a:ln w="9525" cap="flat" cmpd="sng" algn="ctr">
            <a:solidFill>
              <a:srgbClr val="FFFFFF"/>
            </a:solidFill>
            <a:prstDash val="solid"/>
            <a:round/>
            <a:headEnd type="none" w="med" len="med"/>
            <a:tailEnd type="none" w="med" len="med"/>
          </a:ln>
          <a:effectLst>
            <a:innerShdw blurRad="114300">
              <a:prstClr val="black"/>
            </a:innerShdw>
          </a:effectLst>
        </p:spPr>
        <p:txBody>
          <a:bodyPr/>
          <a:lstStyle/>
          <a:p>
            <a:pPr>
              <a:defRPr/>
            </a:pPr>
            <a:endParaRPr lang="en-US"/>
          </a:p>
        </p:txBody>
      </p:sp>
      <p:sp>
        <p:nvSpPr>
          <p:cNvPr id="11" name="Right Arrow 9"/>
          <p:cNvSpPr/>
          <p:nvPr/>
        </p:nvSpPr>
        <p:spPr bwMode="auto">
          <a:xfrm>
            <a:off x="6475619" y="4472912"/>
            <a:ext cx="609600" cy="457200"/>
          </a:xfrm>
          <a:prstGeom prst="rightArrow">
            <a:avLst/>
          </a:prstGeom>
          <a:solidFill>
            <a:srgbClr val="7575D1"/>
          </a:solidFill>
          <a:ln w="9525" cap="flat" cmpd="sng" algn="ctr">
            <a:solidFill>
              <a:srgbClr val="FFFFFF"/>
            </a:solidFill>
            <a:prstDash val="solid"/>
            <a:round/>
            <a:headEnd type="none" w="med" len="med"/>
            <a:tailEnd type="none" w="med" len="med"/>
          </a:ln>
          <a:effectLst>
            <a:innerShdw blurRad="114300">
              <a:prstClr val="black"/>
            </a:innerShdw>
          </a:effectLst>
        </p:spPr>
        <p:txBody>
          <a:bodyPr/>
          <a:lstStyle/>
          <a:p>
            <a:pPr>
              <a:defRPr/>
            </a:pPr>
            <a:endParaRPr lang="en-US"/>
          </a:p>
        </p:txBody>
      </p:sp>
      <p:pic>
        <p:nvPicPr>
          <p:cNvPr id="1027"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26354" y="4941168"/>
            <a:ext cx="1811772" cy="1817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252158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err="1" smtClean="0"/>
              <a:t>Step</a:t>
            </a:r>
            <a:r>
              <a:rPr lang="fr-FR" dirty="0" smtClean="0"/>
              <a:t> 1: </a:t>
            </a:r>
            <a:r>
              <a:rPr lang="fr-FR" dirty="0" err="1" smtClean="0"/>
              <a:t>Computing</a:t>
            </a:r>
            <a:r>
              <a:rPr lang="fr-FR" dirty="0" smtClean="0"/>
              <a:t> the </a:t>
            </a:r>
            <a:r>
              <a:rPr lang="fr-FR" dirty="0" err="1" smtClean="0"/>
              <a:t>density</a:t>
            </a:r>
            <a:r>
              <a:rPr lang="fr-FR" dirty="0" smtClean="0"/>
              <a:t> </a:t>
            </a:r>
            <a:r>
              <a:rPr lang="fr-FR" dirty="0" err="1" smtClean="0"/>
              <a:t>map</a:t>
            </a:r>
            <a:endParaRPr lang="en-US" dirty="0"/>
          </a:p>
        </p:txBody>
      </p:sp>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23528" y="2103680"/>
            <a:ext cx="3562870" cy="3557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2177" y="2017321"/>
            <a:ext cx="3674083" cy="3643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782178" y="2017321"/>
            <a:ext cx="3674082" cy="3643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1403648" y="1619508"/>
            <a:ext cx="1368152" cy="369332"/>
          </a:xfrm>
          <a:prstGeom prst="rect">
            <a:avLst/>
          </a:prstGeom>
          <a:noFill/>
        </p:spPr>
        <p:txBody>
          <a:bodyPr wrap="square" rtlCol="0">
            <a:spAutoFit/>
          </a:bodyPr>
          <a:lstStyle/>
          <a:p>
            <a:r>
              <a:rPr lang="fr-FR" dirty="0" smtClean="0"/>
              <a:t>Initial graph</a:t>
            </a:r>
            <a:endParaRPr lang="en-US" dirty="0"/>
          </a:p>
        </p:txBody>
      </p:sp>
      <p:sp>
        <p:nvSpPr>
          <p:cNvPr id="7" name="ZoneTexte 6"/>
          <p:cNvSpPr txBox="1"/>
          <p:nvPr/>
        </p:nvSpPr>
        <p:spPr>
          <a:xfrm>
            <a:off x="6012160" y="1484784"/>
            <a:ext cx="1656184" cy="369332"/>
          </a:xfrm>
          <a:prstGeom prst="rect">
            <a:avLst/>
          </a:prstGeom>
          <a:noFill/>
        </p:spPr>
        <p:txBody>
          <a:bodyPr wrap="square" rtlCol="0">
            <a:spAutoFit/>
          </a:bodyPr>
          <a:lstStyle/>
          <a:p>
            <a:r>
              <a:rPr lang="fr-FR" dirty="0" err="1" smtClean="0"/>
              <a:t>Density</a:t>
            </a:r>
            <a:r>
              <a:rPr lang="fr-FR" dirty="0" smtClean="0"/>
              <a:t> </a:t>
            </a:r>
            <a:r>
              <a:rPr lang="fr-FR" dirty="0" err="1" smtClean="0"/>
              <a:t>map</a:t>
            </a:r>
            <a:endParaRPr lang="en-US" dirty="0"/>
          </a:p>
        </p:txBody>
      </p:sp>
      <p:pic>
        <p:nvPicPr>
          <p:cNvPr id="4" name="Picture 3"/>
          <p:cNvPicPr>
            <a:picLocks noChangeAspect="1"/>
          </p:cNvPicPr>
          <p:nvPr/>
        </p:nvPicPr>
        <p:blipFill>
          <a:blip r:embed="rId8"/>
          <a:stretch>
            <a:fillRect/>
          </a:stretch>
        </p:blipFill>
        <p:spPr>
          <a:xfrm>
            <a:off x="3088212" y="5445223"/>
            <a:ext cx="2491900" cy="731693"/>
          </a:xfrm>
          <a:prstGeom prst="rect">
            <a:avLst/>
          </a:prstGeom>
        </p:spPr>
      </p:pic>
      <p:sp>
        <p:nvSpPr>
          <p:cNvPr id="9" name="ZoneTexte 6"/>
          <p:cNvSpPr txBox="1"/>
          <p:nvPr/>
        </p:nvSpPr>
        <p:spPr>
          <a:xfrm>
            <a:off x="1619672" y="6176917"/>
            <a:ext cx="6264696" cy="492443"/>
          </a:xfrm>
          <a:prstGeom prst="rect">
            <a:avLst/>
          </a:prstGeom>
          <a:noFill/>
        </p:spPr>
        <p:txBody>
          <a:bodyPr wrap="square" rtlCol="0">
            <a:spAutoFit/>
          </a:bodyPr>
          <a:lstStyle/>
          <a:p>
            <a:r>
              <a:rPr lang="fr-FR" sz="2600" dirty="0" smtClean="0">
                <a:solidFill>
                  <a:schemeClr val="tx2">
                    <a:lumMod val="60000"/>
                    <a:lumOff val="40000"/>
                  </a:schemeClr>
                </a:solidFill>
              </a:rPr>
              <a:t>Efficient computation: graph </a:t>
            </a:r>
            <a:r>
              <a:rPr lang="fr-FR" sz="2600" dirty="0" err="1" smtClean="0">
                <a:solidFill>
                  <a:schemeClr val="tx2">
                    <a:lumMod val="60000"/>
                    <a:lumOff val="40000"/>
                  </a:schemeClr>
                </a:solidFill>
              </a:rPr>
              <a:t>edge</a:t>
            </a:r>
            <a:r>
              <a:rPr lang="fr-FR" sz="2600" dirty="0" smtClean="0">
                <a:solidFill>
                  <a:schemeClr val="tx2">
                    <a:lumMod val="60000"/>
                    <a:lumOff val="40000"/>
                  </a:schemeClr>
                </a:solidFill>
              </a:rPr>
              <a:t> </a:t>
            </a:r>
            <a:r>
              <a:rPr lang="fr-FR" sz="2600" dirty="0" err="1" smtClean="0">
                <a:solidFill>
                  <a:schemeClr val="tx2">
                    <a:lumMod val="60000"/>
                    <a:lumOff val="40000"/>
                  </a:schemeClr>
                </a:solidFill>
              </a:rPr>
              <a:t>splatting</a:t>
            </a:r>
            <a:r>
              <a:rPr lang="fr-FR" sz="2600" dirty="0" smtClean="0">
                <a:solidFill>
                  <a:schemeClr val="tx2">
                    <a:lumMod val="60000"/>
                    <a:lumOff val="40000"/>
                  </a:schemeClr>
                </a:solidFill>
              </a:rPr>
              <a:t> </a:t>
            </a:r>
            <a:endParaRPr lang="en-US" sz="2600" dirty="0">
              <a:solidFill>
                <a:schemeClr val="tx2">
                  <a:lumMod val="60000"/>
                  <a:lumOff val="40000"/>
                </a:schemeClr>
              </a:solidFill>
            </a:endParaRPr>
          </a:p>
        </p:txBody>
      </p:sp>
      <p:sp>
        <p:nvSpPr>
          <p:cNvPr id="10" name="Right Arrow 9"/>
          <p:cNvSpPr/>
          <p:nvPr/>
        </p:nvSpPr>
        <p:spPr bwMode="auto">
          <a:xfrm>
            <a:off x="4034408" y="3619872"/>
            <a:ext cx="609600" cy="457200"/>
          </a:xfrm>
          <a:prstGeom prst="rightArrow">
            <a:avLst/>
          </a:prstGeom>
          <a:solidFill>
            <a:srgbClr val="7575D1"/>
          </a:solidFill>
          <a:ln w="9525" cap="flat" cmpd="sng" algn="ctr">
            <a:solidFill>
              <a:srgbClr val="FFFFFF"/>
            </a:solidFill>
            <a:prstDash val="solid"/>
            <a:round/>
            <a:headEnd type="none" w="med" len="med"/>
            <a:tailEnd type="none" w="med" len="med"/>
          </a:ln>
          <a:effectLst>
            <a:innerShdw blurRad="114300">
              <a:prstClr val="black"/>
            </a:innerShdw>
          </a:effectLst>
        </p:spPr>
        <p:txBody>
          <a:bodyPr/>
          <a:lstStyle/>
          <a:p>
            <a:pPr>
              <a:defRPr/>
            </a:pPr>
            <a:endParaRPr lang="en-US"/>
          </a:p>
        </p:txBody>
      </p:sp>
    </p:spTree>
    <p:extLst>
      <p:ext uri="{BB962C8B-B14F-4D97-AF65-F5344CB8AC3E}">
        <p14:creationId xmlns:p14="http://schemas.microsoft.com/office/powerpoint/2010/main" val="170600684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763264" y="1967898"/>
            <a:ext cx="3769176" cy="3909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re 1"/>
          <p:cNvSpPr>
            <a:spLocks noGrp="1"/>
          </p:cNvSpPr>
          <p:nvPr>
            <p:ph type="title"/>
          </p:nvPr>
        </p:nvSpPr>
        <p:spPr>
          <a:xfrm>
            <a:off x="467544" y="12073"/>
            <a:ext cx="8229600" cy="1143000"/>
          </a:xfrm>
        </p:spPr>
        <p:txBody>
          <a:bodyPr>
            <a:normAutofit/>
          </a:bodyPr>
          <a:lstStyle/>
          <a:p>
            <a:r>
              <a:rPr lang="fr-FR" dirty="0" err="1" smtClean="0"/>
              <a:t>Step</a:t>
            </a:r>
            <a:r>
              <a:rPr lang="fr-FR" dirty="0" smtClean="0"/>
              <a:t> 2: </a:t>
            </a:r>
            <a:r>
              <a:rPr lang="fr-FR" dirty="0" err="1" smtClean="0"/>
              <a:t>Edge</a:t>
            </a:r>
            <a:r>
              <a:rPr lang="fr-FR" dirty="0" smtClean="0"/>
              <a:t> advection</a:t>
            </a:r>
            <a:endParaRPr lang="en-US" sz="4000" dirty="0"/>
          </a:p>
        </p:txBody>
      </p:sp>
      <p:sp>
        <p:nvSpPr>
          <p:cNvPr id="5" name="ZoneTexte 4"/>
          <p:cNvSpPr txBox="1"/>
          <p:nvPr/>
        </p:nvSpPr>
        <p:spPr>
          <a:xfrm>
            <a:off x="1420887" y="1626692"/>
            <a:ext cx="1368152" cy="369332"/>
          </a:xfrm>
          <a:prstGeom prst="rect">
            <a:avLst/>
          </a:prstGeom>
          <a:noFill/>
        </p:spPr>
        <p:txBody>
          <a:bodyPr wrap="square" rtlCol="0">
            <a:spAutoFit/>
          </a:bodyPr>
          <a:lstStyle/>
          <a:p>
            <a:r>
              <a:rPr lang="fr-FR" dirty="0" smtClean="0"/>
              <a:t>Initial graph</a:t>
            </a:r>
            <a:endParaRPr lang="en-US" dirty="0"/>
          </a:p>
        </p:txBody>
      </p:sp>
      <p:sp>
        <p:nvSpPr>
          <p:cNvPr id="7" name="ZoneTexte 6"/>
          <p:cNvSpPr txBox="1"/>
          <p:nvPr/>
        </p:nvSpPr>
        <p:spPr>
          <a:xfrm>
            <a:off x="5171688" y="1469162"/>
            <a:ext cx="2952328" cy="369332"/>
          </a:xfrm>
          <a:prstGeom prst="rect">
            <a:avLst/>
          </a:prstGeom>
          <a:noFill/>
        </p:spPr>
        <p:txBody>
          <a:bodyPr wrap="square" rtlCol="0">
            <a:spAutoFit/>
          </a:bodyPr>
          <a:lstStyle/>
          <a:p>
            <a:pPr algn="ctr"/>
            <a:r>
              <a:rPr lang="fr-FR" dirty="0" err="1" smtClean="0"/>
              <a:t>Advected</a:t>
            </a:r>
            <a:r>
              <a:rPr lang="fr-FR" dirty="0" smtClean="0"/>
              <a:t> </a:t>
            </a:r>
            <a:r>
              <a:rPr lang="fr-FR" dirty="0" err="1" smtClean="0"/>
              <a:t>edges</a:t>
            </a:r>
            <a:r>
              <a:rPr lang="fr-FR" dirty="0" smtClean="0"/>
              <a:t> (</a:t>
            </a:r>
            <a:r>
              <a:rPr lang="fr-FR" dirty="0" err="1" smtClean="0"/>
              <a:t>iteration</a:t>
            </a:r>
            <a:r>
              <a:rPr lang="fr-FR" dirty="0" smtClean="0"/>
              <a:t> 1)</a:t>
            </a:r>
            <a:endParaRPr lang="en-US" dirty="0"/>
          </a:p>
        </p:txBody>
      </p:sp>
      <p:sp>
        <p:nvSpPr>
          <p:cNvPr id="9" name="ZoneTexte 6"/>
          <p:cNvSpPr txBox="1"/>
          <p:nvPr/>
        </p:nvSpPr>
        <p:spPr>
          <a:xfrm>
            <a:off x="576064" y="6165304"/>
            <a:ext cx="8100392" cy="492443"/>
          </a:xfrm>
          <a:prstGeom prst="rect">
            <a:avLst/>
          </a:prstGeom>
          <a:noFill/>
        </p:spPr>
        <p:txBody>
          <a:bodyPr wrap="square" rtlCol="0">
            <a:spAutoFit/>
          </a:bodyPr>
          <a:lstStyle/>
          <a:p>
            <a:r>
              <a:rPr lang="fr-FR" sz="2600" dirty="0" smtClean="0">
                <a:solidFill>
                  <a:schemeClr val="tx2">
                    <a:lumMod val="60000"/>
                    <a:lumOff val="40000"/>
                  </a:schemeClr>
                </a:solidFill>
              </a:rPr>
              <a:t>Move </a:t>
            </a:r>
            <a:r>
              <a:rPr lang="fr-FR" sz="2600" dirty="0" err="1" smtClean="0">
                <a:solidFill>
                  <a:schemeClr val="tx2">
                    <a:lumMod val="60000"/>
                    <a:lumOff val="40000"/>
                  </a:schemeClr>
                </a:solidFill>
              </a:rPr>
              <a:t>edges</a:t>
            </a:r>
            <a:r>
              <a:rPr lang="fr-FR" sz="2600" dirty="0" smtClean="0">
                <a:solidFill>
                  <a:schemeClr val="tx2">
                    <a:lumMod val="60000"/>
                    <a:lumOff val="40000"/>
                  </a:schemeClr>
                </a:solidFill>
              </a:rPr>
              <a:t> in the </a:t>
            </a:r>
            <a:r>
              <a:rPr lang="fr-FR" sz="2600" b="1" dirty="0" err="1" smtClean="0">
                <a:solidFill>
                  <a:schemeClr val="tx2">
                    <a:lumMod val="60000"/>
                    <a:lumOff val="40000"/>
                  </a:schemeClr>
                </a:solidFill>
              </a:rPr>
              <a:t>normalized</a:t>
            </a:r>
            <a:r>
              <a:rPr lang="fr-FR" sz="2600" dirty="0" smtClean="0">
                <a:solidFill>
                  <a:schemeClr val="tx2">
                    <a:lumMod val="60000"/>
                    <a:lumOff val="40000"/>
                  </a:schemeClr>
                </a:solidFill>
              </a:rPr>
              <a:t> gradient of the </a:t>
            </a:r>
            <a:r>
              <a:rPr lang="fr-FR" sz="2600" dirty="0" err="1" smtClean="0">
                <a:solidFill>
                  <a:schemeClr val="tx2">
                    <a:lumMod val="60000"/>
                    <a:lumOff val="40000"/>
                  </a:schemeClr>
                </a:solidFill>
              </a:rPr>
              <a:t>density</a:t>
            </a:r>
            <a:r>
              <a:rPr lang="fr-FR" sz="2600" dirty="0" smtClean="0">
                <a:solidFill>
                  <a:schemeClr val="tx2">
                    <a:lumMod val="60000"/>
                    <a:lumOff val="40000"/>
                  </a:schemeClr>
                </a:solidFill>
              </a:rPr>
              <a:t> </a:t>
            </a:r>
            <a:r>
              <a:rPr lang="fr-FR" sz="2600" dirty="0" err="1" smtClean="0">
                <a:solidFill>
                  <a:schemeClr val="tx2">
                    <a:lumMod val="60000"/>
                    <a:lumOff val="40000"/>
                  </a:schemeClr>
                </a:solidFill>
              </a:rPr>
              <a:t>map</a:t>
            </a:r>
            <a:endParaRPr lang="fr-FR" sz="2600" dirty="0" smtClean="0">
              <a:solidFill>
                <a:schemeClr val="tx2">
                  <a:lumMod val="60000"/>
                  <a:lumOff val="40000"/>
                </a:schemeClr>
              </a:solidFill>
            </a:endParaRPr>
          </a:p>
        </p:txBody>
      </p:sp>
      <p:pic>
        <p:nvPicPr>
          <p:cNvPr id="10" name="Picture 2"/>
          <p:cNvPicPr>
            <a:picLocks noChangeAspect="1" noChangeArrowheads="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23528" y="2103680"/>
            <a:ext cx="3562870" cy="3557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ight Arrow 9"/>
          <p:cNvSpPr/>
          <p:nvPr/>
        </p:nvSpPr>
        <p:spPr bwMode="auto">
          <a:xfrm>
            <a:off x="4034408" y="3619872"/>
            <a:ext cx="609600" cy="457200"/>
          </a:xfrm>
          <a:prstGeom prst="rightArrow">
            <a:avLst/>
          </a:prstGeom>
          <a:solidFill>
            <a:srgbClr val="7575D1"/>
          </a:solidFill>
          <a:ln w="9525" cap="flat" cmpd="sng" algn="ctr">
            <a:solidFill>
              <a:srgbClr val="FFFFFF"/>
            </a:solidFill>
            <a:prstDash val="solid"/>
            <a:round/>
            <a:headEnd type="none" w="med" len="med"/>
            <a:tailEnd type="none" w="med" len="med"/>
          </a:ln>
          <a:effectLst>
            <a:innerShdw blurRad="114300">
              <a:prstClr val="black"/>
            </a:innerShdw>
          </a:effectLst>
        </p:spPr>
        <p:txBody>
          <a:bodyPr/>
          <a:lstStyle/>
          <a:p>
            <a:pPr>
              <a:defRPr/>
            </a:pPr>
            <a:endParaRPr lang="en-US"/>
          </a:p>
        </p:txBody>
      </p:sp>
      <p:pic>
        <p:nvPicPr>
          <p:cNvPr id="2" name="Picture 1"/>
          <p:cNvPicPr>
            <a:picLocks noChangeAspect="1"/>
          </p:cNvPicPr>
          <p:nvPr/>
        </p:nvPicPr>
        <p:blipFill>
          <a:blip r:embed="rId7"/>
          <a:stretch>
            <a:fillRect/>
          </a:stretch>
        </p:blipFill>
        <p:spPr>
          <a:xfrm>
            <a:off x="3131840" y="5361603"/>
            <a:ext cx="2602498" cy="731693"/>
          </a:xfrm>
          <a:prstGeom prst="rect">
            <a:avLst/>
          </a:prstGeom>
        </p:spPr>
      </p:pic>
    </p:spTree>
    <p:extLst>
      <p:ext uri="{BB962C8B-B14F-4D97-AF65-F5344CB8AC3E}">
        <p14:creationId xmlns:p14="http://schemas.microsoft.com/office/powerpoint/2010/main" val="214870279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457200" y="58614"/>
            <a:ext cx="8229600" cy="922114"/>
          </a:xfrm>
        </p:spPr>
        <p:txBody>
          <a:bodyPr>
            <a:normAutofit/>
          </a:bodyPr>
          <a:lstStyle/>
          <a:p>
            <a:r>
              <a:rPr lang="fr-FR" dirty="0" err="1" smtClean="0"/>
              <a:t>Step</a:t>
            </a:r>
            <a:r>
              <a:rPr lang="fr-FR" dirty="0" smtClean="0"/>
              <a:t> 3: </a:t>
            </a:r>
            <a:r>
              <a:rPr lang="fr-FR" sz="4000" dirty="0" err="1" smtClean="0"/>
              <a:t>Edge</a:t>
            </a:r>
            <a:r>
              <a:rPr lang="fr-FR" sz="4000" dirty="0" smtClean="0"/>
              <a:t> </a:t>
            </a:r>
            <a:r>
              <a:rPr lang="fr-FR" sz="4000" dirty="0" err="1" smtClean="0"/>
              <a:t>smoothing</a:t>
            </a:r>
            <a:endParaRPr lang="en-US" sz="4000" dirty="0"/>
          </a:p>
        </p:txBody>
      </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788024" y="1988840"/>
            <a:ext cx="3613760" cy="3581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nvSpPr>
        <p:spPr>
          <a:xfrm>
            <a:off x="1209957" y="1622816"/>
            <a:ext cx="1872208" cy="369332"/>
          </a:xfrm>
          <a:prstGeom prst="rect">
            <a:avLst/>
          </a:prstGeom>
          <a:noFill/>
        </p:spPr>
        <p:txBody>
          <a:bodyPr wrap="square" rtlCol="0">
            <a:spAutoFit/>
          </a:bodyPr>
          <a:lstStyle/>
          <a:p>
            <a:pPr algn="ctr"/>
            <a:r>
              <a:rPr lang="fr-FR" dirty="0" err="1" smtClean="0"/>
              <a:t>Advected</a:t>
            </a:r>
            <a:r>
              <a:rPr lang="fr-FR" dirty="0" smtClean="0"/>
              <a:t> </a:t>
            </a:r>
            <a:r>
              <a:rPr lang="fr-FR" dirty="0" err="1" smtClean="0"/>
              <a:t>edges</a:t>
            </a:r>
            <a:endParaRPr lang="fr-FR" dirty="0" smtClean="0"/>
          </a:p>
        </p:txBody>
      </p:sp>
      <p:sp>
        <p:nvSpPr>
          <p:cNvPr id="7" name="ZoneTexte 6"/>
          <p:cNvSpPr txBox="1"/>
          <p:nvPr/>
        </p:nvSpPr>
        <p:spPr>
          <a:xfrm>
            <a:off x="5406772" y="1623260"/>
            <a:ext cx="2376264" cy="369332"/>
          </a:xfrm>
          <a:prstGeom prst="rect">
            <a:avLst/>
          </a:prstGeom>
          <a:noFill/>
        </p:spPr>
        <p:txBody>
          <a:bodyPr wrap="square" rtlCol="0">
            <a:spAutoFit/>
          </a:bodyPr>
          <a:lstStyle/>
          <a:p>
            <a:pPr algn="ctr"/>
            <a:r>
              <a:rPr lang="fr-FR" dirty="0" err="1" smtClean="0"/>
              <a:t>Smoothed</a:t>
            </a:r>
            <a:r>
              <a:rPr lang="fr-FR" dirty="0" smtClean="0"/>
              <a:t> </a:t>
            </a:r>
            <a:r>
              <a:rPr lang="fr-FR" dirty="0" err="1" smtClean="0"/>
              <a:t>edges</a:t>
            </a:r>
            <a:endParaRPr lang="en-US" dirty="0"/>
          </a:p>
        </p:txBody>
      </p:sp>
      <p:pic>
        <p:nvPicPr>
          <p:cNvPr id="11" name="Picture 2"/>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96186" y="2132856"/>
            <a:ext cx="3699750" cy="3837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ight Arrow 9"/>
          <p:cNvSpPr/>
          <p:nvPr/>
        </p:nvSpPr>
        <p:spPr bwMode="auto">
          <a:xfrm>
            <a:off x="4034408" y="3619872"/>
            <a:ext cx="609600" cy="457200"/>
          </a:xfrm>
          <a:prstGeom prst="rightArrow">
            <a:avLst/>
          </a:prstGeom>
          <a:solidFill>
            <a:srgbClr val="7575D1"/>
          </a:solidFill>
          <a:ln w="9525" cap="flat" cmpd="sng" algn="ctr">
            <a:solidFill>
              <a:srgbClr val="FFFFFF"/>
            </a:solidFill>
            <a:prstDash val="solid"/>
            <a:round/>
            <a:headEnd type="none" w="med" len="med"/>
            <a:tailEnd type="none" w="med" len="med"/>
          </a:ln>
          <a:effectLst>
            <a:innerShdw blurRad="114300">
              <a:prstClr val="black"/>
            </a:innerShdw>
          </a:effectLst>
        </p:spPr>
        <p:txBody>
          <a:bodyPr/>
          <a:lstStyle/>
          <a:p>
            <a:pPr>
              <a:defRPr/>
            </a:pPr>
            <a:endParaRPr lang="en-US"/>
          </a:p>
        </p:txBody>
      </p:sp>
      <p:sp>
        <p:nvSpPr>
          <p:cNvPr id="9" name="ZoneTexte 6"/>
          <p:cNvSpPr txBox="1"/>
          <p:nvPr/>
        </p:nvSpPr>
        <p:spPr>
          <a:xfrm>
            <a:off x="1979712" y="5661248"/>
            <a:ext cx="5616624" cy="1077218"/>
          </a:xfrm>
          <a:prstGeom prst="rect">
            <a:avLst/>
          </a:prstGeom>
          <a:noFill/>
        </p:spPr>
        <p:txBody>
          <a:bodyPr wrap="square" rtlCol="0">
            <a:spAutoFit/>
          </a:bodyPr>
          <a:lstStyle/>
          <a:p>
            <a:r>
              <a:rPr lang="fr-FR" sz="2400" dirty="0" err="1" smtClean="0">
                <a:solidFill>
                  <a:schemeClr val="tx2">
                    <a:lumMod val="60000"/>
                    <a:lumOff val="40000"/>
                  </a:schemeClr>
                </a:solidFill>
              </a:rPr>
              <a:t>Eliminates</a:t>
            </a:r>
            <a:r>
              <a:rPr lang="fr-FR" sz="2400" dirty="0" smtClean="0">
                <a:solidFill>
                  <a:schemeClr val="tx2">
                    <a:lumMod val="60000"/>
                    <a:lumOff val="40000"/>
                  </a:schemeClr>
                </a:solidFill>
              </a:rPr>
              <a:t> advection </a:t>
            </a:r>
            <a:r>
              <a:rPr lang="fr-FR" sz="2400" b="1" dirty="0" err="1" smtClean="0">
                <a:solidFill>
                  <a:schemeClr val="tx2">
                    <a:lumMod val="60000"/>
                    <a:lumOff val="40000"/>
                  </a:schemeClr>
                </a:solidFill>
              </a:rPr>
              <a:t>artifacts</a:t>
            </a:r>
            <a:r>
              <a:rPr lang="fr-FR" sz="2400" dirty="0" smtClean="0">
                <a:solidFill>
                  <a:schemeClr val="tx2">
                    <a:lumMod val="60000"/>
                    <a:lumOff val="40000"/>
                  </a:schemeClr>
                </a:solidFill>
              </a:rPr>
              <a:t> </a:t>
            </a:r>
            <a:r>
              <a:rPr lang="fr-FR" sz="2400" dirty="0" err="1" smtClean="0">
                <a:solidFill>
                  <a:schemeClr val="tx2">
                    <a:lumMod val="60000"/>
                    <a:lumOff val="40000"/>
                  </a:schemeClr>
                </a:solidFill>
              </a:rPr>
              <a:t>caused</a:t>
            </a:r>
            <a:r>
              <a:rPr lang="fr-FR" sz="2400" dirty="0" smtClean="0">
                <a:solidFill>
                  <a:schemeClr val="tx2">
                    <a:lumMod val="60000"/>
                    <a:lumOff val="40000"/>
                  </a:schemeClr>
                </a:solidFill>
              </a:rPr>
              <a:t> by </a:t>
            </a:r>
          </a:p>
          <a:p>
            <a:pPr marL="342900" indent="-342900">
              <a:buFont typeface="Arial"/>
              <a:buChar char="•"/>
            </a:pPr>
            <a:r>
              <a:rPr lang="fr-FR" sz="2000" dirty="0" err="1" smtClean="0">
                <a:solidFill>
                  <a:schemeClr val="tx2">
                    <a:lumMod val="60000"/>
                    <a:lumOff val="40000"/>
                  </a:schemeClr>
                </a:solidFill>
              </a:rPr>
              <a:t>density</a:t>
            </a:r>
            <a:r>
              <a:rPr lang="fr-FR" sz="2000" dirty="0" smtClean="0">
                <a:solidFill>
                  <a:schemeClr val="tx2">
                    <a:lumMod val="60000"/>
                    <a:lumOff val="40000"/>
                  </a:schemeClr>
                </a:solidFill>
              </a:rPr>
              <a:t> </a:t>
            </a:r>
            <a:r>
              <a:rPr lang="fr-FR" sz="2000" dirty="0" err="1" smtClean="0">
                <a:solidFill>
                  <a:schemeClr val="tx2">
                    <a:lumMod val="60000"/>
                    <a:lumOff val="40000"/>
                  </a:schemeClr>
                </a:solidFill>
              </a:rPr>
              <a:t>map</a:t>
            </a:r>
            <a:r>
              <a:rPr lang="fr-FR" sz="2000" dirty="0" smtClean="0">
                <a:solidFill>
                  <a:schemeClr val="tx2">
                    <a:lumMod val="60000"/>
                    <a:lumOff val="40000"/>
                  </a:schemeClr>
                </a:solidFill>
              </a:rPr>
              <a:t> </a:t>
            </a:r>
            <a:r>
              <a:rPr lang="fr-FR" sz="2000" dirty="0" err="1" smtClean="0">
                <a:solidFill>
                  <a:schemeClr val="tx2">
                    <a:lumMod val="60000"/>
                    <a:lumOff val="40000"/>
                  </a:schemeClr>
                </a:solidFill>
              </a:rPr>
              <a:t>sampling</a:t>
            </a:r>
            <a:r>
              <a:rPr lang="fr-FR" sz="2000" dirty="0" smtClean="0">
                <a:solidFill>
                  <a:schemeClr val="tx2">
                    <a:lumMod val="60000"/>
                    <a:lumOff val="40000"/>
                  </a:schemeClr>
                </a:solidFill>
              </a:rPr>
              <a:t> (texture </a:t>
            </a:r>
            <a:r>
              <a:rPr lang="fr-FR" sz="2000" dirty="0" err="1" smtClean="0">
                <a:solidFill>
                  <a:schemeClr val="tx2">
                    <a:lumMod val="60000"/>
                    <a:lumOff val="40000"/>
                  </a:schemeClr>
                </a:solidFill>
              </a:rPr>
              <a:t>splatting</a:t>
            </a:r>
            <a:r>
              <a:rPr lang="fr-FR" sz="2000" dirty="0" smtClean="0">
                <a:solidFill>
                  <a:schemeClr val="tx2">
                    <a:lumMod val="60000"/>
                    <a:lumOff val="40000"/>
                  </a:schemeClr>
                </a:solidFill>
              </a:rPr>
              <a:t>)</a:t>
            </a:r>
          </a:p>
          <a:p>
            <a:pPr marL="342900" indent="-342900">
              <a:buFont typeface="Arial"/>
              <a:buChar char="•"/>
            </a:pPr>
            <a:r>
              <a:rPr lang="fr-FR" sz="2000" dirty="0" err="1" smtClean="0">
                <a:solidFill>
                  <a:schemeClr val="tx2">
                    <a:lumMod val="60000"/>
                    <a:lumOff val="40000"/>
                  </a:schemeClr>
                </a:solidFill>
              </a:rPr>
              <a:t>edge</a:t>
            </a:r>
            <a:r>
              <a:rPr lang="fr-FR" sz="2000" dirty="0" smtClean="0">
                <a:solidFill>
                  <a:schemeClr val="tx2">
                    <a:lumMod val="60000"/>
                    <a:lumOff val="40000"/>
                  </a:schemeClr>
                </a:solidFill>
              </a:rPr>
              <a:t> </a:t>
            </a:r>
            <a:r>
              <a:rPr lang="fr-FR" sz="2000" dirty="0" err="1" smtClean="0">
                <a:solidFill>
                  <a:schemeClr val="tx2">
                    <a:lumMod val="60000"/>
                    <a:lumOff val="40000"/>
                  </a:schemeClr>
                </a:solidFill>
              </a:rPr>
              <a:t>sampling</a:t>
            </a:r>
            <a:r>
              <a:rPr lang="fr-FR" sz="2000" dirty="0" smtClean="0">
                <a:solidFill>
                  <a:schemeClr val="tx2">
                    <a:lumMod val="60000"/>
                    <a:lumOff val="40000"/>
                  </a:schemeClr>
                </a:solidFill>
              </a:rPr>
              <a:t> (</a:t>
            </a:r>
            <a:r>
              <a:rPr lang="fr-FR" sz="2000" dirty="0" err="1" smtClean="0">
                <a:solidFill>
                  <a:schemeClr val="tx2">
                    <a:lumMod val="60000"/>
                    <a:lumOff val="40000"/>
                  </a:schemeClr>
                </a:solidFill>
              </a:rPr>
              <a:t>polylines</a:t>
            </a:r>
            <a:r>
              <a:rPr lang="fr-FR" sz="2000" dirty="0" smtClean="0">
                <a:solidFill>
                  <a:schemeClr val="tx2">
                    <a:lumMod val="60000"/>
                    <a:lumOff val="40000"/>
                  </a:schemeClr>
                </a:solidFill>
              </a:rPr>
              <a:t>)</a:t>
            </a:r>
            <a:endParaRPr lang="fr-FR" sz="2400" dirty="0" smtClean="0">
              <a:solidFill>
                <a:schemeClr val="tx2">
                  <a:lumMod val="60000"/>
                  <a:lumOff val="40000"/>
                </a:schemeClr>
              </a:solidFill>
            </a:endParaRPr>
          </a:p>
        </p:txBody>
      </p:sp>
    </p:spTree>
    <p:extLst>
      <p:ext uri="{BB962C8B-B14F-4D97-AF65-F5344CB8AC3E}">
        <p14:creationId xmlns:p14="http://schemas.microsoft.com/office/powerpoint/2010/main" val="368416857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0815"/>
            <a:ext cx="8229600" cy="922114"/>
          </a:xfrm>
        </p:spPr>
        <p:txBody>
          <a:bodyPr/>
          <a:lstStyle/>
          <a:p>
            <a:r>
              <a:rPr lang="fr-FR" dirty="0" err="1" smtClean="0"/>
              <a:t>After</a:t>
            </a:r>
            <a:r>
              <a:rPr lang="fr-FR" dirty="0" smtClean="0"/>
              <a:t> n </a:t>
            </a:r>
            <a:r>
              <a:rPr lang="fr-FR" dirty="0" err="1" smtClean="0"/>
              <a:t>iterations</a:t>
            </a:r>
            <a:endParaRPr lang="en-US"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 b="689"/>
          <a:stretch/>
        </p:blipFill>
        <p:spPr bwMode="auto">
          <a:xfrm>
            <a:off x="4860032" y="2065642"/>
            <a:ext cx="3528392" cy="3499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ZoneTexte 5"/>
          <p:cNvSpPr txBox="1"/>
          <p:nvPr/>
        </p:nvSpPr>
        <p:spPr>
          <a:xfrm>
            <a:off x="1168859" y="1633170"/>
            <a:ext cx="1872208" cy="369332"/>
          </a:xfrm>
          <a:prstGeom prst="rect">
            <a:avLst/>
          </a:prstGeom>
          <a:noFill/>
        </p:spPr>
        <p:txBody>
          <a:bodyPr wrap="square" rtlCol="0">
            <a:spAutoFit/>
          </a:bodyPr>
          <a:lstStyle/>
          <a:p>
            <a:pPr algn="ctr"/>
            <a:r>
              <a:rPr lang="fr-FR" dirty="0" smtClean="0"/>
              <a:t>Original graph</a:t>
            </a:r>
          </a:p>
        </p:txBody>
      </p:sp>
      <p:sp>
        <p:nvSpPr>
          <p:cNvPr id="8" name="ZoneTexte 6"/>
          <p:cNvSpPr txBox="1"/>
          <p:nvPr/>
        </p:nvSpPr>
        <p:spPr>
          <a:xfrm>
            <a:off x="5436096" y="1633614"/>
            <a:ext cx="2376264" cy="369332"/>
          </a:xfrm>
          <a:prstGeom prst="rect">
            <a:avLst/>
          </a:prstGeom>
          <a:noFill/>
        </p:spPr>
        <p:txBody>
          <a:bodyPr wrap="square" rtlCol="0">
            <a:spAutoFit/>
          </a:bodyPr>
          <a:lstStyle/>
          <a:p>
            <a:pPr algn="ctr"/>
            <a:r>
              <a:rPr lang="fr-FR" dirty="0" err="1" smtClean="0"/>
              <a:t>Bundled</a:t>
            </a:r>
            <a:r>
              <a:rPr lang="fr-FR" dirty="0" smtClean="0"/>
              <a:t> graph</a:t>
            </a:r>
            <a:endParaRPr lang="en-US" dirty="0"/>
          </a:p>
        </p:txBody>
      </p:sp>
      <p:sp>
        <p:nvSpPr>
          <p:cNvPr id="9" name="ZoneTexte 6"/>
          <p:cNvSpPr txBox="1"/>
          <p:nvPr/>
        </p:nvSpPr>
        <p:spPr>
          <a:xfrm>
            <a:off x="611560" y="6032901"/>
            <a:ext cx="8424936" cy="492443"/>
          </a:xfrm>
          <a:prstGeom prst="rect">
            <a:avLst/>
          </a:prstGeom>
          <a:noFill/>
        </p:spPr>
        <p:txBody>
          <a:bodyPr wrap="square" rtlCol="0">
            <a:spAutoFit/>
          </a:bodyPr>
          <a:lstStyle/>
          <a:p>
            <a:r>
              <a:rPr lang="fr-FR" sz="2600" dirty="0" err="1" smtClean="0">
                <a:solidFill>
                  <a:schemeClr val="tx2">
                    <a:lumMod val="60000"/>
                    <a:lumOff val="40000"/>
                  </a:schemeClr>
                </a:solidFill>
              </a:rPr>
              <a:t>Edge</a:t>
            </a:r>
            <a:r>
              <a:rPr lang="fr-FR" sz="2600" dirty="0">
                <a:solidFill>
                  <a:schemeClr val="tx2">
                    <a:lumMod val="60000"/>
                    <a:lumOff val="40000"/>
                  </a:schemeClr>
                </a:solidFill>
              </a:rPr>
              <a:t> </a:t>
            </a:r>
            <a:r>
              <a:rPr lang="fr-FR" sz="2600" dirty="0" smtClean="0">
                <a:solidFill>
                  <a:schemeClr val="tx2">
                    <a:lumMod val="60000"/>
                    <a:lumOff val="40000"/>
                  </a:schemeClr>
                </a:solidFill>
              </a:rPr>
              <a:t>bundles: </a:t>
            </a:r>
            <a:r>
              <a:rPr lang="fr-FR" sz="2600" dirty="0" err="1" smtClean="0">
                <a:solidFill>
                  <a:schemeClr val="tx2">
                    <a:lumMod val="60000"/>
                    <a:lumOff val="40000"/>
                  </a:schemeClr>
                </a:solidFill>
              </a:rPr>
              <a:t>asymptotically</a:t>
            </a:r>
            <a:r>
              <a:rPr lang="fr-FR" sz="2600" dirty="0" smtClean="0">
                <a:solidFill>
                  <a:schemeClr val="tx2">
                    <a:lumMod val="60000"/>
                    <a:lumOff val="40000"/>
                  </a:schemeClr>
                </a:solidFill>
              </a:rPr>
              <a:t> tend to Dirac-</a:t>
            </a:r>
            <a:r>
              <a:rPr lang="fr-FR" sz="2600" dirty="0" err="1" smtClean="0">
                <a:solidFill>
                  <a:schemeClr val="tx2">
                    <a:lumMod val="60000"/>
                    <a:lumOff val="40000"/>
                  </a:schemeClr>
                </a:solidFill>
              </a:rPr>
              <a:t>like</a:t>
            </a:r>
            <a:r>
              <a:rPr lang="fr-FR" sz="2600" dirty="0" smtClean="0">
                <a:solidFill>
                  <a:schemeClr val="tx2">
                    <a:lumMod val="60000"/>
                    <a:lumOff val="40000"/>
                  </a:schemeClr>
                </a:solidFill>
              </a:rPr>
              <a:t> impulses</a:t>
            </a:r>
          </a:p>
        </p:txBody>
      </p:sp>
      <p:pic>
        <p:nvPicPr>
          <p:cNvPr id="10" name="Picture 2"/>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23528" y="2103680"/>
            <a:ext cx="3562870" cy="3557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ight Arrow 9"/>
          <p:cNvSpPr/>
          <p:nvPr/>
        </p:nvSpPr>
        <p:spPr bwMode="auto">
          <a:xfrm>
            <a:off x="4034408" y="3619872"/>
            <a:ext cx="609600" cy="457200"/>
          </a:xfrm>
          <a:prstGeom prst="rightArrow">
            <a:avLst/>
          </a:prstGeom>
          <a:solidFill>
            <a:srgbClr val="7575D1"/>
          </a:solidFill>
          <a:ln w="9525" cap="flat" cmpd="sng" algn="ctr">
            <a:solidFill>
              <a:srgbClr val="FFFFFF"/>
            </a:solidFill>
            <a:prstDash val="solid"/>
            <a:round/>
            <a:headEnd type="none" w="med" len="med"/>
            <a:tailEnd type="none" w="med" len="med"/>
          </a:ln>
          <a:effectLst>
            <a:innerShdw blurRad="114300">
              <a:prstClr val="black"/>
            </a:innerShdw>
          </a:effectLst>
        </p:spPr>
        <p:txBody>
          <a:bodyPr/>
          <a:lstStyle/>
          <a:p>
            <a:pPr>
              <a:defRPr/>
            </a:pPr>
            <a:endParaRPr lang="en-US"/>
          </a:p>
        </p:txBody>
      </p:sp>
    </p:spTree>
    <p:extLst>
      <p:ext uri="{BB962C8B-B14F-4D97-AF65-F5344CB8AC3E}">
        <p14:creationId xmlns:p14="http://schemas.microsoft.com/office/powerpoint/2010/main" val="408575196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3672"/>
            <a:ext cx="8229600" cy="1143000"/>
          </a:xfrm>
        </p:spPr>
        <p:txBody>
          <a:bodyPr/>
          <a:lstStyle/>
          <a:p>
            <a:r>
              <a:rPr lang="fr-FR" dirty="0" err="1" smtClean="0"/>
              <a:t>Shading</a:t>
            </a:r>
            <a:r>
              <a:rPr lang="fr-FR" dirty="0" smtClean="0"/>
              <a:t> computation</a:t>
            </a:r>
            <a:endParaRPr lang="fr-FR" dirty="0"/>
          </a:p>
        </p:txBody>
      </p:sp>
      <p:sp>
        <p:nvSpPr>
          <p:cNvPr id="3" name="Espace réservé du contenu 2"/>
          <p:cNvSpPr>
            <a:spLocks noGrp="1"/>
          </p:cNvSpPr>
          <p:nvPr>
            <p:ph idx="1"/>
          </p:nvPr>
        </p:nvSpPr>
        <p:spPr>
          <a:xfrm>
            <a:off x="323528" y="836712"/>
            <a:ext cx="8229600" cy="1684784"/>
          </a:xfrm>
        </p:spPr>
        <p:txBody>
          <a:bodyPr/>
          <a:lstStyle/>
          <a:p>
            <a:r>
              <a:rPr lang="fr-FR" dirty="0" smtClean="0"/>
              <a:t>Dot </a:t>
            </a:r>
            <a:r>
              <a:rPr lang="fr-FR" dirty="0" err="1" smtClean="0"/>
              <a:t>product</a:t>
            </a:r>
            <a:endParaRPr lang="fr-F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6363" y="1338263"/>
            <a:ext cx="6391275"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3038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Small world issue</a:t>
            </a:r>
            <a:endParaRPr lang="en-US" dirty="0"/>
          </a:p>
        </p:txBody>
      </p:sp>
      <p:sp>
        <p:nvSpPr>
          <p:cNvPr id="3" name="Espace réservé du contenu 2"/>
          <p:cNvSpPr>
            <a:spLocks noGrp="1"/>
          </p:cNvSpPr>
          <p:nvPr>
            <p:ph idx="1"/>
          </p:nvPr>
        </p:nvSpPr>
        <p:spPr>
          <a:xfrm>
            <a:off x="662880" y="1628800"/>
            <a:ext cx="8229600" cy="4525963"/>
          </a:xfrm>
        </p:spPr>
        <p:txBody>
          <a:bodyPr/>
          <a:lstStyle/>
          <a:p>
            <a:endParaRPr lang="en-US" dirty="0"/>
          </a:p>
          <a:p>
            <a:endParaRPr lang="en-US" dirty="0"/>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12</a:t>
            </a:fld>
            <a:endParaRPr lang="en-US" dirty="0"/>
          </a:p>
        </p:txBody>
      </p:sp>
      <p:sp>
        <p:nvSpPr>
          <p:cNvPr id="9" name="Rectangle 8"/>
          <p:cNvSpPr/>
          <p:nvPr/>
        </p:nvSpPr>
        <p:spPr>
          <a:xfrm>
            <a:off x="353616" y="1628800"/>
            <a:ext cx="8199512" cy="2677656"/>
          </a:xfrm>
          <a:prstGeom prst="rect">
            <a:avLst/>
          </a:prstGeom>
        </p:spPr>
        <p:txBody>
          <a:bodyPr wrap="square">
            <a:spAutoFit/>
          </a:bodyPr>
          <a:lstStyle/>
          <a:p>
            <a:pPr>
              <a:defRPr/>
            </a:pPr>
            <a:r>
              <a:rPr lang="en-US" sz="2800" dirty="0"/>
              <a:t>The </a:t>
            </a:r>
            <a:r>
              <a:rPr lang="en-US" sz="2800" b="1" dirty="0"/>
              <a:t>small-world experiment</a:t>
            </a:r>
            <a:r>
              <a:rPr lang="en-US" sz="2800" dirty="0"/>
              <a:t> comprised several experiments conducted by Stanley </a:t>
            </a:r>
            <a:r>
              <a:rPr lang="en-US" sz="2800" dirty="0" err="1"/>
              <a:t>Milgram</a:t>
            </a:r>
            <a:r>
              <a:rPr lang="en-US" sz="2800" dirty="0"/>
              <a:t> and other researchers examining the average path length for social networks of people in the United States. </a:t>
            </a:r>
          </a:p>
          <a:p>
            <a:pPr>
              <a:defRPr/>
            </a:pPr>
            <a:endParaRPr lang="en-US" sz="2800" b="1" dirty="0" smtClean="0"/>
          </a:p>
          <a:p>
            <a:pPr>
              <a:defRPr/>
            </a:pPr>
            <a:endParaRPr lang="en-US" sz="2800" b="1" dirty="0"/>
          </a:p>
        </p:txBody>
      </p:sp>
      <p:sp>
        <p:nvSpPr>
          <p:cNvPr id="10" name="ZoneTexte 9"/>
          <p:cNvSpPr txBox="1"/>
          <p:nvPr/>
        </p:nvSpPr>
        <p:spPr>
          <a:xfrm>
            <a:off x="6839744" y="3398515"/>
            <a:ext cx="2304256" cy="369332"/>
          </a:xfrm>
          <a:prstGeom prst="rect">
            <a:avLst/>
          </a:prstGeom>
          <a:noFill/>
        </p:spPr>
        <p:txBody>
          <a:bodyPr wrap="square" rtlCol="0">
            <a:spAutoFit/>
          </a:bodyPr>
          <a:lstStyle/>
          <a:p>
            <a:r>
              <a:rPr lang="en-US" dirty="0" smtClean="0"/>
              <a:t>[Watts 1999]</a:t>
            </a:r>
            <a:endParaRPr lang="en-US" dirty="0"/>
          </a:p>
        </p:txBody>
      </p:sp>
    </p:spTree>
    <p:extLst>
      <p:ext uri="{BB962C8B-B14F-4D97-AF65-F5344CB8AC3E}">
        <p14:creationId xmlns:p14="http://schemas.microsoft.com/office/powerpoint/2010/main" val="194629605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0"/>
            <a:ext cx="8229600" cy="1143000"/>
          </a:xfrm>
        </p:spPr>
        <p:txBody>
          <a:bodyPr/>
          <a:lstStyle/>
          <a:p>
            <a:r>
              <a:rPr lang="fr-FR" dirty="0" err="1" smtClean="0"/>
              <a:t>Demo</a:t>
            </a:r>
            <a:endParaRPr lang="en-US" dirty="0"/>
          </a:p>
        </p:txBody>
      </p:sp>
      <p:pic>
        <p:nvPicPr>
          <p:cNvPr id="4" name="Picture 2" descr="E:\Cloud\AcceptedPapers\Eurovis 2012\images\test dataset\screenshoot11.Png"/>
          <p:cNvPicPr>
            <a:picLocks noChangeAspect="1" noChangeArrowheads="1"/>
          </p:cNvPicPr>
          <p:nvPr/>
        </p:nvPicPr>
        <p:blipFill rotWithShape="1">
          <a:blip r:embed="rId2">
            <a:extLst>
              <a:ext uri="{28A0092B-C50C-407E-A947-70E740481C1C}">
                <a14:useLocalDpi xmlns:a14="http://schemas.microsoft.com/office/drawing/2010/main" val="0"/>
              </a:ext>
            </a:extLst>
          </a:blip>
          <a:srcRect l="159" r="2"/>
          <a:stretch/>
        </p:blipFill>
        <p:spPr bwMode="auto">
          <a:xfrm>
            <a:off x="1763688" y="1124744"/>
            <a:ext cx="5760640" cy="26006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Cloud\AcceptedPapers\Eurovis 2012\images\animation\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3596743"/>
            <a:ext cx="7020272" cy="3273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70999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57200" y="-41193"/>
            <a:ext cx="8229600" cy="517865"/>
          </a:xfrm>
        </p:spPr>
        <p:txBody>
          <a:bodyPr>
            <a:noAutofit/>
          </a:bodyPr>
          <a:lstStyle/>
          <a:p>
            <a:r>
              <a:rPr lang="fr-FR" sz="2800" dirty="0" err="1" smtClean="0">
                <a:solidFill>
                  <a:srgbClr val="558ED5"/>
                </a:solidFill>
              </a:rPr>
              <a:t>Comparison</a:t>
            </a:r>
            <a:r>
              <a:rPr lang="fr-FR" sz="2800" dirty="0" smtClean="0">
                <a:solidFill>
                  <a:srgbClr val="558ED5"/>
                </a:solidFill>
              </a:rPr>
              <a:t>: </a:t>
            </a:r>
            <a:r>
              <a:rPr lang="fr-FR" sz="2800" dirty="0" err="1" smtClean="0">
                <a:solidFill>
                  <a:srgbClr val="558ED5"/>
                </a:solidFill>
              </a:rPr>
              <a:t>Bundling</a:t>
            </a:r>
            <a:r>
              <a:rPr lang="fr-FR" sz="2800" dirty="0" smtClean="0">
                <a:solidFill>
                  <a:srgbClr val="558ED5"/>
                </a:solidFill>
              </a:rPr>
              <a:t> style</a:t>
            </a:r>
            <a:endParaRPr lang="en-US" sz="2800" dirty="0">
              <a:solidFill>
                <a:srgbClr val="558ED5"/>
              </a:solidFill>
            </a:endParaRPr>
          </a:p>
        </p:txBody>
      </p:sp>
      <p:pic>
        <p:nvPicPr>
          <p:cNvPr id="8" name="Picture 7"/>
          <p:cNvPicPr>
            <a:picLocks noChangeAspect="1"/>
          </p:cNvPicPr>
          <p:nvPr/>
        </p:nvPicPr>
        <p:blipFill>
          <a:blip r:embed="rId3"/>
          <a:stretch>
            <a:fillRect/>
          </a:stretch>
        </p:blipFill>
        <p:spPr>
          <a:xfrm>
            <a:off x="360040" y="450806"/>
            <a:ext cx="8460432" cy="5570482"/>
          </a:xfrm>
          <a:prstGeom prst="rect">
            <a:avLst/>
          </a:prstGeom>
        </p:spPr>
      </p:pic>
      <p:sp>
        <p:nvSpPr>
          <p:cNvPr id="9" name="Titre 1"/>
          <p:cNvSpPr txBox="1">
            <a:spLocks/>
          </p:cNvSpPr>
          <p:nvPr/>
        </p:nvSpPr>
        <p:spPr>
          <a:xfrm>
            <a:off x="251520" y="6021288"/>
            <a:ext cx="8229600" cy="8367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buFont typeface="Arial"/>
              <a:buChar char="•"/>
            </a:pPr>
            <a:r>
              <a:rPr lang="fr-FR" sz="2800" dirty="0" err="1">
                <a:solidFill>
                  <a:srgbClr val="558ED5"/>
                </a:solidFill>
              </a:rPr>
              <a:t>w</a:t>
            </a:r>
            <a:r>
              <a:rPr lang="fr-FR" sz="2800" dirty="0" err="1" smtClean="0">
                <a:solidFill>
                  <a:srgbClr val="558ED5"/>
                </a:solidFill>
              </a:rPr>
              <a:t>e</a:t>
            </a:r>
            <a:r>
              <a:rPr lang="fr-FR" sz="2800" dirty="0" smtClean="0">
                <a:solidFill>
                  <a:srgbClr val="558ED5"/>
                </a:solidFill>
              </a:rPr>
              <a:t> </a:t>
            </a:r>
            <a:r>
              <a:rPr lang="fr-FR" sz="2800" dirty="0" err="1" smtClean="0">
                <a:solidFill>
                  <a:srgbClr val="558ED5"/>
                </a:solidFill>
              </a:rPr>
              <a:t>achieve</a:t>
            </a:r>
            <a:r>
              <a:rPr lang="fr-FR" sz="2800" dirty="0" smtClean="0">
                <a:solidFill>
                  <a:srgbClr val="558ED5"/>
                </a:solidFill>
              </a:rPr>
              <a:t> </a:t>
            </a:r>
            <a:r>
              <a:rPr lang="fr-FR" sz="2800" dirty="0" err="1" smtClean="0">
                <a:solidFill>
                  <a:srgbClr val="558ED5"/>
                </a:solidFill>
              </a:rPr>
              <a:t>same</a:t>
            </a:r>
            <a:r>
              <a:rPr lang="fr-FR" sz="2800" dirty="0" smtClean="0">
                <a:solidFill>
                  <a:srgbClr val="558ED5"/>
                </a:solidFill>
              </a:rPr>
              <a:t> look-and-style as </a:t>
            </a:r>
            <a:r>
              <a:rPr lang="fr-FR" sz="2800" dirty="0" err="1" smtClean="0">
                <a:solidFill>
                  <a:srgbClr val="558ED5"/>
                </a:solidFill>
              </a:rPr>
              <a:t>other</a:t>
            </a:r>
            <a:r>
              <a:rPr lang="fr-FR" sz="2800" dirty="0" smtClean="0">
                <a:solidFill>
                  <a:srgbClr val="558ED5"/>
                </a:solidFill>
              </a:rPr>
              <a:t> </a:t>
            </a:r>
            <a:r>
              <a:rPr lang="fr-FR" sz="2800" dirty="0" err="1" smtClean="0">
                <a:solidFill>
                  <a:srgbClr val="558ED5"/>
                </a:solidFill>
              </a:rPr>
              <a:t>methods</a:t>
            </a:r>
            <a:endParaRPr lang="en-US" sz="2800" dirty="0">
              <a:solidFill>
                <a:srgbClr val="558ED5"/>
              </a:solidFill>
            </a:endParaRPr>
          </a:p>
          <a:p>
            <a:pPr marL="457200" indent="-457200" algn="l">
              <a:buFont typeface="Arial"/>
              <a:buChar char="•"/>
            </a:pPr>
            <a:r>
              <a:rPr lang="en-US" sz="2800" dirty="0" smtClean="0">
                <a:solidFill>
                  <a:srgbClr val="558ED5"/>
                </a:solidFill>
              </a:rPr>
              <a:t>but we are much faster</a:t>
            </a:r>
            <a:endParaRPr lang="fr-FR" sz="2800" dirty="0" smtClean="0">
              <a:solidFill>
                <a:srgbClr val="558ED5"/>
              </a:solidFill>
            </a:endParaRPr>
          </a:p>
        </p:txBody>
      </p:sp>
    </p:spTree>
    <p:extLst>
      <p:ext uri="{BB962C8B-B14F-4D97-AF65-F5344CB8AC3E}">
        <p14:creationId xmlns:p14="http://schemas.microsoft.com/office/powerpoint/2010/main" val="388470581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09" y="44624"/>
            <a:ext cx="8900067"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665" y="853605"/>
            <a:ext cx="8878611" cy="368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665" y="3228273"/>
            <a:ext cx="3557239" cy="3542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888" y="1358064"/>
            <a:ext cx="5497624" cy="5533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538316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Cloud\AcceptedPapers\Eurovis 2012\images\screenshoot1 (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86" y="1268760"/>
            <a:ext cx="9129514" cy="399454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09" y="116632"/>
            <a:ext cx="8900067"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3" y="836712"/>
            <a:ext cx="8849764" cy="366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946856"/>
            <a:ext cx="4283968" cy="1911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9992" y="4942068"/>
            <a:ext cx="4644008" cy="2015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100885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9123" y="1376859"/>
            <a:ext cx="2812757" cy="2844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241" y="76024"/>
            <a:ext cx="8547247" cy="76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836712"/>
            <a:ext cx="8424936" cy="351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E:\Cloud\AcceptedPapers\Eurovis 2012\images\screenshoot1 (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8664" y="1430011"/>
            <a:ext cx="5445824" cy="542798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4238781"/>
            <a:ext cx="2627784" cy="2646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742358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pic>
        <p:nvPicPr>
          <p:cNvPr id="4098" name="Picture 2" descr="E:\Cloud\AcceptedPapers\Eurovis 2012\images\screenshoot1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1065252"/>
            <a:ext cx="6696744" cy="585453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802" y="908720"/>
            <a:ext cx="7981950"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940" y="192860"/>
            <a:ext cx="8043546" cy="715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1" y="3354139"/>
            <a:ext cx="4220930" cy="3503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205738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020" y="908719"/>
            <a:ext cx="7981950"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940" y="192860"/>
            <a:ext cx="8043546" cy="715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3707904" y="1484784"/>
            <a:ext cx="5311953" cy="525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4" y="3717032"/>
            <a:ext cx="3024336" cy="3036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113691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5350" t="4778" r="4579" b="5815"/>
          <a:stretch/>
        </p:blipFill>
        <p:spPr>
          <a:xfrm>
            <a:off x="2093567" y="835568"/>
            <a:ext cx="2622449" cy="2665440"/>
          </a:xfrm>
          <a:prstGeom prst="rect">
            <a:avLst/>
          </a:prstGeom>
        </p:spPr>
      </p:pic>
      <p:pic>
        <p:nvPicPr>
          <p:cNvPr id="6" name="Picture 5"/>
          <p:cNvPicPr>
            <a:picLocks noChangeAspect="1"/>
          </p:cNvPicPr>
          <p:nvPr/>
        </p:nvPicPr>
        <p:blipFill>
          <a:blip r:embed="rId4"/>
          <a:stretch>
            <a:fillRect/>
          </a:stretch>
        </p:blipFill>
        <p:spPr>
          <a:xfrm>
            <a:off x="5508104" y="478482"/>
            <a:ext cx="3344862" cy="3168352"/>
          </a:xfrm>
          <a:prstGeom prst="rect">
            <a:avLst/>
          </a:prstGeom>
        </p:spPr>
      </p:pic>
      <p:pic>
        <p:nvPicPr>
          <p:cNvPr id="7" name="Picture 6"/>
          <p:cNvPicPr>
            <a:picLocks noChangeAspect="1"/>
          </p:cNvPicPr>
          <p:nvPr/>
        </p:nvPicPr>
        <p:blipFill>
          <a:blip r:embed="rId5"/>
          <a:stretch>
            <a:fillRect/>
          </a:stretch>
        </p:blipFill>
        <p:spPr>
          <a:xfrm>
            <a:off x="1863200" y="3842086"/>
            <a:ext cx="3257448" cy="2299565"/>
          </a:xfrm>
          <a:prstGeom prst="rect">
            <a:avLst/>
          </a:prstGeom>
        </p:spPr>
      </p:pic>
      <p:pic>
        <p:nvPicPr>
          <p:cNvPr id="8" name="Picture 7"/>
          <p:cNvPicPr>
            <a:picLocks noChangeAspect="1"/>
          </p:cNvPicPr>
          <p:nvPr/>
        </p:nvPicPr>
        <p:blipFill>
          <a:blip r:embed="rId6"/>
          <a:stretch>
            <a:fillRect/>
          </a:stretch>
        </p:blipFill>
        <p:spPr>
          <a:xfrm>
            <a:off x="5508104" y="3764386"/>
            <a:ext cx="3435082" cy="2454964"/>
          </a:xfrm>
          <a:prstGeom prst="rect">
            <a:avLst/>
          </a:prstGeom>
        </p:spPr>
      </p:pic>
      <p:sp>
        <p:nvSpPr>
          <p:cNvPr id="9" name="Titre 1"/>
          <p:cNvSpPr>
            <a:spLocks noGrp="1"/>
          </p:cNvSpPr>
          <p:nvPr>
            <p:ph type="title"/>
          </p:nvPr>
        </p:nvSpPr>
        <p:spPr>
          <a:xfrm>
            <a:off x="457200" y="-99392"/>
            <a:ext cx="8229600" cy="645966"/>
          </a:xfrm>
        </p:spPr>
        <p:txBody>
          <a:bodyPr>
            <a:noAutofit/>
          </a:bodyPr>
          <a:lstStyle/>
          <a:p>
            <a:r>
              <a:rPr lang="fr-FR" sz="2800" dirty="0" err="1" smtClean="0">
                <a:solidFill>
                  <a:srgbClr val="558ED5"/>
                </a:solidFill>
              </a:rPr>
              <a:t>Comparison</a:t>
            </a:r>
            <a:r>
              <a:rPr lang="fr-FR" sz="2800" dirty="0" smtClean="0">
                <a:solidFill>
                  <a:srgbClr val="558ED5"/>
                </a:solidFill>
              </a:rPr>
              <a:t>: MINGLE[1]</a:t>
            </a:r>
            <a:endParaRPr lang="en-US" sz="2800" dirty="0">
              <a:solidFill>
                <a:srgbClr val="558ED5"/>
              </a:solidFill>
            </a:endParaRPr>
          </a:p>
        </p:txBody>
      </p:sp>
      <p:sp>
        <p:nvSpPr>
          <p:cNvPr id="2" name="Rectangle 1"/>
          <p:cNvSpPr/>
          <p:nvPr/>
        </p:nvSpPr>
        <p:spPr>
          <a:xfrm>
            <a:off x="-2240" y="6350168"/>
            <a:ext cx="5150304" cy="461665"/>
          </a:xfrm>
          <a:prstGeom prst="rect">
            <a:avLst/>
          </a:prstGeom>
        </p:spPr>
        <p:txBody>
          <a:bodyPr wrap="square">
            <a:spAutoFit/>
          </a:bodyPr>
          <a:lstStyle/>
          <a:p>
            <a:r>
              <a:rPr lang="de-DE" sz="1200" dirty="0" smtClean="0"/>
              <a:t>[1] GANSNER </a:t>
            </a:r>
            <a:r>
              <a:rPr lang="de-DE" sz="1200" dirty="0"/>
              <a:t>E., HU Y., NORTH S., </a:t>
            </a:r>
            <a:r>
              <a:rPr lang="de-DE" sz="1200" dirty="0" smtClean="0"/>
              <a:t>SCHEIDEGGER, </a:t>
            </a:r>
            <a:r>
              <a:rPr lang="en-US" sz="1200" dirty="0" smtClean="0"/>
              <a:t>C</a:t>
            </a:r>
            <a:r>
              <a:rPr lang="en-US" sz="1200" dirty="0"/>
              <a:t>.: Multilevel agglomerative edge bundling for visualizing </a:t>
            </a:r>
            <a:r>
              <a:rPr lang="en-US" sz="1200" dirty="0" smtClean="0"/>
              <a:t>large graphs</a:t>
            </a:r>
            <a:r>
              <a:rPr lang="en-US" sz="1200" dirty="0"/>
              <a:t>. In Proc. </a:t>
            </a:r>
            <a:r>
              <a:rPr lang="en-US" sz="1200" dirty="0" err="1"/>
              <a:t>PacificVis</a:t>
            </a:r>
            <a:r>
              <a:rPr lang="en-US" sz="1200" dirty="0"/>
              <a:t> (2011),</a:t>
            </a:r>
          </a:p>
        </p:txBody>
      </p:sp>
      <p:sp>
        <p:nvSpPr>
          <p:cNvPr id="3" name="Rectangle 2"/>
          <p:cNvSpPr/>
          <p:nvPr/>
        </p:nvSpPr>
        <p:spPr>
          <a:xfrm>
            <a:off x="-38696" y="4581128"/>
            <a:ext cx="1909944" cy="646331"/>
          </a:xfrm>
          <a:prstGeom prst="rect">
            <a:avLst/>
          </a:prstGeom>
        </p:spPr>
        <p:txBody>
          <a:bodyPr wrap="square">
            <a:spAutoFit/>
          </a:bodyPr>
          <a:lstStyle/>
          <a:p>
            <a:pPr algn="ctr"/>
            <a:r>
              <a:rPr lang="en-US" dirty="0"/>
              <a:t>Net-50 </a:t>
            </a:r>
            <a:r>
              <a:rPr lang="en-US" dirty="0" smtClean="0"/>
              <a:t>graph</a:t>
            </a:r>
          </a:p>
          <a:p>
            <a:pPr algn="ctr"/>
            <a:r>
              <a:rPr lang="en-US" dirty="0" smtClean="0"/>
              <a:t>464 440 edges</a:t>
            </a:r>
            <a:endParaRPr lang="en-US" dirty="0"/>
          </a:p>
        </p:txBody>
      </p:sp>
      <p:sp>
        <p:nvSpPr>
          <p:cNvPr id="5" name="Rectangle 4"/>
          <p:cNvSpPr/>
          <p:nvPr/>
        </p:nvSpPr>
        <p:spPr>
          <a:xfrm>
            <a:off x="323528" y="1702549"/>
            <a:ext cx="1360950" cy="646331"/>
          </a:xfrm>
          <a:prstGeom prst="rect">
            <a:avLst/>
          </a:prstGeom>
        </p:spPr>
        <p:txBody>
          <a:bodyPr wrap="none">
            <a:spAutoFit/>
          </a:bodyPr>
          <a:lstStyle/>
          <a:p>
            <a:pPr algn="ctr"/>
            <a:r>
              <a:rPr lang="en-US" dirty="0"/>
              <a:t>Yeast </a:t>
            </a:r>
            <a:r>
              <a:rPr lang="en-US" dirty="0" smtClean="0"/>
              <a:t>graph</a:t>
            </a:r>
          </a:p>
          <a:p>
            <a:r>
              <a:rPr lang="en-US" dirty="0" smtClean="0"/>
              <a:t>6 646 edges </a:t>
            </a:r>
            <a:endParaRPr lang="en-US" dirty="0"/>
          </a:p>
        </p:txBody>
      </p:sp>
    </p:spTree>
    <p:extLst>
      <p:ext uri="{BB962C8B-B14F-4D97-AF65-F5344CB8AC3E}">
        <p14:creationId xmlns:p14="http://schemas.microsoft.com/office/powerpoint/2010/main" val="72632902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457200" y="44624"/>
            <a:ext cx="8229600" cy="733889"/>
          </a:xfrm>
        </p:spPr>
        <p:txBody>
          <a:bodyPr>
            <a:noAutofit/>
          </a:bodyPr>
          <a:lstStyle/>
          <a:p>
            <a:r>
              <a:rPr lang="fr-FR" sz="2800" dirty="0" err="1" smtClean="0">
                <a:solidFill>
                  <a:srgbClr val="558ED5"/>
                </a:solidFill>
              </a:rPr>
              <a:t>Comparison</a:t>
            </a:r>
            <a:r>
              <a:rPr lang="fr-FR" sz="2800" dirty="0" smtClean="0">
                <a:solidFill>
                  <a:srgbClr val="558ED5"/>
                </a:solidFill>
              </a:rPr>
              <a:t>: MINGLE</a:t>
            </a:r>
            <a:endParaRPr lang="en-US" sz="2800" dirty="0">
              <a:solidFill>
                <a:srgbClr val="558ED5"/>
              </a:solidFill>
            </a:endParaRPr>
          </a:p>
        </p:txBody>
      </p:sp>
      <p:pic>
        <p:nvPicPr>
          <p:cNvPr id="6" name="Picture 5"/>
          <p:cNvPicPr>
            <a:picLocks noChangeAspect="1"/>
          </p:cNvPicPr>
          <p:nvPr/>
        </p:nvPicPr>
        <p:blipFill>
          <a:blip r:embed="rId3"/>
          <a:stretch>
            <a:fillRect/>
          </a:stretch>
        </p:blipFill>
        <p:spPr>
          <a:xfrm>
            <a:off x="683568" y="1881215"/>
            <a:ext cx="3677557" cy="2790298"/>
          </a:xfrm>
          <a:prstGeom prst="rect">
            <a:avLst/>
          </a:prstGeom>
        </p:spPr>
      </p:pic>
      <p:pic>
        <p:nvPicPr>
          <p:cNvPr id="7" name="Picture 6"/>
          <p:cNvPicPr>
            <a:picLocks noChangeAspect="1"/>
          </p:cNvPicPr>
          <p:nvPr/>
        </p:nvPicPr>
        <p:blipFill>
          <a:blip r:embed="rId4"/>
          <a:stretch>
            <a:fillRect/>
          </a:stretch>
        </p:blipFill>
        <p:spPr>
          <a:xfrm>
            <a:off x="4528662" y="1611560"/>
            <a:ext cx="4435826" cy="3329608"/>
          </a:xfrm>
          <a:prstGeom prst="rect">
            <a:avLst/>
          </a:prstGeom>
        </p:spPr>
      </p:pic>
      <p:sp>
        <p:nvSpPr>
          <p:cNvPr id="8" name="Titre 1"/>
          <p:cNvSpPr txBox="1">
            <a:spLocks/>
          </p:cNvSpPr>
          <p:nvPr/>
        </p:nvSpPr>
        <p:spPr>
          <a:xfrm>
            <a:off x="467544" y="5301208"/>
            <a:ext cx="8064896" cy="12961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buFont typeface="Arial"/>
              <a:buChar char="•"/>
            </a:pPr>
            <a:r>
              <a:rPr lang="fr-FR" sz="2800" dirty="0" err="1">
                <a:solidFill>
                  <a:srgbClr val="558ED5"/>
                </a:solidFill>
              </a:rPr>
              <a:t>w</a:t>
            </a:r>
            <a:r>
              <a:rPr lang="fr-FR" sz="2800" dirty="0" err="1" smtClean="0">
                <a:solidFill>
                  <a:srgbClr val="558ED5"/>
                </a:solidFill>
              </a:rPr>
              <a:t>e</a:t>
            </a:r>
            <a:r>
              <a:rPr lang="fr-FR" sz="2800" dirty="0" smtClean="0">
                <a:solidFill>
                  <a:srgbClr val="558ED5"/>
                </a:solidFill>
              </a:rPr>
              <a:t> </a:t>
            </a:r>
            <a:r>
              <a:rPr lang="fr-FR" sz="2800" dirty="0" err="1" smtClean="0">
                <a:solidFill>
                  <a:srgbClr val="558ED5"/>
                </a:solidFill>
              </a:rPr>
              <a:t>produce</a:t>
            </a:r>
            <a:r>
              <a:rPr lang="fr-FR" sz="2800" dirty="0" smtClean="0">
                <a:solidFill>
                  <a:srgbClr val="558ED5"/>
                </a:solidFill>
              </a:rPr>
              <a:t> </a:t>
            </a:r>
            <a:r>
              <a:rPr lang="fr-FR" sz="2800" b="1" dirty="0" err="1" smtClean="0">
                <a:solidFill>
                  <a:srgbClr val="558ED5"/>
                </a:solidFill>
              </a:rPr>
              <a:t>less</a:t>
            </a:r>
            <a:r>
              <a:rPr lang="fr-FR" sz="2800" b="1" dirty="0" smtClean="0">
                <a:solidFill>
                  <a:srgbClr val="558ED5"/>
                </a:solidFill>
              </a:rPr>
              <a:t> </a:t>
            </a:r>
            <a:r>
              <a:rPr lang="fr-FR" sz="2800" b="1" dirty="0" err="1" smtClean="0">
                <a:solidFill>
                  <a:srgbClr val="558ED5"/>
                </a:solidFill>
              </a:rPr>
              <a:t>clutter</a:t>
            </a:r>
            <a:r>
              <a:rPr lang="fr-FR" sz="2800" b="1" dirty="0" smtClean="0">
                <a:solidFill>
                  <a:srgbClr val="558ED5"/>
                </a:solidFill>
              </a:rPr>
              <a:t> </a:t>
            </a:r>
            <a:r>
              <a:rPr lang="fr-FR" sz="2800" dirty="0" err="1" smtClean="0">
                <a:solidFill>
                  <a:srgbClr val="558ED5"/>
                </a:solidFill>
              </a:rPr>
              <a:t>than</a:t>
            </a:r>
            <a:r>
              <a:rPr lang="fr-FR" sz="2800" dirty="0" smtClean="0">
                <a:solidFill>
                  <a:srgbClr val="558ED5"/>
                </a:solidFill>
              </a:rPr>
              <a:t> MINGLE</a:t>
            </a:r>
          </a:p>
          <a:p>
            <a:pPr marL="457200" indent="-457200" algn="l">
              <a:buFont typeface="Arial"/>
              <a:buChar char="•"/>
            </a:pPr>
            <a:r>
              <a:rPr lang="fr-FR" sz="2800" dirty="0" err="1">
                <a:solidFill>
                  <a:srgbClr val="558ED5"/>
                </a:solidFill>
              </a:rPr>
              <a:t>w</a:t>
            </a:r>
            <a:r>
              <a:rPr lang="fr-FR" sz="2800" dirty="0" err="1" smtClean="0">
                <a:solidFill>
                  <a:srgbClr val="558ED5"/>
                </a:solidFill>
              </a:rPr>
              <a:t>e</a:t>
            </a:r>
            <a:r>
              <a:rPr lang="fr-FR" sz="2800" dirty="0" smtClean="0">
                <a:solidFill>
                  <a:srgbClr val="558ED5"/>
                </a:solidFill>
              </a:rPr>
              <a:t> </a:t>
            </a:r>
            <a:r>
              <a:rPr lang="fr-FR" sz="2800" dirty="0" err="1" smtClean="0">
                <a:solidFill>
                  <a:srgbClr val="558ED5"/>
                </a:solidFill>
              </a:rPr>
              <a:t>achieve</a:t>
            </a:r>
            <a:r>
              <a:rPr lang="fr-FR" sz="2800" dirty="0" smtClean="0">
                <a:solidFill>
                  <a:srgbClr val="558ED5"/>
                </a:solidFill>
              </a:rPr>
              <a:t> </a:t>
            </a:r>
            <a:r>
              <a:rPr lang="fr-FR" sz="2800" dirty="0" err="1" smtClean="0">
                <a:solidFill>
                  <a:srgbClr val="558ED5"/>
                </a:solidFill>
              </a:rPr>
              <a:t>roughly</a:t>
            </a:r>
            <a:r>
              <a:rPr lang="fr-FR" sz="2800" dirty="0" smtClean="0">
                <a:solidFill>
                  <a:srgbClr val="558ED5"/>
                </a:solidFill>
              </a:rPr>
              <a:t> the </a:t>
            </a:r>
            <a:r>
              <a:rPr lang="fr-FR" sz="2800" b="1" dirty="0" err="1" smtClean="0">
                <a:solidFill>
                  <a:srgbClr val="558ED5"/>
                </a:solidFill>
              </a:rPr>
              <a:t>same</a:t>
            </a:r>
            <a:r>
              <a:rPr lang="fr-FR" sz="2800" b="1" dirty="0" smtClean="0">
                <a:solidFill>
                  <a:srgbClr val="558ED5"/>
                </a:solidFill>
              </a:rPr>
              <a:t> speed </a:t>
            </a:r>
            <a:r>
              <a:rPr lang="fr-FR" sz="2800" dirty="0" smtClean="0">
                <a:solidFill>
                  <a:srgbClr val="558ED5"/>
                </a:solidFill>
              </a:rPr>
              <a:t>for </a:t>
            </a:r>
            <a:r>
              <a:rPr lang="fr-FR" sz="2800" dirty="0" err="1" smtClean="0">
                <a:solidFill>
                  <a:srgbClr val="558ED5"/>
                </a:solidFill>
              </a:rPr>
              <a:t>small</a:t>
            </a:r>
            <a:r>
              <a:rPr lang="fr-FR" sz="2800" dirty="0" smtClean="0">
                <a:solidFill>
                  <a:srgbClr val="558ED5"/>
                </a:solidFill>
              </a:rPr>
              <a:t> </a:t>
            </a:r>
            <a:r>
              <a:rPr lang="fr-FR" sz="2800" dirty="0" err="1" smtClean="0">
                <a:solidFill>
                  <a:srgbClr val="558ED5"/>
                </a:solidFill>
              </a:rPr>
              <a:t>dataset</a:t>
            </a:r>
            <a:r>
              <a:rPr lang="fr-FR" sz="2800" dirty="0" smtClean="0">
                <a:solidFill>
                  <a:srgbClr val="558ED5"/>
                </a:solidFill>
              </a:rPr>
              <a:t>, but</a:t>
            </a:r>
            <a:r>
              <a:rPr lang="fr-FR" sz="2800" b="1" dirty="0" smtClean="0">
                <a:solidFill>
                  <a:srgbClr val="558ED5"/>
                </a:solidFill>
              </a:rPr>
              <a:t> </a:t>
            </a:r>
            <a:r>
              <a:rPr lang="fr-FR" sz="2800" b="1" dirty="0" err="1" smtClean="0">
                <a:solidFill>
                  <a:srgbClr val="558ED5"/>
                </a:solidFill>
              </a:rPr>
              <a:t>three</a:t>
            </a:r>
            <a:r>
              <a:rPr lang="fr-FR" sz="2800" b="1" dirty="0" smtClean="0">
                <a:solidFill>
                  <a:srgbClr val="558ED5"/>
                </a:solidFill>
              </a:rPr>
              <a:t> time </a:t>
            </a:r>
            <a:r>
              <a:rPr lang="fr-FR" sz="2800" b="1" dirty="0" err="1" smtClean="0">
                <a:solidFill>
                  <a:srgbClr val="558ED5"/>
                </a:solidFill>
              </a:rPr>
              <a:t>faster</a:t>
            </a:r>
            <a:r>
              <a:rPr lang="fr-FR" sz="2800" b="1" dirty="0" smtClean="0">
                <a:solidFill>
                  <a:srgbClr val="558ED5"/>
                </a:solidFill>
              </a:rPr>
              <a:t> </a:t>
            </a:r>
            <a:r>
              <a:rPr lang="fr-FR" sz="2800" dirty="0" err="1" smtClean="0">
                <a:solidFill>
                  <a:srgbClr val="558ED5"/>
                </a:solidFill>
              </a:rPr>
              <a:t>with</a:t>
            </a:r>
            <a:r>
              <a:rPr lang="fr-FR" sz="2800" dirty="0" smtClean="0">
                <a:solidFill>
                  <a:srgbClr val="558ED5"/>
                </a:solidFill>
              </a:rPr>
              <a:t> </a:t>
            </a:r>
            <a:r>
              <a:rPr lang="fr-FR" sz="2800" dirty="0" err="1" smtClean="0">
                <a:solidFill>
                  <a:srgbClr val="558ED5"/>
                </a:solidFill>
              </a:rPr>
              <a:t>big</a:t>
            </a:r>
            <a:r>
              <a:rPr lang="fr-FR" sz="2800" dirty="0" smtClean="0">
                <a:solidFill>
                  <a:srgbClr val="558ED5"/>
                </a:solidFill>
              </a:rPr>
              <a:t> </a:t>
            </a:r>
            <a:r>
              <a:rPr lang="fr-FR" sz="2800" dirty="0" err="1" smtClean="0">
                <a:solidFill>
                  <a:srgbClr val="558ED5"/>
                </a:solidFill>
              </a:rPr>
              <a:t>datasets</a:t>
            </a:r>
            <a:endParaRPr lang="fr-FR" sz="2800" dirty="0" smtClean="0">
              <a:solidFill>
                <a:srgbClr val="558ED5"/>
              </a:solidFill>
            </a:endParaRPr>
          </a:p>
          <a:p>
            <a:pPr algn="l"/>
            <a:endParaRPr lang="en-US" sz="2800" dirty="0">
              <a:solidFill>
                <a:srgbClr val="558ED5"/>
              </a:solidFill>
            </a:endParaRPr>
          </a:p>
        </p:txBody>
      </p:sp>
      <p:sp>
        <p:nvSpPr>
          <p:cNvPr id="2" name="Rectangle 1"/>
          <p:cNvSpPr/>
          <p:nvPr/>
        </p:nvSpPr>
        <p:spPr>
          <a:xfrm>
            <a:off x="1195027" y="1242228"/>
            <a:ext cx="2654637" cy="369332"/>
          </a:xfrm>
          <a:prstGeom prst="rect">
            <a:avLst/>
          </a:prstGeom>
        </p:spPr>
        <p:txBody>
          <a:bodyPr wrap="none">
            <a:spAutoFit/>
          </a:bodyPr>
          <a:lstStyle/>
          <a:p>
            <a:r>
              <a:rPr lang="en-US" dirty="0"/>
              <a:t>Wiki graph </a:t>
            </a:r>
            <a:r>
              <a:rPr lang="en-US" dirty="0" smtClean="0"/>
              <a:t> 100 762 </a:t>
            </a:r>
            <a:r>
              <a:rPr lang="en-US" dirty="0"/>
              <a:t>edges</a:t>
            </a:r>
          </a:p>
        </p:txBody>
      </p:sp>
    </p:spTree>
    <p:extLst>
      <p:ext uri="{BB962C8B-B14F-4D97-AF65-F5344CB8AC3E}">
        <p14:creationId xmlns:p14="http://schemas.microsoft.com/office/powerpoint/2010/main" val="230229376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Obstacle-constrained bundles</a:t>
            </a:r>
            <a:endParaRPr lang="en-US" dirty="0"/>
          </a:p>
        </p:txBody>
      </p:sp>
      <p:pic>
        <p:nvPicPr>
          <p:cNvPr id="6" name="Picture 11" descr="C:\Users\Ozan\Desktop\EuroVis 2012\bundle_rerou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8693" y="1473200"/>
            <a:ext cx="4352407" cy="50292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sz="half" idx="1"/>
          </p:nvPr>
        </p:nvSpPr>
        <p:spPr>
          <a:xfrm>
            <a:off x="228600" y="1524000"/>
            <a:ext cx="5639544" cy="4525963"/>
          </a:xfrm>
        </p:spPr>
        <p:txBody>
          <a:bodyPr>
            <a:normAutofit/>
          </a:bodyPr>
          <a:lstStyle/>
          <a:p>
            <a:pPr lvl="0"/>
            <a:r>
              <a:rPr lang="en-US" sz="2400" dirty="0" smtClean="0">
                <a:solidFill>
                  <a:schemeClr val="tx2">
                    <a:lumMod val="60000"/>
                    <a:lumOff val="40000"/>
                  </a:schemeClr>
                </a:solidFill>
              </a:rPr>
              <a:t>Why:</a:t>
            </a:r>
            <a:r>
              <a:rPr lang="en-US" sz="2400" dirty="0" smtClean="0"/>
              <a:t> avoid regions</a:t>
            </a:r>
            <a:r>
              <a:rPr lang="en-US" sz="2400" dirty="0"/>
              <a:t> </a:t>
            </a:r>
            <a:r>
              <a:rPr lang="en-US" sz="2400" dirty="0" smtClean="0"/>
              <a:t>(labels, icons)</a:t>
            </a:r>
          </a:p>
          <a:p>
            <a:pPr lvl="0"/>
            <a:r>
              <a:rPr lang="en-US" sz="2400" dirty="0" smtClean="0">
                <a:solidFill>
                  <a:srgbClr val="558ED5"/>
                </a:solidFill>
              </a:rPr>
              <a:t>How: </a:t>
            </a:r>
            <a:r>
              <a:rPr lang="en-US" sz="2400" dirty="0" smtClean="0"/>
              <a:t>smoothly route bundles around obstacles of arbitrary geometry</a:t>
            </a:r>
          </a:p>
          <a:p>
            <a:endParaRPr lang="en-US" sz="2400" dirty="0"/>
          </a:p>
        </p:txBody>
      </p:sp>
    </p:spTree>
    <p:extLst>
      <p:ext uri="{BB962C8B-B14F-4D97-AF65-F5344CB8AC3E}">
        <p14:creationId xmlns:p14="http://schemas.microsoft.com/office/powerpoint/2010/main" val="21692214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052736"/>
            <a:ext cx="5037567" cy="3882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re 1"/>
          <p:cNvSpPr>
            <a:spLocks noGrp="1"/>
          </p:cNvSpPr>
          <p:nvPr>
            <p:ph type="title"/>
          </p:nvPr>
        </p:nvSpPr>
        <p:spPr/>
        <p:txBody>
          <a:bodyPr>
            <a:normAutofit fontScale="90000"/>
          </a:bodyPr>
          <a:lstStyle/>
          <a:p>
            <a:r>
              <a:rPr lang="en-US" dirty="0" err="1" smtClean="0"/>
              <a:t>Multiscale</a:t>
            </a:r>
            <a:r>
              <a:rPr lang="en-US" dirty="0" smtClean="0"/>
              <a:t> </a:t>
            </a:r>
            <a:r>
              <a:rPr lang="en-US" dirty="0" err="1" smtClean="0"/>
              <a:t>Visualisation</a:t>
            </a:r>
            <a:r>
              <a:rPr lang="en-US" dirty="0" smtClean="0"/>
              <a:t> of Small World Networks</a:t>
            </a:r>
            <a:endParaRPr lang="en-US" dirty="0"/>
          </a:p>
        </p:txBody>
      </p:sp>
      <p:sp>
        <p:nvSpPr>
          <p:cNvPr id="3" name="Espace réservé du contenu 2"/>
          <p:cNvSpPr>
            <a:spLocks noGrp="1"/>
          </p:cNvSpPr>
          <p:nvPr>
            <p:ph idx="1"/>
          </p:nvPr>
        </p:nvSpPr>
        <p:spPr>
          <a:xfrm>
            <a:off x="5101208" y="3861048"/>
            <a:ext cx="4042792" cy="676671"/>
          </a:xfrm>
        </p:spPr>
        <p:txBody>
          <a:bodyPr>
            <a:normAutofit fontScale="85000" lnSpcReduction="10000"/>
          </a:bodyPr>
          <a:lstStyle/>
          <a:p>
            <a:r>
              <a:rPr lang="en-US" dirty="0" smtClean="0"/>
              <a:t>[Auber et al. </a:t>
            </a:r>
            <a:r>
              <a:rPr lang="en-US" dirty="0" err="1" smtClean="0"/>
              <a:t>Infovis</a:t>
            </a:r>
            <a:r>
              <a:rPr lang="en-US" dirty="0" smtClean="0"/>
              <a:t> 2003]</a:t>
            </a:r>
            <a:endParaRPr lang="en-US" dirty="0"/>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13</a:t>
            </a:fld>
            <a:endParaRPr lang="en-US" dirty="0"/>
          </a:p>
        </p:txBody>
      </p:sp>
      <p:sp>
        <p:nvSpPr>
          <p:cNvPr id="6" name="ZoneTexte 5"/>
          <p:cNvSpPr txBox="1"/>
          <p:nvPr/>
        </p:nvSpPr>
        <p:spPr>
          <a:xfrm>
            <a:off x="323528" y="5661248"/>
            <a:ext cx="5916941" cy="369332"/>
          </a:xfrm>
          <a:prstGeom prst="rect">
            <a:avLst/>
          </a:prstGeom>
          <a:noFill/>
        </p:spPr>
        <p:txBody>
          <a:bodyPr wrap="none" rtlCol="0">
            <a:spAutoFit/>
          </a:bodyPr>
          <a:lstStyle/>
          <a:p>
            <a:r>
              <a:rPr lang="en-US" dirty="0" smtClean="0"/>
              <a:t>[Van Ham and Van </a:t>
            </a:r>
            <a:r>
              <a:rPr lang="en-US" dirty="0" err="1" smtClean="0"/>
              <a:t>Wijk</a:t>
            </a:r>
            <a:r>
              <a:rPr lang="en-US" dirty="0" smtClean="0"/>
              <a:t>, </a:t>
            </a:r>
            <a:r>
              <a:rPr lang="en-US" dirty="0" err="1" smtClean="0"/>
              <a:t>Infovis</a:t>
            </a:r>
            <a:r>
              <a:rPr lang="en-US" dirty="0" smtClean="0"/>
              <a:t> 2004]  -&gt; nodes simplification</a:t>
            </a:r>
            <a:endParaRPr lang="en-US" dirty="0"/>
          </a:p>
        </p:txBody>
      </p:sp>
    </p:spTree>
    <p:extLst>
      <p:ext uri="{BB962C8B-B14F-4D97-AF65-F5344CB8AC3E}">
        <p14:creationId xmlns:p14="http://schemas.microsoft.com/office/powerpoint/2010/main" val="145686597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PhD\Conference Presentations\EuroVis 2012\Presentation\obs_expanded2.png"/>
          <p:cNvPicPr>
            <a:picLocks noChangeAspect="1" noChangeArrowheads="1"/>
          </p:cNvPicPr>
          <p:nvPr/>
        </p:nvPicPr>
        <p:blipFill rotWithShape="1">
          <a:blip r:embed="rId2">
            <a:extLst>
              <a:ext uri="{28A0092B-C50C-407E-A947-70E740481C1C}">
                <a14:useLocalDpi xmlns:a14="http://schemas.microsoft.com/office/drawing/2010/main" val="0"/>
              </a:ext>
            </a:extLst>
          </a:blip>
          <a:srcRect l="12479" t="29792" r="14686" b="23708"/>
          <a:stretch/>
        </p:blipFill>
        <p:spPr bwMode="auto">
          <a:xfrm>
            <a:off x="4716016" y="3902160"/>
            <a:ext cx="3995928" cy="255117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smtClean="0"/>
              <a:t>Obstacle-constrained bundles</a:t>
            </a:r>
            <a:endParaRPr lang="en-US" dirty="0"/>
          </a:p>
        </p:txBody>
      </p:sp>
      <p:sp>
        <p:nvSpPr>
          <p:cNvPr id="5" name="Content Placeholder 4"/>
          <p:cNvSpPr>
            <a:spLocks noGrp="1"/>
          </p:cNvSpPr>
          <p:nvPr>
            <p:ph sz="half" idx="1"/>
          </p:nvPr>
        </p:nvSpPr>
        <p:spPr>
          <a:xfrm>
            <a:off x="228600" y="1524001"/>
            <a:ext cx="4038600" cy="1544960"/>
          </a:xfrm>
        </p:spPr>
        <p:txBody>
          <a:bodyPr/>
          <a:lstStyle/>
          <a:p>
            <a:pPr marL="0" lvl="0" indent="0">
              <a:buNone/>
            </a:pPr>
            <a:r>
              <a:rPr lang="en-US" dirty="0" smtClean="0">
                <a:solidFill>
                  <a:srgbClr val="558ED5"/>
                </a:solidFill>
              </a:rPr>
              <a:t>Technique</a:t>
            </a:r>
          </a:p>
          <a:p>
            <a:pPr lvl="1"/>
            <a:r>
              <a:rPr lang="en-US" dirty="0" smtClean="0"/>
              <a:t>Inflate the obstacle </a:t>
            </a:r>
            <a:r>
              <a:rPr lang="el-GR" dirty="0" smtClean="0"/>
              <a:t>Ω</a:t>
            </a:r>
            <a:endParaRPr lang="en-US" dirty="0" smtClean="0"/>
          </a:p>
          <a:p>
            <a:pPr lvl="0"/>
            <a:endParaRPr lang="en-US" dirty="0" smtClean="0"/>
          </a:p>
          <a:p>
            <a:pPr lvl="0"/>
            <a:endParaRPr lang="en-US" dirty="0" smtClean="0"/>
          </a:p>
          <a:p>
            <a:endParaRPr lang="en-US" dirty="0"/>
          </a:p>
        </p:txBody>
      </p:sp>
      <p:pic>
        <p:nvPicPr>
          <p:cNvPr id="2" name="Picture 1"/>
          <p:cNvPicPr>
            <a:picLocks noChangeAspect="1"/>
          </p:cNvPicPr>
          <p:nvPr/>
        </p:nvPicPr>
        <p:blipFill>
          <a:blip r:embed="rId3"/>
          <a:stretch>
            <a:fillRect/>
          </a:stretch>
        </p:blipFill>
        <p:spPr>
          <a:xfrm>
            <a:off x="613668" y="3959820"/>
            <a:ext cx="3670300" cy="2349500"/>
          </a:xfrm>
          <a:prstGeom prst="rect">
            <a:avLst/>
          </a:prstGeom>
        </p:spPr>
      </p:pic>
      <p:sp>
        <p:nvSpPr>
          <p:cNvPr id="8" name="Right Arrow 9"/>
          <p:cNvSpPr/>
          <p:nvPr/>
        </p:nvSpPr>
        <p:spPr bwMode="auto">
          <a:xfrm>
            <a:off x="4394448" y="4717611"/>
            <a:ext cx="609600" cy="457200"/>
          </a:xfrm>
          <a:prstGeom prst="rightArrow">
            <a:avLst/>
          </a:prstGeom>
          <a:solidFill>
            <a:srgbClr val="7575D1"/>
          </a:solidFill>
          <a:ln w="9525" cap="flat" cmpd="sng" algn="ctr">
            <a:solidFill>
              <a:srgbClr val="FFFFFF"/>
            </a:solidFill>
            <a:prstDash val="solid"/>
            <a:round/>
            <a:headEnd type="none" w="med" len="med"/>
            <a:tailEnd type="none" w="med" len="med"/>
          </a:ln>
          <a:effectLst>
            <a:innerShdw blurRad="114300">
              <a:prstClr val="black"/>
            </a:innerShdw>
          </a:effectLst>
        </p:spPr>
        <p:txBody>
          <a:bodyPr/>
          <a:lstStyle/>
          <a:p>
            <a:pPr>
              <a:defRPr/>
            </a:pPr>
            <a:endParaRPr lang="en-US"/>
          </a:p>
        </p:txBody>
      </p:sp>
    </p:spTree>
    <p:extLst>
      <p:ext uri="{BB962C8B-B14F-4D97-AF65-F5344CB8AC3E}">
        <p14:creationId xmlns:p14="http://schemas.microsoft.com/office/powerpoint/2010/main" val="182168722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p:cNvPicPr>
          <p:nvPr/>
        </p:nvPicPr>
        <p:blipFill>
          <a:blip r:embed="rId3"/>
          <a:stretch>
            <a:fillRect/>
          </a:stretch>
        </p:blipFill>
        <p:spPr>
          <a:xfrm>
            <a:off x="4776160" y="3933056"/>
            <a:ext cx="3810000" cy="2413000"/>
          </a:xfrm>
          <a:prstGeom prst="rect">
            <a:avLst/>
          </a:prstGeom>
        </p:spPr>
      </p:pic>
      <p:sp>
        <p:nvSpPr>
          <p:cNvPr id="4" name="Title 3"/>
          <p:cNvSpPr>
            <a:spLocks noGrp="1"/>
          </p:cNvSpPr>
          <p:nvPr>
            <p:ph type="title"/>
          </p:nvPr>
        </p:nvSpPr>
        <p:spPr/>
        <p:txBody>
          <a:bodyPr/>
          <a:lstStyle/>
          <a:p>
            <a:r>
              <a:rPr lang="en-US" dirty="0" smtClean="0"/>
              <a:t>Obstacle-constrained bundles</a:t>
            </a:r>
            <a:endParaRPr lang="en-US" dirty="0"/>
          </a:p>
        </p:txBody>
      </p:sp>
      <p:sp>
        <p:nvSpPr>
          <p:cNvPr id="5" name="Content Placeholder 4"/>
          <p:cNvSpPr>
            <a:spLocks noGrp="1"/>
          </p:cNvSpPr>
          <p:nvPr>
            <p:ph sz="half" idx="1"/>
          </p:nvPr>
        </p:nvSpPr>
        <p:spPr>
          <a:xfrm>
            <a:off x="228600" y="1495325"/>
            <a:ext cx="7727776" cy="1861667"/>
          </a:xfrm>
        </p:spPr>
        <p:txBody>
          <a:bodyPr/>
          <a:lstStyle/>
          <a:p>
            <a:pPr marL="0" lvl="0" indent="0">
              <a:buNone/>
            </a:pPr>
            <a:r>
              <a:rPr lang="en-US" dirty="0" smtClean="0">
                <a:solidFill>
                  <a:srgbClr val="558ED5"/>
                </a:solidFill>
              </a:rPr>
              <a:t>Technique</a:t>
            </a:r>
          </a:p>
          <a:p>
            <a:pPr lvl="1"/>
            <a:r>
              <a:rPr lang="en-US" dirty="0" smtClean="0"/>
              <a:t>Compute the feature transform FT</a:t>
            </a:r>
            <a:r>
              <a:rPr lang="el-GR" baseline="-25000" dirty="0" smtClean="0"/>
              <a:t>Ω</a:t>
            </a:r>
            <a:endParaRPr lang="en-US" baseline="-25000" dirty="0" smtClean="0"/>
          </a:p>
          <a:p>
            <a:pPr lvl="1"/>
            <a:r>
              <a:rPr lang="en-US" dirty="0" smtClean="0"/>
              <a:t>Find where the edges enter and exit the obstacle</a:t>
            </a:r>
          </a:p>
          <a:p>
            <a:pPr lvl="1"/>
            <a:endParaRPr lang="en-US" baseline="-25000" dirty="0" smtClean="0"/>
          </a:p>
          <a:p>
            <a:pPr lvl="1"/>
            <a:endParaRPr lang="en-US" baseline="-25000" dirty="0" smtClean="0"/>
          </a:p>
          <a:p>
            <a:pPr marL="457200" lvl="1" indent="0">
              <a:buNone/>
            </a:pPr>
            <a:endParaRPr lang="en-US" dirty="0" smtClean="0"/>
          </a:p>
          <a:p>
            <a:pPr lvl="1"/>
            <a:endParaRPr lang="en-US" dirty="0" smtClean="0"/>
          </a:p>
          <a:p>
            <a:pPr lvl="0"/>
            <a:endParaRPr lang="en-US" dirty="0" smtClean="0"/>
          </a:p>
          <a:p>
            <a:pPr lvl="0"/>
            <a:endParaRPr lang="en-US" dirty="0" smtClean="0"/>
          </a:p>
          <a:p>
            <a:endParaRPr lang="en-US" dirty="0"/>
          </a:p>
        </p:txBody>
      </p:sp>
      <p:sp>
        <p:nvSpPr>
          <p:cNvPr id="7" name="Freeform 6"/>
          <p:cNvSpPr/>
          <p:nvPr/>
        </p:nvSpPr>
        <p:spPr>
          <a:xfrm rot="10233983">
            <a:off x="4851975" y="3138954"/>
            <a:ext cx="4426009" cy="1811783"/>
          </a:xfrm>
          <a:custGeom>
            <a:avLst/>
            <a:gdLst>
              <a:gd name="connsiteX0" fmla="*/ 0 w 4432300"/>
              <a:gd name="connsiteY0" fmla="*/ 0 h 1866900"/>
              <a:gd name="connsiteX1" fmla="*/ 2476500 w 4432300"/>
              <a:gd name="connsiteY1" fmla="*/ 533400 h 1866900"/>
              <a:gd name="connsiteX2" fmla="*/ 4432300 w 4432300"/>
              <a:gd name="connsiteY2" fmla="*/ 1866900 h 1866900"/>
              <a:gd name="connsiteX0" fmla="*/ 0 w 4432300"/>
              <a:gd name="connsiteY0" fmla="*/ 0 h 1866900"/>
              <a:gd name="connsiteX1" fmla="*/ 1359201 w 4432300"/>
              <a:gd name="connsiteY1" fmla="*/ 215687 h 1866900"/>
              <a:gd name="connsiteX2" fmla="*/ 2476500 w 4432300"/>
              <a:gd name="connsiteY2" fmla="*/ 533400 h 1866900"/>
              <a:gd name="connsiteX3" fmla="*/ 4432300 w 4432300"/>
              <a:gd name="connsiteY3" fmla="*/ 1866900 h 1866900"/>
              <a:gd name="connsiteX0" fmla="*/ 0 w 4432300"/>
              <a:gd name="connsiteY0" fmla="*/ 0 h 1866900"/>
              <a:gd name="connsiteX1" fmla="*/ 1359201 w 4432300"/>
              <a:gd name="connsiteY1" fmla="*/ 215687 h 1866900"/>
              <a:gd name="connsiteX2" fmla="*/ 2476500 w 4432300"/>
              <a:gd name="connsiteY2" fmla="*/ 533400 h 1866900"/>
              <a:gd name="connsiteX3" fmla="*/ 4432300 w 4432300"/>
              <a:gd name="connsiteY3" fmla="*/ 1866900 h 1866900"/>
              <a:gd name="connsiteX0" fmla="*/ 0 w 4432300"/>
              <a:gd name="connsiteY0" fmla="*/ 0 h 1866900"/>
              <a:gd name="connsiteX1" fmla="*/ 1366694 w 4432300"/>
              <a:gd name="connsiteY1" fmla="*/ 170585 h 1866900"/>
              <a:gd name="connsiteX2" fmla="*/ 2476500 w 4432300"/>
              <a:gd name="connsiteY2" fmla="*/ 533400 h 1866900"/>
              <a:gd name="connsiteX3" fmla="*/ 4432300 w 4432300"/>
              <a:gd name="connsiteY3" fmla="*/ 1866900 h 1866900"/>
              <a:gd name="connsiteX0" fmla="*/ 0 w 4426009"/>
              <a:gd name="connsiteY0" fmla="*/ 0 h 1811783"/>
              <a:gd name="connsiteX1" fmla="*/ 1360403 w 4426009"/>
              <a:gd name="connsiteY1" fmla="*/ 115468 h 1811783"/>
              <a:gd name="connsiteX2" fmla="*/ 2470209 w 4426009"/>
              <a:gd name="connsiteY2" fmla="*/ 478283 h 1811783"/>
              <a:gd name="connsiteX3" fmla="*/ 4426009 w 4426009"/>
              <a:gd name="connsiteY3" fmla="*/ 1811783 h 1811783"/>
              <a:gd name="connsiteX0" fmla="*/ 0 w 4426009"/>
              <a:gd name="connsiteY0" fmla="*/ 0 h 1811783"/>
              <a:gd name="connsiteX1" fmla="*/ 1360403 w 4426009"/>
              <a:gd name="connsiteY1" fmla="*/ 115468 h 1811783"/>
              <a:gd name="connsiteX2" fmla="*/ 2470209 w 4426009"/>
              <a:gd name="connsiteY2" fmla="*/ 478283 h 1811783"/>
              <a:gd name="connsiteX3" fmla="*/ 4426009 w 4426009"/>
              <a:gd name="connsiteY3" fmla="*/ 1811783 h 1811783"/>
              <a:gd name="connsiteX0" fmla="*/ 0 w 4426009"/>
              <a:gd name="connsiteY0" fmla="*/ 0 h 1811783"/>
              <a:gd name="connsiteX1" fmla="*/ 1360403 w 4426009"/>
              <a:gd name="connsiteY1" fmla="*/ 115468 h 1811783"/>
              <a:gd name="connsiteX2" fmla="*/ 2904095 w 4426009"/>
              <a:gd name="connsiteY2" fmla="*/ 743486 h 1811783"/>
              <a:gd name="connsiteX3" fmla="*/ 4426009 w 4426009"/>
              <a:gd name="connsiteY3" fmla="*/ 1811783 h 1811783"/>
              <a:gd name="connsiteX0" fmla="*/ 0 w 4426009"/>
              <a:gd name="connsiteY0" fmla="*/ 0 h 1811783"/>
              <a:gd name="connsiteX1" fmla="*/ 1360403 w 4426009"/>
              <a:gd name="connsiteY1" fmla="*/ 115468 h 1811783"/>
              <a:gd name="connsiteX2" fmla="*/ 2904095 w 4426009"/>
              <a:gd name="connsiteY2" fmla="*/ 743486 h 1811783"/>
              <a:gd name="connsiteX3" fmla="*/ 4426009 w 4426009"/>
              <a:gd name="connsiteY3" fmla="*/ 1811783 h 1811783"/>
              <a:gd name="connsiteX0" fmla="*/ 0 w 4426009"/>
              <a:gd name="connsiteY0" fmla="*/ 0 h 1811783"/>
              <a:gd name="connsiteX1" fmla="*/ 1360403 w 4426009"/>
              <a:gd name="connsiteY1" fmla="*/ 115468 h 1811783"/>
              <a:gd name="connsiteX2" fmla="*/ 2904095 w 4426009"/>
              <a:gd name="connsiteY2" fmla="*/ 743486 h 1811783"/>
              <a:gd name="connsiteX3" fmla="*/ 4426009 w 4426009"/>
              <a:gd name="connsiteY3" fmla="*/ 1811783 h 1811783"/>
              <a:gd name="connsiteX0" fmla="*/ 0 w 4426009"/>
              <a:gd name="connsiteY0" fmla="*/ 0 h 1811783"/>
              <a:gd name="connsiteX1" fmla="*/ 886676 w 4426009"/>
              <a:gd name="connsiteY1" fmla="*/ 31929 h 1811783"/>
              <a:gd name="connsiteX2" fmla="*/ 2904095 w 4426009"/>
              <a:gd name="connsiteY2" fmla="*/ 743486 h 1811783"/>
              <a:gd name="connsiteX3" fmla="*/ 4426009 w 4426009"/>
              <a:gd name="connsiteY3" fmla="*/ 1811783 h 1811783"/>
              <a:gd name="connsiteX0" fmla="*/ 0 w 4426009"/>
              <a:gd name="connsiteY0" fmla="*/ 0 h 1811783"/>
              <a:gd name="connsiteX1" fmla="*/ 886676 w 4426009"/>
              <a:gd name="connsiteY1" fmla="*/ 31929 h 1811783"/>
              <a:gd name="connsiteX2" fmla="*/ 2904095 w 4426009"/>
              <a:gd name="connsiteY2" fmla="*/ 743486 h 1811783"/>
              <a:gd name="connsiteX3" fmla="*/ 4426009 w 4426009"/>
              <a:gd name="connsiteY3" fmla="*/ 1811783 h 1811783"/>
              <a:gd name="connsiteX0" fmla="*/ 0 w 4426009"/>
              <a:gd name="connsiteY0" fmla="*/ 0 h 1811783"/>
              <a:gd name="connsiteX1" fmla="*/ 886676 w 4426009"/>
              <a:gd name="connsiteY1" fmla="*/ 31929 h 1811783"/>
              <a:gd name="connsiteX2" fmla="*/ 2904095 w 4426009"/>
              <a:gd name="connsiteY2" fmla="*/ 743486 h 1811783"/>
              <a:gd name="connsiteX3" fmla="*/ 4426009 w 4426009"/>
              <a:gd name="connsiteY3" fmla="*/ 1811783 h 1811783"/>
              <a:gd name="connsiteX0" fmla="*/ 0 w 4426009"/>
              <a:gd name="connsiteY0" fmla="*/ 0 h 1811783"/>
              <a:gd name="connsiteX1" fmla="*/ 886676 w 4426009"/>
              <a:gd name="connsiteY1" fmla="*/ 31929 h 1811783"/>
              <a:gd name="connsiteX2" fmla="*/ 2904095 w 4426009"/>
              <a:gd name="connsiteY2" fmla="*/ 743486 h 1811783"/>
              <a:gd name="connsiteX3" fmla="*/ 4426009 w 4426009"/>
              <a:gd name="connsiteY3" fmla="*/ 1811783 h 1811783"/>
              <a:gd name="connsiteX0" fmla="*/ 0 w 4426009"/>
              <a:gd name="connsiteY0" fmla="*/ 0 h 1811783"/>
              <a:gd name="connsiteX1" fmla="*/ 906263 w 4426009"/>
              <a:gd name="connsiteY1" fmla="*/ 59323 h 1811783"/>
              <a:gd name="connsiteX2" fmla="*/ 2904095 w 4426009"/>
              <a:gd name="connsiteY2" fmla="*/ 743486 h 1811783"/>
              <a:gd name="connsiteX3" fmla="*/ 4426009 w 4426009"/>
              <a:gd name="connsiteY3" fmla="*/ 1811783 h 1811783"/>
              <a:gd name="connsiteX0" fmla="*/ 0 w 4426009"/>
              <a:gd name="connsiteY0" fmla="*/ 0 h 1811783"/>
              <a:gd name="connsiteX1" fmla="*/ 1047221 w 4426009"/>
              <a:gd name="connsiteY1" fmla="*/ 111710 h 1811783"/>
              <a:gd name="connsiteX2" fmla="*/ 2904095 w 4426009"/>
              <a:gd name="connsiteY2" fmla="*/ 743486 h 1811783"/>
              <a:gd name="connsiteX3" fmla="*/ 4426009 w 4426009"/>
              <a:gd name="connsiteY3" fmla="*/ 1811783 h 1811783"/>
              <a:gd name="connsiteX0" fmla="*/ 0 w 4426009"/>
              <a:gd name="connsiteY0" fmla="*/ 0 h 1811783"/>
              <a:gd name="connsiteX1" fmla="*/ 1070711 w 4426009"/>
              <a:gd name="connsiteY1" fmla="*/ 115613 h 1811783"/>
              <a:gd name="connsiteX2" fmla="*/ 2904095 w 4426009"/>
              <a:gd name="connsiteY2" fmla="*/ 743486 h 1811783"/>
              <a:gd name="connsiteX3" fmla="*/ 4426009 w 4426009"/>
              <a:gd name="connsiteY3" fmla="*/ 1811783 h 1811783"/>
              <a:gd name="connsiteX0" fmla="*/ 0 w 4426009"/>
              <a:gd name="connsiteY0" fmla="*/ 0 h 1811783"/>
              <a:gd name="connsiteX1" fmla="*/ 1163112 w 4426009"/>
              <a:gd name="connsiteY1" fmla="*/ 140621 h 1811783"/>
              <a:gd name="connsiteX2" fmla="*/ 2904095 w 4426009"/>
              <a:gd name="connsiteY2" fmla="*/ 743486 h 1811783"/>
              <a:gd name="connsiteX3" fmla="*/ 4426009 w 4426009"/>
              <a:gd name="connsiteY3" fmla="*/ 1811783 h 1811783"/>
              <a:gd name="connsiteX0" fmla="*/ 0 w 4426009"/>
              <a:gd name="connsiteY0" fmla="*/ 0 h 1811783"/>
              <a:gd name="connsiteX1" fmla="*/ 1163112 w 4426009"/>
              <a:gd name="connsiteY1" fmla="*/ 140621 h 1811783"/>
              <a:gd name="connsiteX2" fmla="*/ 2973020 w 4426009"/>
              <a:gd name="connsiteY2" fmla="*/ 793561 h 1811783"/>
              <a:gd name="connsiteX3" fmla="*/ 4426009 w 4426009"/>
              <a:gd name="connsiteY3" fmla="*/ 1811783 h 1811783"/>
              <a:gd name="connsiteX0" fmla="*/ 0 w 4426009"/>
              <a:gd name="connsiteY0" fmla="*/ 0 h 1811783"/>
              <a:gd name="connsiteX1" fmla="*/ 1163112 w 4426009"/>
              <a:gd name="connsiteY1" fmla="*/ 140621 h 1811783"/>
              <a:gd name="connsiteX2" fmla="*/ 2973020 w 4426009"/>
              <a:gd name="connsiteY2" fmla="*/ 793561 h 1811783"/>
              <a:gd name="connsiteX3" fmla="*/ 4426009 w 4426009"/>
              <a:gd name="connsiteY3" fmla="*/ 1811783 h 1811783"/>
              <a:gd name="connsiteX0" fmla="*/ 0 w 4426009"/>
              <a:gd name="connsiteY0" fmla="*/ 0 h 1811783"/>
              <a:gd name="connsiteX1" fmla="*/ 1163112 w 4426009"/>
              <a:gd name="connsiteY1" fmla="*/ 140621 h 1811783"/>
              <a:gd name="connsiteX2" fmla="*/ 2728690 w 4426009"/>
              <a:gd name="connsiteY2" fmla="*/ 695032 h 1811783"/>
              <a:gd name="connsiteX3" fmla="*/ 4426009 w 4426009"/>
              <a:gd name="connsiteY3" fmla="*/ 1811783 h 1811783"/>
              <a:gd name="connsiteX0" fmla="*/ 0 w 4426009"/>
              <a:gd name="connsiteY0" fmla="*/ 0 h 1811783"/>
              <a:gd name="connsiteX1" fmla="*/ 1163112 w 4426009"/>
              <a:gd name="connsiteY1" fmla="*/ 140621 h 1811783"/>
              <a:gd name="connsiteX2" fmla="*/ 2678572 w 4426009"/>
              <a:gd name="connsiteY2" fmla="*/ 677049 h 1811783"/>
              <a:gd name="connsiteX3" fmla="*/ 4426009 w 4426009"/>
              <a:gd name="connsiteY3" fmla="*/ 1811783 h 1811783"/>
              <a:gd name="connsiteX0" fmla="*/ 0 w 4426009"/>
              <a:gd name="connsiteY0" fmla="*/ 0 h 1811783"/>
              <a:gd name="connsiteX1" fmla="*/ 1163112 w 4426009"/>
              <a:gd name="connsiteY1" fmla="*/ 140621 h 1811783"/>
              <a:gd name="connsiteX2" fmla="*/ 2719294 w 4426009"/>
              <a:gd name="connsiteY2" fmla="*/ 693470 h 1811783"/>
              <a:gd name="connsiteX3" fmla="*/ 4426009 w 4426009"/>
              <a:gd name="connsiteY3" fmla="*/ 1811783 h 1811783"/>
              <a:gd name="connsiteX0" fmla="*/ 0 w 4426009"/>
              <a:gd name="connsiteY0" fmla="*/ 0 h 1811783"/>
              <a:gd name="connsiteX1" fmla="*/ 1014320 w 4426009"/>
              <a:gd name="connsiteY1" fmla="*/ 77277 h 1811783"/>
              <a:gd name="connsiteX2" fmla="*/ 2719294 w 4426009"/>
              <a:gd name="connsiteY2" fmla="*/ 693470 h 1811783"/>
              <a:gd name="connsiteX3" fmla="*/ 4426009 w 4426009"/>
              <a:gd name="connsiteY3" fmla="*/ 1811783 h 1811783"/>
              <a:gd name="connsiteX0" fmla="*/ 0 w 4426009"/>
              <a:gd name="connsiteY0" fmla="*/ 0 h 1811783"/>
              <a:gd name="connsiteX1" fmla="*/ 986941 w 4426009"/>
              <a:gd name="connsiteY1" fmla="*/ 125834 h 1811783"/>
              <a:gd name="connsiteX2" fmla="*/ 2719294 w 4426009"/>
              <a:gd name="connsiteY2" fmla="*/ 693470 h 1811783"/>
              <a:gd name="connsiteX3" fmla="*/ 4426009 w 4426009"/>
              <a:gd name="connsiteY3" fmla="*/ 1811783 h 1811783"/>
              <a:gd name="connsiteX0" fmla="*/ 0 w 4426009"/>
              <a:gd name="connsiteY0" fmla="*/ 0 h 1811783"/>
              <a:gd name="connsiteX1" fmla="*/ 986941 w 4426009"/>
              <a:gd name="connsiteY1" fmla="*/ 125834 h 1811783"/>
              <a:gd name="connsiteX2" fmla="*/ 2719294 w 4426009"/>
              <a:gd name="connsiteY2" fmla="*/ 693470 h 1811783"/>
              <a:gd name="connsiteX3" fmla="*/ 4426009 w 4426009"/>
              <a:gd name="connsiteY3" fmla="*/ 1811783 h 1811783"/>
              <a:gd name="connsiteX0" fmla="*/ 0 w 4426009"/>
              <a:gd name="connsiteY0" fmla="*/ 0 h 1811783"/>
              <a:gd name="connsiteX1" fmla="*/ 986941 w 4426009"/>
              <a:gd name="connsiteY1" fmla="*/ 125834 h 1811783"/>
              <a:gd name="connsiteX2" fmla="*/ 2719294 w 4426009"/>
              <a:gd name="connsiteY2" fmla="*/ 693470 h 1811783"/>
              <a:gd name="connsiteX3" fmla="*/ 4426009 w 4426009"/>
              <a:gd name="connsiteY3" fmla="*/ 1811783 h 1811783"/>
              <a:gd name="connsiteX0" fmla="*/ 0 w 4426009"/>
              <a:gd name="connsiteY0" fmla="*/ 0 h 1811783"/>
              <a:gd name="connsiteX1" fmla="*/ 986941 w 4426009"/>
              <a:gd name="connsiteY1" fmla="*/ 125834 h 1811783"/>
              <a:gd name="connsiteX2" fmla="*/ 2719294 w 4426009"/>
              <a:gd name="connsiteY2" fmla="*/ 693470 h 1811783"/>
              <a:gd name="connsiteX3" fmla="*/ 4426009 w 4426009"/>
              <a:gd name="connsiteY3" fmla="*/ 1811783 h 1811783"/>
            </a:gdLst>
            <a:ahLst/>
            <a:cxnLst>
              <a:cxn ang="0">
                <a:pos x="connsiteX0" y="connsiteY0"/>
              </a:cxn>
              <a:cxn ang="0">
                <a:pos x="connsiteX1" y="connsiteY1"/>
              </a:cxn>
              <a:cxn ang="0">
                <a:pos x="connsiteX2" y="connsiteY2"/>
              </a:cxn>
              <a:cxn ang="0">
                <a:pos x="connsiteX3" y="connsiteY3"/>
              </a:cxn>
            </a:cxnLst>
            <a:rect l="l" t="t" r="r" b="b"/>
            <a:pathLst>
              <a:path w="4426009" h="1811783">
                <a:moveTo>
                  <a:pt x="0" y="0"/>
                </a:moveTo>
                <a:cubicBezTo>
                  <a:pt x="336800" y="23933"/>
                  <a:pt x="541275" y="30706"/>
                  <a:pt x="986941" y="125834"/>
                </a:cubicBezTo>
                <a:cubicBezTo>
                  <a:pt x="1432607" y="220962"/>
                  <a:pt x="2146116" y="412479"/>
                  <a:pt x="2719294" y="693470"/>
                </a:cubicBezTo>
                <a:cubicBezTo>
                  <a:pt x="3292472" y="974461"/>
                  <a:pt x="4152959" y="1585300"/>
                  <a:pt x="4426009" y="1811783"/>
                </a:cubicBezTo>
              </a:path>
            </a:pathLst>
          </a:custGeom>
          <a:ln w="508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Oval 7"/>
          <p:cNvSpPr/>
          <p:nvPr/>
        </p:nvSpPr>
        <p:spPr>
          <a:xfrm rot="2700000">
            <a:off x="7003128" y="4414632"/>
            <a:ext cx="762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916101" y="4538551"/>
            <a:ext cx="762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515489" y="3968328"/>
            <a:ext cx="3810000" cy="2413000"/>
          </a:xfrm>
          <a:prstGeom prst="rect">
            <a:avLst/>
          </a:prstGeom>
        </p:spPr>
      </p:pic>
      <p:sp>
        <p:nvSpPr>
          <p:cNvPr id="10" name="Right Arrow 9"/>
          <p:cNvSpPr/>
          <p:nvPr/>
        </p:nvSpPr>
        <p:spPr bwMode="auto">
          <a:xfrm>
            <a:off x="4394448" y="4717611"/>
            <a:ext cx="609600" cy="457200"/>
          </a:xfrm>
          <a:prstGeom prst="rightArrow">
            <a:avLst/>
          </a:prstGeom>
          <a:solidFill>
            <a:srgbClr val="7575D1"/>
          </a:solidFill>
          <a:ln w="9525" cap="flat" cmpd="sng" algn="ctr">
            <a:solidFill>
              <a:srgbClr val="FFFFFF"/>
            </a:solidFill>
            <a:prstDash val="solid"/>
            <a:round/>
            <a:headEnd type="none" w="med" len="med"/>
            <a:tailEnd type="none" w="med" len="med"/>
          </a:ln>
          <a:effectLst>
            <a:innerShdw blurRad="114300">
              <a:prstClr val="black"/>
            </a:innerShdw>
          </a:effectLst>
        </p:spPr>
        <p:txBody>
          <a:bodyPr/>
          <a:lstStyle/>
          <a:p>
            <a:pPr>
              <a:defRPr/>
            </a:pPr>
            <a:endParaRPr lang="en-US"/>
          </a:p>
        </p:txBody>
      </p:sp>
    </p:spTree>
    <p:extLst>
      <p:ext uri="{BB962C8B-B14F-4D97-AF65-F5344CB8AC3E}">
        <p14:creationId xmlns:p14="http://schemas.microsoft.com/office/powerpoint/2010/main" val="118435257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18544" y="3968328"/>
            <a:ext cx="3810000" cy="2413000"/>
          </a:xfrm>
          <a:prstGeom prst="rect">
            <a:avLst/>
          </a:prstGeom>
        </p:spPr>
      </p:pic>
      <p:pic>
        <p:nvPicPr>
          <p:cNvPr id="3" name="Picture 2"/>
          <p:cNvPicPr>
            <a:picLocks noChangeAspect="1"/>
          </p:cNvPicPr>
          <p:nvPr/>
        </p:nvPicPr>
        <p:blipFill>
          <a:blip r:embed="rId2"/>
          <a:stretch>
            <a:fillRect/>
          </a:stretch>
        </p:blipFill>
        <p:spPr>
          <a:xfrm>
            <a:off x="4776160" y="3931752"/>
            <a:ext cx="3810000" cy="2413000"/>
          </a:xfrm>
          <a:prstGeom prst="rect">
            <a:avLst/>
          </a:prstGeom>
        </p:spPr>
      </p:pic>
      <p:sp>
        <p:nvSpPr>
          <p:cNvPr id="4" name="Title 3"/>
          <p:cNvSpPr>
            <a:spLocks noGrp="1"/>
          </p:cNvSpPr>
          <p:nvPr>
            <p:ph type="title"/>
          </p:nvPr>
        </p:nvSpPr>
        <p:spPr/>
        <p:txBody>
          <a:bodyPr/>
          <a:lstStyle/>
          <a:p>
            <a:r>
              <a:rPr lang="en-US" dirty="0" smtClean="0"/>
              <a:t>Obstacle-constrained bundles</a:t>
            </a:r>
            <a:endParaRPr lang="en-US" dirty="0"/>
          </a:p>
        </p:txBody>
      </p:sp>
      <p:sp>
        <p:nvSpPr>
          <p:cNvPr id="5" name="Content Placeholder 4"/>
          <p:cNvSpPr>
            <a:spLocks noGrp="1"/>
          </p:cNvSpPr>
          <p:nvPr>
            <p:ph sz="half" idx="1"/>
          </p:nvPr>
        </p:nvSpPr>
        <p:spPr>
          <a:xfrm>
            <a:off x="228600" y="1524000"/>
            <a:ext cx="8735888" cy="4525963"/>
          </a:xfrm>
        </p:spPr>
        <p:txBody>
          <a:bodyPr/>
          <a:lstStyle/>
          <a:p>
            <a:pPr marL="0" lvl="0" indent="0">
              <a:buNone/>
            </a:pPr>
            <a:r>
              <a:rPr lang="en-US" dirty="0" smtClean="0"/>
              <a:t>Technique</a:t>
            </a:r>
          </a:p>
          <a:p>
            <a:pPr lvl="1"/>
            <a:r>
              <a:rPr lang="en-US" dirty="0" smtClean="0"/>
              <a:t>Replace edge segment with shortest path along boundary of </a:t>
            </a:r>
            <a:r>
              <a:rPr lang="el-GR" dirty="0" smtClean="0"/>
              <a:t>Ω</a:t>
            </a:r>
            <a:endParaRPr lang="en-US" dirty="0" smtClean="0"/>
          </a:p>
          <a:p>
            <a:pPr lvl="1"/>
            <a:r>
              <a:rPr lang="en-US" dirty="0" smtClean="0"/>
              <a:t>Smooth resulting edges (constraining this outside </a:t>
            </a:r>
            <a:r>
              <a:rPr lang="el-GR" dirty="0" smtClean="0"/>
              <a:t>Ω</a:t>
            </a:r>
            <a:r>
              <a:rPr lang="en-US" dirty="0" smtClean="0"/>
              <a:t>) </a:t>
            </a:r>
            <a:endParaRPr lang="en-US" dirty="0"/>
          </a:p>
        </p:txBody>
      </p:sp>
      <p:sp>
        <p:nvSpPr>
          <p:cNvPr id="2" name="Freeform 1"/>
          <p:cNvSpPr/>
          <p:nvPr/>
        </p:nvSpPr>
        <p:spPr>
          <a:xfrm rot="10233983">
            <a:off x="703824" y="3220106"/>
            <a:ext cx="4426009" cy="1811783"/>
          </a:xfrm>
          <a:custGeom>
            <a:avLst/>
            <a:gdLst>
              <a:gd name="connsiteX0" fmla="*/ 0 w 4432300"/>
              <a:gd name="connsiteY0" fmla="*/ 0 h 1866900"/>
              <a:gd name="connsiteX1" fmla="*/ 2476500 w 4432300"/>
              <a:gd name="connsiteY1" fmla="*/ 533400 h 1866900"/>
              <a:gd name="connsiteX2" fmla="*/ 4432300 w 4432300"/>
              <a:gd name="connsiteY2" fmla="*/ 1866900 h 1866900"/>
              <a:gd name="connsiteX0" fmla="*/ 0 w 4432300"/>
              <a:gd name="connsiteY0" fmla="*/ 0 h 1866900"/>
              <a:gd name="connsiteX1" fmla="*/ 1359201 w 4432300"/>
              <a:gd name="connsiteY1" fmla="*/ 215687 h 1866900"/>
              <a:gd name="connsiteX2" fmla="*/ 2476500 w 4432300"/>
              <a:gd name="connsiteY2" fmla="*/ 533400 h 1866900"/>
              <a:gd name="connsiteX3" fmla="*/ 4432300 w 4432300"/>
              <a:gd name="connsiteY3" fmla="*/ 1866900 h 1866900"/>
              <a:gd name="connsiteX0" fmla="*/ 0 w 4432300"/>
              <a:gd name="connsiteY0" fmla="*/ 0 h 1866900"/>
              <a:gd name="connsiteX1" fmla="*/ 1359201 w 4432300"/>
              <a:gd name="connsiteY1" fmla="*/ 215687 h 1866900"/>
              <a:gd name="connsiteX2" fmla="*/ 2476500 w 4432300"/>
              <a:gd name="connsiteY2" fmla="*/ 533400 h 1866900"/>
              <a:gd name="connsiteX3" fmla="*/ 4432300 w 4432300"/>
              <a:gd name="connsiteY3" fmla="*/ 1866900 h 1866900"/>
              <a:gd name="connsiteX0" fmla="*/ 0 w 4432300"/>
              <a:gd name="connsiteY0" fmla="*/ 0 h 1866900"/>
              <a:gd name="connsiteX1" fmla="*/ 1366694 w 4432300"/>
              <a:gd name="connsiteY1" fmla="*/ 170585 h 1866900"/>
              <a:gd name="connsiteX2" fmla="*/ 2476500 w 4432300"/>
              <a:gd name="connsiteY2" fmla="*/ 533400 h 1866900"/>
              <a:gd name="connsiteX3" fmla="*/ 4432300 w 4432300"/>
              <a:gd name="connsiteY3" fmla="*/ 1866900 h 1866900"/>
              <a:gd name="connsiteX0" fmla="*/ 0 w 4426009"/>
              <a:gd name="connsiteY0" fmla="*/ 0 h 1811783"/>
              <a:gd name="connsiteX1" fmla="*/ 1360403 w 4426009"/>
              <a:gd name="connsiteY1" fmla="*/ 115468 h 1811783"/>
              <a:gd name="connsiteX2" fmla="*/ 2470209 w 4426009"/>
              <a:gd name="connsiteY2" fmla="*/ 478283 h 1811783"/>
              <a:gd name="connsiteX3" fmla="*/ 4426009 w 4426009"/>
              <a:gd name="connsiteY3" fmla="*/ 1811783 h 1811783"/>
              <a:gd name="connsiteX0" fmla="*/ 0 w 4426009"/>
              <a:gd name="connsiteY0" fmla="*/ 0 h 1811783"/>
              <a:gd name="connsiteX1" fmla="*/ 1360403 w 4426009"/>
              <a:gd name="connsiteY1" fmla="*/ 115468 h 1811783"/>
              <a:gd name="connsiteX2" fmla="*/ 2470209 w 4426009"/>
              <a:gd name="connsiteY2" fmla="*/ 478283 h 1811783"/>
              <a:gd name="connsiteX3" fmla="*/ 4426009 w 4426009"/>
              <a:gd name="connsiteY3" fmla="*/ 1811783 h 1811783"/>
              <a:gd name="connsiteX0" fmla="*/ 0 w 4426009"/>
              <a:gd name="connsiteY0" fmla="*/ 0 h 1811783"/>
              <a:gd name="connsiteX1" fmla="*/ 1360403 w 4426009"/>
              <a:gd name="connsiteY1" fmla="*/ 115468 h 1811783"/>
              <a:gd name="connsiteX2" fmla="*/ 2904095 w 4426009"/>
              <a:gd name="connsiteY2" fmla="*/ 743486 h 1811783"/>
              <a:gd name="connsiteX3" fmla="*/ 4426009 w 4426009"/>
              <a:gd name="connsiteY3" fmla="*/ 1811783 h 1811783"/>
              <a:gd name="connsiteX0" fmla="*/ 0 w 4426009"/>
              <a:gd name="connsiteY0" fmla="*/ 0 h 1811783"/>
              <a:gd name="connsiteX1" fmla="*/ 1360403 w 4426009"/>
              <a:gd name="connsiteY1" fmla="*/ 115468 h 1811783"/>
              <a:gd name="connsiteX2" fmla="*/ 2904095 w 4426009"/>
              <a:gd name="connsiteY2" fmla="*/ 743486 h 1811783"/>
              <a:gd name="connsiteX3" fmla="*/ 4426009 w 4426009"/>
              <a:gd name="connsiteY3" fmla="*/ 1811783 h 1811783"/>
              <a:gd name="connsiteX0" fmla="*/ 0 w 4426009"/>
              <a:gd name="connsiteY0" fmla="*/ 0 h 1811783"/>
              <a:gd name="connsiteX1" fmla="*/ 1360403 w 4426009"/>
              <a:gd name="connsiteY1" fmla="*/ 115468 h 1811783"/>
              <a:gd name="connsiteX2" fmla="*/ 2904095 w 4426009"/>
              <a:gd name="connsiteY2" fmla="*/ 743486 h 1811783"/>
              <a:gd name="connsiteX3" fmla="*/ 4426009 w 4426009"/>
              <a:gd name="connsiteY3" fmla="*/ 1811783 h 1811783"/>
              <a:gd name="connsiteX0" fmla="*/ 0 w 4426009"/>
              <a:gd name="connsiteY0" fmla="*/ 0 h 1811783"/>
              <a:gd name="connsiteX1" fmla="*/ 886676 w 4426009"/>
              <a:gd name="connsiteY1" fmla="*/ 31929 h 1811783"/>
              <a:gd name="connsiteX2" fmla="*/ 2904095 w 4426009"/>
              <a:gd name="connsiteY2" fmla="*/ 743486 h 1811783"/>
              <a:gd name="connsiteX3" fmla="*/ 4426009 w 4426009"/>
              <a:gd name="connsiteY3" fmla="*/ 1811783 h 1811783"/>
              <a:gd name="connsiteX0" fmla="*/ 0 w 4426009"/>
              <a:gd name="connsiteY0" fmla="*/ 0 h 1811783"/>
              <a:gd name="connsiteX1" fmla="*/ 886676 w 4426009"/>
              <a:gd name="connsiteY1" fmla="*/ 31929 h 1811783"/>
              <a:gd name="connsiteX2" fmla="*/ 2904095 w 4426009"/>
              <a:gd name="connsiteY2" fmla="*/ 743486 h 1811783"/>
              <a:gd name="connsiteX3" fmla="*/ 4426009 w 4426009"/>
              <a:gd name="connsiteY3" fmla="*/ 1811783 h 1811783"/>
              <a:gd name="connsiteX0" fmla="*/ 0 w 4426009"/>
              <a:gd name="connsiteY0" fmla="*/ 0 h 1811783"/>
              <a:gd name="connsiteX1" fmla="*/ 886676 w 4426009"/>
              <a:gd name="connsiteY1" fmla="*/ 31929 h 1811783"/>
              <a:gd name="connsiteX2" fmla="*/ 2904095 w 4426009"/>
              <a:gd name="connsiteY2" fmla="*/ 743486 h 1811783"/>
              <a:gd name="connsiteX3" fmla="*/ 4426009 w 4426009"/>
              <a:gd name="connsiteY3" fmla="*/ 1811783 h 1811783"/>
              <a:gd name="connsiteX0" fmla="*/ 0 w 4426009"/>
              <a:gd name="connsiteY0" fmla="*/ 0 h 1811783"/>
              <a:gd name="connsiteX1" fmla="*/ 886676 w 4426009"/>
              <a:gd name="connsiteY1" fmla="*/ 31929 h 1811783"/>
              <a:gd name="connsiteX2" fmla="*/ 2904095 w 4426009"/>
              <a:gd name="connsiteY2" fmla="*/ 743486 h 1811783"/>
              <a:gd name="connsiteX3" fmla="*/ 4426009 w 4426009"/>
              <a:gd name="connsiteY3" fmla="*/ 1811783 h 1811783"/>
              <a:gd name="connsiteX0" fmla="*/ 0 w 4426009"/>
              <a:gd name="connsiteY0" fmla="*/ 0 h 1811783"/>
              <a:gd name="connsiteX1" fmla="*/ 906263 w 4426009"/>
              <a:gd name="connsiteY1" fmla="*/ 59323 h 1811783"/>
              <a:gd name="connsiteX2" fmla="*/ 2904095 w 4426009"/>
              <a:gd name="connsiteY2" fmla="*/ 743486 h 1811783"/>
              <a:gd name="connsiteX3" fmla="*/ 4426009 w 4426009"/>
              <a:gd name="connsiteY3" fmla="*/ 1811783 h 1811783"/>
              <a:gd name="connsiteX0" fmla="*/ 0 w 4426009"/>
              <a:gd name="connsiteY0" fmla="*/ 0 h 1811783"/>
              <a:gd name="connsiteX1" fmla="*/ 1047221 w 4426009"/>
              <a:gd name="connsiteY1" fmla="*/ 111710 h 1811783"/>
              <a:gd name="connsiteX2" fmla="*/ 2904095 w 4426009"/>
              <a:gd name="connsiteY2" fmla="*/ 743486 h 1811783"/>
              <a:gd name="connsiteX3" fmla="*/ 4426009 w 4426009"/>
              <a:gd name="connsiteY3" fmla="*/ 1811783 h 1811783"/>
              <a:gd name="connsiteX0" fmla="*/ 0 w 4426009"/>
              <a:gd name="connsiteY0" fmla="*/ 0 h 1811783"/>
              <a:gd name="connsiteX1" fmla="*/ 1070711 w 4426009"/>
              <a:gd name="connsiteY1" fmla="*/ 115613 h 1811783"/>
              <a:gd name="connsiteX2" fmla="*/ 2904095 w 4426009"/>
              <a:gd name="connsiteY2" fmla="*/ 743486 h 1811783"/>
              <a:gd name="connsiteX3" fmla="*/ 4426009 w 4426009"/>
              <a:gd name="connsiteY3" fmla="*/ 1811783 h 1811783"/>
              <a:gd name="connsiteX0" fmla="*/ 0 w 4426009"/>
              <a:gd name="connsiteY0" fmla="*/ 0 h 1811783"/>
              <a:gd name="connsiteX1" fmla="*/ 1163112 w 4426009"/>
              <a:gd name="connsiteY1" fmla="*/ 140621 h 1811783"/>
              <a:gd name="connsiteX2" fmla="*/ 2904095 w 4426009"/>
              <a:gd name="connsiteY2" fmla="*/ 743486 h 1811783"/>
              <a:gd name="connsiteX3" fmla="*/ 4426009 w 4426009"/>
              <a:gd name="connsiteY3" fmla="*/ 1811783 h 1811783"/>
              <a:gd name="connsiteX0" fmla="*/ 0 w 4426009"/>
              <a:gd name="connsiteY0" fmla="*/ 0 h 1811783"/>
              <a:gd name="connsiteX1" fmla="*/ 1163112 w 4426009"/>
              <a:gd name="connsiteY1" fmla="*/ 140621 h 1811783"/>
              <a:gd name="connsiteX2" fmla="*/ 2973020 w 4426009"/>
              <a:gd name="connsiteY2" fmla="*/ 793561 h 1811783"/>
              <a:gd name="connsiteX3" fmla="*/ 4426009 w 4426009"/>
              <a:gd name="connsiteY3" fmla="*/ 1811783 h 1811783"/>
              <a:gd name="connsiteX0" fmla="*/ 0 w 4426009"/>
              <a:gd name="connsiteY0" fmla="*/ 0 h 1811783"/>
              <a:gd name="connsiteX1" fmla="*/ 1163112 w 4426009"/>
              <a:gd name="connsiteY1" fmla="*/ 140621 h 1811783"/>
              <a:gd name="connsiteX2" fmla="*/ 2973020 w 4426009"/>
              <a:gd name="connsiteY2" fmla="*/ 793561 h 1811783"/>
              <a:gd name="connsiteX3" fmla="*/ 4426009 w 4426009"/>
              <a:gd name="connsiteY3" fmla="*/ 1811783 h 1811783"/>
              <a:gd name="connsiteX0" fmla="*/ 0 w 4426009"/>
              <a:gd name="connsiteY0" fmla="*/ 0 h 1811783"/>
              <a:gd name="connsiteX1" fmla="*/ 1163112 w 4426009"/>
              <a:gd name="connsiteY1" fmla="*/ 140621 h 1811783"/>
              <a:gd name="connsiteX2" fmla="*/ 2728690 w 4426009"/>
              <a:gd name="connsiteY2" fmla="*/ 695032 h 1811783"/>
              <a:gd name="connsiteX3" fmla="*/ 4426009 w 4426009"/>
              <a:gd name="connsiteY3" fmla="*/ 1811783 h 1811783"/>
              <a:gd name="connsiteX0" fmla="*/ 0 w 4426009"/>
              <a:gd name="connsiteY0" fmla="*/ 0 h 1811783"/>
              <a:gd name="connsiteX1" fmla="*/ 1163112 w 4426009"/>
              <a:gd name="connsiteY1" fmla="*/ 140621 h 1811783"/>
              <a:gd name="connsiteX2" fmla="*/ 2678572 w 4426009"/>
              <a:gd name="connsiteY2" fmla="*/ 677049 h 1811783"/>
              <a:gd name="connsiteX3" fmla="*/ 4426009 w 4426009"/>
              <a:gd name="connsiteY3" fmla="*/ 1811783 h 1811783"/>
              <a:gd name="connsiteX0" fmla="*/ 0 w 4426009"/>
              <a:gd name="connsiteY0" fmla="*/ 0 h 1811783"/>
              <a:gd name="connsiteX1" fmla="*/ 1163112 w 4426009"/>
              <a:gd name="connsiteY1" fmla="*/ 140621 h 1811783"/>
              <a:gd name="connsiteX2" fmla="*/ 2719294 w 4426009"/>
              <a:gd name="connsiteY2" fmla="*/ 693470 h 1811783"/>
              <a:gd name="connsiteX3" fmla="*/ 4426009 w 4426009"/>
              <a:gd name="connsiteY3" fmla="*/ 1811783 h 1811783"/>
              <a:gd name="connsiteX0" fmla="*/ 0 w 4426009"/>
              <a:gd name="connsiteY0" fmla="*/ 0 h 1811783"/>
              <a:gd name="connsiteX1" fmla="*/ 1014320 w 4426009"/>
              <a:gd name="connsiteY1" fmla="*/ 77277 h 1811783"/>
              <a:gd name="connsiteX2" fmla="*/ 2719294 w 4426009"/>
              <a:gd name="connsiteY2" fmla="*/ 693470 h 1811783"/>
              <a:gd name="connsiteX3" fmla="*/ 4426009 w 4426009"/>
              <a:gd name="connsiteY3" fmla="*/ 1811783 h 1811783"/>
              <a:gd name="connsiteX0" fmla="*/ 0 w 4426009"/>
              <a:gd name="connsiteY0" fmla="*/ 0 h 1811783"/>
              <a:gd name="connsiteX1" fmla="*/ 986941 w 4426009"/>
              <a:gd name="connsiteY1" fmla="*/ 125834 h 1811783"/>
              <a:gd name="connsiteX2" fmla="*/ 2719294 w 4426009"/>
              <a:gd name="connsiteY2" fmla="*/ 693470 h 1811783"/>
              <a:gd name="connsiteX3" fmla="*/ 4426009 w 4426009"/>
              <a:gd name="connsiteY3" fmla="*/ 1811783 h 1811783"/>
              <a:gd name="connsiteX0" fmla="*/ 0 w 4426009"/>
              <a:gd name="connsiteY0" fmla="*/ 0 h 1811783"/>
              <a:gd name="connsiteX1" fmla="*/ 986941 w 4426009"/>
              <a:gd name="connsiteY1" fmla="*/ 125834 h 1811783"/>
              <a:gd name="connsiteX2" fmla="*/ 2719294 w 4426009"/>
              <a:gd name="connsiteY2" fmla="*/ 693470 h 1811783"/>
              <a:gd name="connsiteX3" fmla="*/ 4426009 w 4426009"/>
              <a:gd name="connsiteY3" fmla="*/ 1811783 h 1811783"/>
              <a:gd name="connsiteX0" fmla="*/ 0 w 4426009"/>
              <a:gd name="connsiteY0" fmla="*/ 0 h 1811783"/>
              <a:gd name="connsiteX1" fmla="*/ 986941 w 4426009"/>
              <a:gd name="connsiteY1" fmla="*/ 125834 h 1811783"/>
              <a:gd name="connsiteX2" fmla="*/ 2719294 w 4426009"/>
              <a:gd name="connsiteY2" fmla="*/ 693470 h 1811783"/>
              <a:gd name="connsiteX3" fmla="*/ 4426009 w 4426009"/>
              <a:gd name="connsiteY3" fmla="*/ 1811783 h 1811783"/>
              <a:gd name="connsiteX0" fmla="*/ 0 w 4426009"/>
              <a:gd name="connsiteY0" fmla="*/ 0 h 1811783"/>
              <a:gd name="connsiteX1" fmla="*/ 986941 w 4426009"/>
              <a:gd name="connsiteY1" fmla="*/ 125834 h 1811783"/>
              <a:gd name="connsiteX2" fmla="*/ 2719294 w 4426009"/>
              <a:gd name="connsiteY2" fmla="*/ 693470 h 1811783"/>
              <a:gd name="connsiteX3" fmla="*/ 4426009 w 4426009"/>
              <a:gd name="connsiteY3" fmla="*/ 1811783 h 1811783"/>
              <a:gd name="connsiteX0" fmla="*/ 0 w 4426009"/>
              <a:gd name="connsiteY0" fmla="*/ 0 h 1811783"/>
              <a:gd name="connsiteX1" fmla="*/ 986941 w 4426009"/>
              <a:gd name="connsiteY1" fmla="*/ 125834 h 1811783"/>
              <a:gd name="connsiteX2" fmla="*/ 2377200 w 4426009"/>
              <a:gd name="connsiteY2" fmla="*/ 545111 h 1811783"/>
              <a:gd name="connsiteX3" fmla="*/ 2719294 w 4426009"/>
              <a:gd name="connsiteY3" fmla="*/ 693470 h 1811783"/>
              <a:gd name="connsiteX4" fmla="*/ 4426009 w 4426009"/>
              <a:gd name="connsiteY4"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2377200 w 4426009"/>
              <a:gd name="connsiteY3" fmla="*/ 545111 h 1811783"/>
              <a:gd name="connsiteX4" fmla="*/ 2719294 w 4426009"/>
              <a:gd name="connsiteY4" fmla="*/ 693470 h 1811783"/>
              <a:gd name="connsiteX5" fmla="*/ 4426009 w 4426009"/>
              <a:gd name="connsiteY5"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2377200 w 4426009"/>
              <a:gd name="connsiteY3" fmla="*/ 545111 h 1811783"/>
              <a:gd name="connsiteX4" fmla="*/ 2719294 w 4426009"/>
              <a:gd name="connsiteY4" fmla="*/ 693470 h 1811783"/>
              <a:gd name="connsiteX5" fmla="*/ 4426009 w 4426009"/>
              <a:gd name="connsiteY5"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2377200 w 4426009"/>
              <a:gd name="connsiteY3" fmla="*/ 545111 h 1811783"/>
              <a:gd name="connsiteX4" fmla="*/ 2719294 w 4426009"/>
              <a:gd name="connsiteY4" fmla="*/ 693470 h 1811783"/>
              <a:gd name="connsiteX5" fmla="*/ 4426009 w 4426009"/>
              <a:gd name="connsiteY5"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2058540 w 4426009"/>
              <a:gd name="connsiteY3" fmla="*/ 545270 h 1811783"/>
              <a:gd name="connsiteX4" fmla="*/ 2377200 w 4426009"/>
              <a:gd name="connsiteY4" fmla="*/ 545111 h 1811783"/>
              <a:gd name="connsiteX5" fmla="*/ 2719294 w 4426009"/>
              <a:gd name="connsiteY5" fmla="*/ 693470 h 1811783"/>
              <a:gd name="connsiteX6" fmla="*/ 4426009 w 4426009"/>
              <a:gd name="connsiteY6"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2191836 w 4426009"/>
              <a:gd name="connsiteY3" fmla="*/ 934329 h 1811783"/>
              <a:gd name="connsiteX4" fmla="*/ 2377200 w 4426009"/>
              <a:gd name="connsiteY4" fmla="*/ 545111 h 1811783"/>
              <a:gd name="connsiteX5" fmla="*/ 2719294 w 4426009"/>
              <a:gd name="connsiteY5" fmla="*/ 693470 h 1811783"/>
              <a:gd name="connsiteX6" fmla="*/ 4426009 w 4426009"/>
              <a:gd name="connsiteY6"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1925519 w 4426009"/>
              <a:gd name="connsiteY3" fmla="*/ 706625 h 1811783"/>
              <a:gd name="connsiteX4" fmla="*/ 2191836 w 4426009"/>
              <a:gd name="connsiteY4" fmla="*/ 934329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1808139 w 4426009"/>
              <a:gd name="connsiteY3" fmla="*/ 831956 h 1811783"/>
              <a:gd name="connsiteX4" fmla="*/ 2191836 w 4426009"/>
              <a:gd name="connsiteY4" fmla="*/ 934329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1808139 w 4426009"/>
              <a:gd name="connsiteY3" fmla="*/ 831956 h 1811783"/>
              <a:gd name="connsiteX4" fmla="*/ 2191836 w 4426009"/>
              <a:gd name="connsiteY4" fmla="*/ 934329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1884885 w 4426009"/>
              <a:gd name="connsiteY3" fmla="*/ 864019 h 1811783"/>
              <a:gd name="connsiteX4" fmla="*/ 2191836 w 4426009"/>
              <a:gd name="connsiteY4" fmla="*/ 934329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1884885 w 4426009"/>
              <a:gd name="connsiteY3" fmla="*/ 864019 h 1811783"/>
              <a:gd name="connsiteX4" fmla="*/ 2191836 w 4426009"/>
              <a:gd name="connsiteY4" fmla="*/ 934329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1884885 w 4426009"/>
              <a:gd name="connsiteY3" fmla="*/ 864019 h 1811783"/>
              <a:gd name="connsiteX4" fmla="*/ 2227845 w 4426009"/>
              <a:gd name="connsiteY4" fmla="*/ 921000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1884885 w 4426009"/>
              <a:gd name="connsiteY3" fmla="*/ 864019 h 1811783"/>
              <a:gd name="connsiteX4" fmla="*/ 2222381 w 4426009"/>
              <a:gd name="connsiteY4" fmla="*/ 953887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1884885 w 4426009"/>
              <a:gd name="connsiteY3" fmla="*/ 864019 h 1811783"/>
              <a:gd name="connsiteX4" fmla="*/ 2231764 w 4426009"/>
              <a:gd name="connsiteY4" fmla="*/ 926479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1884885 w 4426009"/>
              <a:gd name="connsiteY3" fmla="*/ 864019 h 1811783"/>
              <a:gd name="connsiteX4" fmla="*/ 2231764 w 4426009"/>
              <a:gd name="connsiteY4" fmla="*/ 926479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1884885 w 4426009"/>
              <a:gd name="connsiteY3" fmla="*/ 864019 h 1811783"/>
              <a:gd name="connsiteX4" fmla="*/ 2231764 w 4426009"/>
              <a:gd name="connsiteY4" fmla="*/ 926479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1884885 w 4426009"/>
              <a:gd name="connsiteY3" fmla="*/ 864019 h 1811783"/>
              <a:gd name="connsiteX4" fmla="*/ 2231764 w 4426009"/>
              <a:gd name="connsiteY4" fmla="*/ 926479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1884885 w 4426009"/>
              <a:gd name="connsiteY3" fmla="*/ 864019 h 1811783"/>
              <a:gd name="connsiteX4" fmla="*/ 2231764 w 4426009"/>
              <a:gd name="connsiteY4" fmla="*/ 926479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1884885 w 4426009"/>
              <a:gd name="connsiteY3" fmla="*/ 864019 h 1811783"/>
              <a:gd name="connsiteX4" fmla="*/ 2231764 w 4426009"/>
              <a:gd name="connsiteY4" fmla="*/ 926479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1884885 w 4426009"/>
              <a:gd name="connsiteY3" fmla="*/ 864019 h 1811783"/>
              <a:gd name="connsiteX4" fmla="*/ 2231764 w 4426009"/>
              <a:gd name="connsiteY4" fmla="*/ 926479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1884885 w 4426009"/>
              <a:gd name="connsiteY3" fmla="*/ 864019 h 1811783"/>
              <a:gd name="connsiteX4" fmla="*/ 2231764 w 4426009"/>
              <a:gd name="connsiteY4" fmla="*/ 926479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1884885 w 4426009"/>
              <a:gd name="connsiteY3" fmla="*/ 864019 h 1811783"/>
              <a:gd name="connsiteX4" fmla="*/ 2231764 w 4426009"/>
              <a:gd name="connsiteY4" fmla="*/ 926479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1884885 w 4426009"/>
              <a:gd name="connsiteY3" fmla="*/ 864019 h 1811783"/>
              <a:gd name="connsiteX4" fmla="*/ 2231764 w 4426009"/>
              <a:gd name="connsiteY4" fmla="*/ 926479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1884885 w 4426009"/>
              <a:gd name="connsiteY3" fmla="*/ 864019 h 1811783"/>
              <a:gd name="connsiteX4" fmla="*/ 2231764 w 4426009"/>
              <a:gd name="connsiteY4" fmla="*/ 926479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1884885 w 4426009"/>
              <a:gd name="connsiteY3" fmla="*/ 864019 h 1811783"/>
              <a:gd name="connsiteX4" fmla="*/ 2231764 w 4426009"/>
              <a:gd name="connsiteY4" fmla="*/ 926479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1884885 w 4426009"/>
              <a:gd name="connsiteY3" fmla="*/ 864019 h 1811783"/>
              <a:gd name="connsiteX4" fmla="*/ 2231764 w 4426009"/>
              <a:gd name="connsiteY4" fmla="*/ 926479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1884885 w 4426009"/>
              <a:gd name="connsiteY3" fmla="*/ 864019 h 1811783"/>
              <a:gd name="connsiteX4" fmla="*/ 2231764 w 4426009"/>
              <a:gd name="connsiteY4" fmla="*/ 926479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520515 w 4426009"/>
              <a:gd name="connsiteY2" fmla="*/ 267593 h 1811783"/>
              <a:gd name="connsiteX3" fmla="*/ 1884885 w 4426009"/>
              <a:gd name="connsiteY3" fmla="*/ 864019 h 1811783"/>
              <a:gd name="connsiteX4" fmla="*/ 2231764 w 4426009"/>
              <a:gd name="connsiteY4" fmla="*/ 926479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520515 w 4426009"/>
              <a:gd name="connsiteY2" fmla="*/ 267593 h 1811783"/>
              <a:gd name="connsiteX3" fmla="*/ 1884885 w 4426009"/>
              <a:gd name="connsiteY3" fmla="*/ 864019 h 1811783"/>
              <a:gd name="connsiteX4" fmla="*/ 2231764 w 4426009"/>
              <a:gd name="connsiteY4" fmla="*/ 926479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520515 w 4426009"/>
              <a:gd name="connsiteY2" fmla="*/ 267593 h 1811783"/>
              <a:gd name="connsiteX3" fmla="*/ 1884885 w 4426009"/>
              <a:gd name="connsiteY3" fmla="*/ 864019 h 1811783"/>
              <a:gd name="connsiteX4" fmla="*/ 2231764 w 4426009"/>
              <a:gd name="connsiteY4" fmla="*/ 926479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520515 w 4426009"/>
              <a:gd name="connsiteY2" fmla="*/ 267593 h 1811783"/>
              <a:gd name="connsiteX3" fmla="*/ 1916991 w 4426009"/>
              <a:gd name="connsiteY3" fmla="*/ 874181 h 1811783"/>
              <a:gd name="connsiteX4" fmla="*/ 2231764 w 4426009"/>
              <a:gd name="connsiteY4" fmla="*/ 926479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520515 w 4426009"/>
              <a:gd name="connsiteY2" fmla="*/ 267593 h 1811783"/>
              <a:gd name="connsiteX3" fmla="*/ 1916991 w 4426009"/>
              <a:gd name="connsiteY3" fmla="*/ 874181 h 1811783"/>
              <a:gd name="connsiteX4" fmla="*/ 2231764 w 4426009"/>
              <a:gd name="connsiteY4" fmla="*/ 926479 h 1811783"/>
              <a:gd name="connsiteX5" fmla="*/ 2377200 w 4426009"/>
              <a:gd name="connsiteY5" fmla="*/ 545111 h 1811783"/>
              <a:gd name="connsiteX6" fmla="*/ 2719294 w 4426009"/>
              <a:gd name="connsiteY6" fmla="*/ 693470 h 1811783"/>
              <a:gd name="connsiteX7" fmla="*/ 4426009 w 4426009"/>
              <a:gd name="connsiteY7" fmla="*/ 1811783 h 181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26009" h="1811783">
                <a:moveTo>
                  <a:pt x="0" y="0"/>
                </a:moveTo>
                <a:cubicBezTo>
                  <a:pt x="336800" y="23933"/>
                  <a:pt x="733522" y="81235"/>
                  <a:pt x="986941" y="125834"/>
                </a:cubicBezTo>
                <a:cubicBezTo>
                  <a:pt x="1240360" y="170433"/>
                  <a:pt x="1291940" y="207893"/>
                  <a:pt x="1520515" y="267593"/>
                </a:cubicBezTo>
                <a:cubicBezTo>
                  <a:pt x="1667591" y="449737"/>
                  <a:pt x="1786063" y="785646"/>
                  <a:pt x="1916991" y="874181"/>
                </a:cubicBezTo>
                <a:cubicBezTo>
                  <a:pt x="2057300" y="935311"/>
                  <a:pt x="2156484" y="953398"/>
                  <a:pt x="2231764" y="926479"/>
                </a:cubicBezTo>
                <a:cubicBezTo>
                  <a:pt x="2307044" y="899560"/>
                  <a:pt x="2307885" y="710648"/>
                  <a:pt x="2377200" y="545111"/>
                </a:cubicBezTo>
                <a:cubicBezTo>
                  <a:pt x="2396332" y="487907"/>
                  <a:pt x="2377826" y="482358"/>
                  <a:pt x="2719294" y="693470"/>
                </a:cubicBezTo>
                <a:cubicBezTo>
                  <a:pt x="3292472" y="974461"/>
                  <a:pt x="4152959" y="1585300"/>
                  <a:pt x="4426009" y="1811783"/>
                </a:cubicBezTo>
              </a:path>
            </a:pathLst>
          </a:custGeom>
          <a:ln w="508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Oval 5"/>
          <p:cNvSpPr/>
          <p:nvPr/>
        </p:nvSpPr>
        <p:spPr>
          <a:xfrm>
            <a:off x="2754656" y="4508113"/>
            <a:ext cx="762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631429" y="4595743"/>
            <a:ext cx="762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3176769" y="3640195"/>
            <a:ext cx="546100" cy="895351"/>
          </a:xfrm>
          <a:prstGeom prst="straightConnector1">
            <a:avLst/>
          </a:prstGeom>
          <a:ln w="19050">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564120" y="3690995"/>
            <a:ext cx="206249" cy="762000"/>
          </a:xfrm>
          <a:prstGeom prst="straightConnector1">
            <a:avLst/>
          </a:prstGeom>
          <a:ln w="19050">
            <a:prstDash val="sysDash"/>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109969" y="3270863"/>
            <a:ext cx="1348446" cy="369332"/>
          </a:xfrm>
          <a:prstGeom prst="rect">
            <a:avLst/>
          </a:prstGeom>
          <a:noFill/>
        </p:spPr>
        <p:txBody>
          <a:bodyPr wrap="none" rtlCol="0">
            <a:spAutoFit/>
          </a:bodyPr>
          <a:lstStyle/>
          <a:p>
            <a:r>
              <a:rPr lang="en-US" b="1" dirty="0"/>
              <a:t>s</a:t>
            </a:r>
            <a:r>
              <a:rPr lang="en-US" b="1" dirty="0" smtClean="0"/>
              <a:t>harp bends</a:t>
            </a:r>
            <a:endParaRPr lang="en-US" b="1" dirty="0"/>
          </a:p>
        </p:txBody>
      </p:sp>
      <p:sp>
        <p:nvSpPr>
          <p:cNvPr id="12" name="Freeform 11"/>
          <p:cNvSpPr/>
          <p:nvPr/>
        </p:nvSpPr>
        <p:spPr>
          <a:xfrm rot="10233983">
            <a:off x="4959415" y="3184674"/>
            <a:ext cx="4426009" cy="1811783"/>
          </a:xfrm>
          <a:custGeom>
            <a:avLst/>
            <a:gdLst>
              <a:gd name="connsiteX0" fmla="*/ 0 w 4432300"/>
              <a:gd name="connsiteY0" fmla="*/ 0 h 1866900"/>
              <a:gd name="connsiteX1" fmla="*/ 2476500 w 4432300"/>
              <a:gd name="connsiteY1" fmla="*/ 533400 h 1866900"/>
              <a:gd name="connsiteX2" fmla="*/ 4432300 w 4432300"/>
              <a:gd name="connsiteY2" fmla="*/ 1866900 h 1866900"/>
              <a:gd name="connsiteX0" fmla="*/ 0 w 4432300"/>
              <a:gd name="connsiteY0" fmla="*/ 0 h 1866900"/>
              <a:gd name="connsiteX1" fmla="*/ 1359201 w 4432300"/>
              <a:gd name="connsiteY1" fmla="*/ 215687 h 1866900"/>
              <a:gd name="connsiteX2" fmla="*/ 2476500 w 4432300"/>
              <a:gd name="connsiteY2" fmla="*/ 533400 h 1866900"/>
              <a:gd name="connsiteX3" fmla="*/ 4432300 w 4432300"/>
              <a:gd name="connsiteY3" fmla="*/ 1866900 h 1866900"/>
              <a:gd name="connsiteX0" fmla="*/ 0 w 4432300"/>
              <a:gd name="connsiteY0" fmla="*/ 0 h 1866900"/>
              <a:gd name="connsiteX1" fmla="*/ 1359201 w 4432300"/>
              <a:gd name="connsiteY1" fmla="*/ 215687 h 1866900"/>
              <a:gd name="connsiteX2" fmla="*/ 2476500 w 4432300"/>
              <a:gd name="connsiteY2" fmla="*/ 533400 h 1866900"/>
              <a:gd name="connsiteX3" fmla="*/ 4432300 w 4432300"/>
              <a:gd name="connsiteY3" fmla="*/ 1866900 h 1866900"/>
              <a:gd name="connsiteX0" fmla="*/ 0 w 4432300"/>
              <a:gd name="connsiteY0" fmla="*/ 0 h 1866900"/>
              <a:gd name="connsiteX1" fmla="*/ 1366694 w 4432300"/>
              <a:gd name="connsiteY1" fmla="*/ 170585 h 1866900"/>
              <a:gd name="connsiteX2" fmla="*/ 2476500 w 4432300"/>
              <a:gd name="connsiteY2" fmla="*/ 533400 h 1866900"/>
              <a:gd name="connsiteX3" fmla="*/ 4432300 w 4432300"/>
              <a:gd name="connsiteY3" fmla="*/ 1866900 h 1866900"/>
              <a:gd name="connsiteX0" fmla="*/ 0 w 4426009"/>
              <a:gd name="connsiteY0" fmla="*/ 0 h 1811783"/>
              <a:gd name="connsiteX1" fmla="*/ 1360403 w 4426009"/>
              <a:gd name="connsiteY1" fmla="*/ 115468 h 1811783"/>
              <a:gd name="connsiteX2" fmla="*/ 2470209 w 4426009"/>
              <a:gd name="connsiteY2" fmla="*/ 478283 h 1811783"/>
              <a:gd name="connsiteX3" fmla="*/ 4426009 w 4426009"/>
              <a:gd name="connsiteY3" fmla="*/ 1811783 h 1811783"/>
              <a:gd name="connsiteX0" fmla="*/ 0 w 4426009"/>
              <a:gd name="connsiteY0" fmla="*/ 0 h 1811783"/>
              <a:gd name="connsiteX1" fmla="*/ 1360403 w 4426009"/>
              <a:gd name="connsiteY1" fmla="*/ 115468 h 1811783"/>
              <a:gd name="connsiteX2" fmla="*/ 2470209 w 4426009"/>
              <a:gd name="connsiteY2" fmla="*/ 478283 h 1811783"/>
              <a:gd name="connsiteX3" fmla="*/ 4426009 w 4426009"/>
              <a:gd name="connsiteY3" fmla="*/ 1811783 h 1811783"/>
              <a:gd name="connsiteX0" fmla="*/ 0 w 4426009"/>
              <a:gd name="connsiteY0" fmla="*/ 0 h 1811783"/>
              <a:gd name="connsiteX1" fmla="*/ 1360403 w 4426009"/>
              <a:gd name="connsiteY1" fmla="*/ 115468 h 1811783"/>
              <a:gd name="connsiteX2" fmla="*/ 2904095 w 4426009"/>
              <a:gd name="connsiteY2" fmla="*/ 743486 h 1811783"/>
              <a:gd name="connsiteX3" fmla="*/ 4426009 w 4426009"/>
              <a:gd name="connsiteY3" fmla="*/ 1811783 h 1811783"/>
              <a:gd name="connsiteX0" fmla="*/ 0 w 4426009"/>
              <a:gd name="connsiteY0" fmla="*/ 0 h 1811783"/>
              <a:gd name="connsiteX1" fmla="*/ 1360403 w 4426009"/>
              <a:gd name="connsiteY1" fmla="*/ 115468 h 1811783"/>
              <a:gd name="connsiteX2" fmla="*/ 2904095 w 4426009"/>
              <a:gd name="connsiteY2" fmla="*/ 743486 h 1811783"/>
              <a:gd name="connsiteX3" fmla="*/ 4426009 w 4426009"/>
              <a:gd name="connsiteY3" fmla="*/ 1811783 h 1811783"/>
              <a:gd name="connsiteX0" fmla="*/ 0 w 4426009"/>
              <a:gd name="connsiteY0" fmla="*/ 0 h 1811783"/>
              <a:gd name="connsiteX1" fmla="*/ 1360403 w 4426009"/>
              <a:gd name="connsiteY1" fmla="*/ 115468 h 1811783"/>
              <a:gd name="connsiteX2" fmla="*/ 2904095 w 4426009"/>
              <a:gd name="connsiteY2" fmla="*/ 743486 h 1811783"/>
              <a:gd name="connsiteX3" fmla="*/ 4426009 w 4426009"/>
              <a:gd name="connsiteY3" fmla="*/ 1811783 h 1811783"/>
              <a:gd name="connsiteX0" fmla="*/ 0 w 4426009"/>
              <a:gd name="connsiteY0" fmla="*/ 0 h 1811783"/>
              <a:gd name="connsiteX1" fmla="*/ 886676 w 4426009"/>
              <a:gd name="connsiteY1" fmla="*/ 31929 h 1811783"/>
              <a:gd name="connsiteX2" fmla="*/ 2904095 w 4426009"/>
              <a:gd name="connsiteY2" fmla="*/ 743486 h 1811783"/>
              <a:gd name="connsiteX3" fmla="*/ 4426009 w 4426009"/>
              <a:gd name="connsiteY3" fmla="*/ 1811783 h 1811783"/>
              <a:gd name="connsiteX0" fmla="*/ 0 w 4426009"/>
              <a:gd name="connsiteY0" fmla="*/ 0 h 1811783"/>
              <a:gd name="connsiteX1" fmla="*/ 886676 w 4426009"/>
              <a:gd name="connsiteY1" fmla="*/ 31929 h 1811783"/>
              <a:gd name="connsiteX2" fmla="*/ 2904095 w 4426009"/>
              <a:gd name="connsiteY2" fmla="*/ 743486 h 1811783"/>
              <a:gd name="connsiteX3" fmla="*/ 4426009 w 4426009"/>
              <a:gd name="connsiteY3" fmla="*/ 1811783 h 1811783"/>
              <a:gd name="connsiteX0" fmla="*/ 0 w 4426009"/>
              <a:gd name="connsiteY0" fmla="*/ 0 h 1811783"/>
              <a:gd name="connsiteX1" fmla="*/ 886676 w 4426009"/>
              <a:gd name="connsiteY1" fmla="*/ 31929 h 1811783"/>
              <a:gd name="connsiteX2" fmla="*/ 2904095 w 4426009"/>
              <a:gd name="connsiteY2" fmla="*/ 743486 h 1811783"/>
              <a:gd name="connsiteX3" fmla="*/ 4426009 w 4426009"/>
              <a:gd name="connsiteY3" fmla="*/ 1811783 h 1811783"/>
              <a:gd name="connsiteX0" fmla="*/ 0 w 4426009"/>
              <a:gd name="connsiteY0" fmla="*/ 0 h 1811783"/>
              <a:gd name="connsiteX1" fmla="*/ 886676 w 4426009"/>
              <a:gd name="connsiteY1" fmla="*/ 31929 h 1811783"/>
              <a:gd name="connsiteX2" fmla="*/ 2904095 w 4426009"/>
              <a:gd name="connsiteY2" fmla="*/ 743486 h 1811783"/>
              <a:gd name="connsiteX3" fmla="*/ 4426009 w 4426009"/>
              <a:gd name="connsiteY3" fmla="*/ 1811783 h 1811783"/>
              <a:gd name="connsiteX0" fmla="*/ 0 w 4426009"/>
              <a:gd name="connsiteY0" fmla="*/ 0 h 1811783"/>
              <a:gd name="connsiteX1" fmla="*/ 906263 w 4426009"/>
              <a:gd name="connsiteY1" fmla="*/ 59323 h 1811783"/>
              <a:gd name="connsiteX2" fmla="*/ 2904095 w 4426009"/>
              <a:gd name="connsiteY2" fmla="*/ 743486 h 1811783"/>
              <a:gd name="connsiteX3" fmla="*/ 4426009 w 4426009"/>
              <a:gd name="connsiteY3" fmla="*/ 1811783 h 1811783"/>
              <a:gd name="connsiteX0" fmla="*/ 0 w 4426009"/>
              <a:gd name="connsiteY0" fmla="*/ 0 h 1811783"/>
              <a:gd name="connsiteX1" fmla="*/ 1047221 w 4426009"/>
              <a:gd name="connsiteY1" fmla="*/ 111710 h 1811783"/>
              <a:gd name="connsiteX2" fmla="*/ 2904095 w 4426009"/>
              <a:gd name="connsiteY2" fmla="*/ 743486 h 1811783"/>
              <a:gd name="connsiteX3" fmla="*/ 4426009 w 4426009"/>
              <a:gd name="connsiteY3" fmla="*/ 1811783 h 1811783"/>
              <a:gd name="connsiteX0" fmla="*/ 0 w 4426009"/>
              <a:gd name="connsiteY0" fmla="*/ 0 h 1811783"/>
              <a:gd name="connsiteX1" fmla="*/ 1070711 w 4426009"/>
              <a:gd name="connsiteY1" fmla="*/ 115613 h 1811783"/>
              <a:gd name="connsiteX2" fmla="*/ 2904095 w 4426009"/>
              <a:gd name="connsiteY2" fmla="*/ 743486 h 1811783"/>
              <a:gd name="connsiteX3" fmla="*/ 4426009 w 4426009"/>
              <a:gd name="connsiteY3" fmla="*/ 1811783 h 1811783"/>
              <a:gd name="connsiteX0" fmla="*/ 0 w 4426009"/>
              <a:gd name="connsiteY0" fmla="*/ 0 h 1811783"/>
              <a:gd name="connsiteX1" fmla="*/ 1163112 w 4426009"/>
              <a:gd name="connsiteY1" fmla="*/ 140621 h 1811783"/>
              <a:gd name="connsiteX2" fmla="*/ 2904095 w 4426009"/>
              <a:gd name="connsiteY2" fmla="*/ 743486 h 1811783"/>
              <a:gd name="connsiteX3" fmla="*/ 4426009 w 4426009"/>
              <a:gd name="connsiteY3" fmla="*/ 1811783 h 1811783"/>
              <a:gd name="connsiteX0" fmla="*/ 0 w 4426009"/>
              <a:gd name="connsiteY0" fmla="*/ 0 h 1811783"/>
              <a:gd name="connsiteX1" fmla="*/ 1163112 w 4426009"/>
              <a:gd name="connsiteY1" fmla="*/ 140621 h 1811783"/>
              <a:gd name="connsiteX2" fmla="*/ 2973020 w 4426009"/>
              <a:gd name="connsiteY2" fmla="*/ 793561 h 1811783"/>
              <a:gd name="connsiteX3" fmla="*/ 4426009 w 4426009"/>
              <a:gd name="connsiteY3" fmla="*/ 1811783 h 1811783"/>
              <a:gd name="connsiteX0" fmla="*/ 0 w 4426009"/>
              <a:gd name="connsiteY0" fmla="*/ 0 h 1811783"/>
              <a:gd name="connsiteX1" fmla="*/ 1163112 w 4426009"/>
              <a:gd name="connsiteY1" fmla="*/ 140621 h 1811783"/>
              <a:gd name="connsiteX2" fmla="*/ 2973020 w 4426009"/>
              <a:gd name="connsiteY2" fmla="*/ 793561 h 1811783"/>
              <a:gd name="connsiteX3" fmla="*/ 4426009 w 4426009"/>
              <a:gd name="connsiteY3" fmla="*/ 1811783 h 1811783"/>
              <a:gd name="connsiteX0" fmla="*/ 0 w 4426009"/>
              <a:gd name="connsiteY0" fmla="*/ 0 h 1811783"/>
              <a:gd name="connsiteX1" fmla="*/ 1163112 w 4426009"/>
              <a:gd name="connsiteY1" fmla="*/ 140621 h 1811783"/>
              <a:gd name="connsiteX2" fmla="*/ 2728690 w 4426009"/>
              <a:gd name="connsiteY2" fmla="*/ 695032 h 1811783"/>
              <a:gd name="connsiteX3" fmla="*/ 4426009 w 4426009"/>
              <a:gd name="connsiteY3" fmla="*/ 1811783 h 1811783"/>
              <a:gd name="connsiteX0" fmla="*/ 0 w 4426009"/>
              <a:gd name="connsiteY0" fmla="*/ 0 h 1811783"/>
              <a:gd name="connsiteX1" fmla="*/ 1163112 w 4426009"/>
              <a:gd name="connsiteY1" fmla="*/ 140621 h 1811783"/>
              <a:gd name="connsiteX2" fmla="*/ 2678572 w 4426009"/>
              <a:gd name="connsiteY2" fmla="*/ 677049 h 1811783"/>
              <a:gd name="connsiteX3" fmla="*/ 4426009 w 4426009"/>
              <a:gd name="connsiteY3" fmla="*/ 1811783 h 1811783"/>
              <a:gd name="connsiteX0" fmla="*/ 0 w 4426009"/>
              <a:gd name="connsiteY0" fmla="*/ 0 h 1811783"/>
              <a:gd name="connsiteX1" fmla="*/ 1163112 w 4426009"/>
              <a:gd name="connsiteY1" fmla="*/ 140621 h 1811783"/>
              <a:gd name="connsiteX2" fmla="*/ 2719294 w 4426009"/>
              <a:gd name="connsiteY2" fmla="*/ 693470 h 1811783"/>
              <a:gd name="connsiteX3" fmla="*/ 4426009 w 4426009"/>
              <a:gd name="connsiteY3" fmla="*/ 1811783 h 1811783"/>
              <a:gd name="connsiteX0" fmla="*/ 0 w 4426009"/>
              <a:gd name="connsiteY0" fmla="*/ 0 h 1811783"/>
              <a:gd name="connsiteX1" fmla="*/ 1014320 w 4426009"/>
              <a:gd name="connsiteY1" fmla="*/ 77277 h 1811783"/>
              <a:gd name="connsiteX2" fmla="*/ 2719294 w 4426009"/>
              <a:gd name="connsiteY2" fmla="*/ 693470 h 1811783"/>
              <a:gd name="connsiteX3" fmla="*/ 4426009 w 4426009"/>
              <a:gd name="connsiteY3" fmla="*/ 1811783 h 1811783"/>
              <a:gd name="connsiteX0" fmla="*/ 0 w 4426009"/>
              <a:gd name="connsiteY0" fmla="*/ 0 h 1811783"/>
              <a:gd name="connsiteX1" fmla="*/ 986941 w 4426009"/>
              <a:gd name="connsiteY1" fmla="*/ 125834 h 1811783"/>
              <a:gd name="connsiteX2" fmla="*/ 2719294 w 4426009"/>
              <a:gd name="connsiteY2" fmla="*/ 693470 h 1811783"/>
              <a:gd name="connsiteX3" fmla="*/ 4426009 w 4426009"/>
              <a:gd name="connsiteY3" fmla="*/ 1811783 h 1811783"/>
              <a:gd name="connsiteX0" fmla="*/ 0 w 4426009"/>
              <a:gd name="connsiteY0" fmla="*/ 0 h 1811783"/>
              <a:gd name="connsiteX1" fmla="*/ 986941 w 4426009"/>
              <a:gd name="connsiteY1" fmla="*/ 125834 h 1811783"/>
              <a:gd name="connsiteX2" fmla="*/ 2719294 w 4426009"/>
              <a:gd name="connsiteY2" fmla="*/ 693470 h 1811783"/>
              <a:gd name="connsiteX3" fmla="*/ 4426009 w 4426009"/>
              <a:gd name="connsiteY3" fmla="*/ 1811783 h 1811783"/>
              <a:gd name="connsiteX0" fmla="*/ 0 w 4426009"/>
              <a:gd name="connsiteY0" fmla="*/ 0 h 1811783"/>
              <a:gd name="connsiteX1" fmla="*/ 986941 w 4426009"/>
              <a:gd name="connsiteY1" fmla="*/ 125834 h 1811783"/>
              <a:gd name="connsiteX2" fmla="*/ 2719294 w 4426009"/>
              <a:gd name="connsiteY2" fmla="*/ 693470 h 1811783"/>
              <a:gd name="connsiteX3" fmla="*/ 4426009 w 4426009"/>
              <a:gd name="connsiteY3" fmla="*/ 1811783 h 1811783"/>
              <a:gd name="connsiteX0" fmla="*/ 0 w 4426009"/>
              <a:gd name="connsiteY0" fmla="*/ 0 h 1811783"/>
              <a:gd name="connsiteX1" fmla="*/ 986941 w 4426009"/>
              <a:gd name="connsiteY1" fmla="*/ 125834 h 1811783"/>
              <a:gd name="connsiteX2" fmla="*/ 2719294 w 4426009"/>
              <a:gd name="connsiteY2" fmla="*/ 693470 h 1811783"/>
              <a:gd name="connsiteX3" fmla="*/ 4426009 w 4426009"/>
              <a:gd name="connsiteY3" fmla="*/ 1811783 h 1811783"/>
              <a:gd name="connsiteX0" fmla="*/ 0 w 4426009"/>
              <a:gd name="connsiteY0" fmla="*/ 0 h 1811783"/>
              <a:gd name="connsiteX1" fmla="*/ 986941 w 4426009"/>
              <a:gd name="connsiteY1" fmla="*/ 125834 h 1811783"/>
              <a:gd name="connsiteX2" fmla="*/ 2377200 w 4426009"/>
              <a:gd name="connsiteY2" fmla="*/ 545111 h 1811783"/>
              <a:gd name="connsiteX3" fmla="*/ 2719294 w 4426009"/>
              <a:gd name="connsiteY3" fmla="*/ 693470 h 1811783"/>
              <a:gd name="connsiteX4" fmla="*/ 4426009 w 4426009"/>
              <a:gd name="connsiteY4"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2377200 w 4426009"/>
              <a:gd name="connsiteY3" fmla="*/ 545111 h 1811783"/>
              <a:gd name="connsiteX4" fmla="*/ 2719294 w 4426009"/>
              <a:gd name="connsiteY4" fmla="*/ 693470 h 1811783"/>
              <a:gd name="connsiteX5" fmla="*/ 4426009 w 4426009"/>
              <a:gd name="connsiteY5"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2377200 w 4426009"/>
              <a:gd name="connsiteY3" fmla="*/ 545111 h 1811783"/>
              <a:gd name="connsiteX4" fmla="*/ 2719294 w 4426009"/>
              <a:gd name="connsiteY4" fmla="*/ 693470 h 1811783"/>
              <a:gd name="connsiteX5" fmla="*/ 4426009 w 4426009"/>
              <a:gd name="connsiteY5"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2377200 w 4426009"/>
              <a:gd name="connsiteY3" fmla="*/ 545111 h 1811783"/>
              <a:gd name="connsiteX4" fmla="*/ 2719294 w 4426009"/>
              <a:gd name="connsiteY4" fmla="*/ 693470 h 1811783"/>
              <a:gd name="connsiteX5" fmla="*/ 4426009 w 4426009"/>
              <a:gd name="connsiteY5"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2058540 w 4426009"/>
              <a:gd name="connsiteY3" fmla="*/ 545270 h 1811783"/>
              <a:gd name="connsiteX4" fmla="*/ 2377200 w 4426009"/>
              <a:gd name="connsiteY4" fmla="*/ 545111 h 1811783"/>
              <a:gd name="connsiteX5" fmla="*/ 2719294 w 4426009"/>
              <a:gd name="connsiteY5" fmla="*/ 693470 h 1811783"/>
              <a:gd name="connsiteX6" fmla="*/ 4426009 w 4426009"/>
              <a:gd name="connsiteY6"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2191836 w 4426009"/>
              <a:gd name="connsiteY3" fmla="*/ 934329 h 1811783"/>
              <a:gd name="connsiteX4" fmla="*/ 2377200 w 4426009"/>
              <a:gd name="connsiteY4" fmla="*/ 545111 h 1811783"/>
              <a:gd name="connsiteX5" fmla="*/ 2719294 w 4426009"/>
              <a:gd name="connsiteY5" fmla="*/ 693470 h 1811783"/>
              <a:gd name="connsiteX6" fmla="*/ 4426009 w 4426009"/>
              <a:gd name="connsiteY6"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1925519 w 4426009"/>
              <a:gd name="connsiteY3" fmla="*/ 706625 h 1811783"/>
              <a:gd name="connsiteX4" fmla="*/ 2191836 w 4426009"/>
              <a:gd name="connsiteY4" fmla="*/ 934329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1808139 w 4426009"/>
              <a:gd name="connsiteY3" fmla="*/ 831956 h 1811783"/>
              <a:gd name="connsiteX4" fmla="*/ 2191836 w 4426009"/>
              <a:gd name="connsiteY4" fmla="*/ 934329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1808139 w 4426009"/>
              <a:gd name="connsiteY3" fmla="*/ 831956 h 1811783"/>
              <a:gd name="connsiteX4" fmla="*/ 2191836 w 4426009"/>
              <a:gd name="connsiteY4" fmla="*/ 934329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1884885 w 4426009"/>
              <a:gd name="connsiteY3" fmla="*/ 864019 h 1811783"/>
              <a:gd name="connsiteX4" fmla="*/ 2191836 w 4426009"/>
              <a:gd name="connsiteY4" fmla="*/ 934329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1884885 w 4426009"/>
              <a:gd name="connsiteY3" fmla="*/ 864019 h 1811783"/>
              <a:gd name="connsiteX4" fmla="*/ 2191836 w 4426009"/>
              <a:gd name="connsiteY4" fmla="*/ 934329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1884885 w 4426009"/>
              <a:gd name="connsiteY3" fmla="*/ 864019 h 1811783"/>
              <a:gd name="connsiteX4" fmla="*/ 2227845 w 4426009"/>
              <a:gd name="connsiteY4" fmla="*/ 921000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1884885 w 4426009"/>
              <a:gd name="connsiteY3" fmla="*/ 864019 h 1811783"/>
              <a:gd name="connsiteX4" fmla="*/ 2222381 w 4426009"/>
              <a:gd name="connsiteY4" fmla="*/ 953887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1884885 w 4426009"/>
              <a:gd name="connsiteY3" fmla="*/ 864019 h 1811783"/>
              <a:gd name="connsiteX4" fmla="*/ 2231764 w 4426009"/>
              <a:gd name="connsiteY4" fmla="*/ 926479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1884885 w 4426009"/>
              <a:gd name="connsiteY3" fmla="*/ 864019 h 1811783"/>
              <a:gd name="connsiteX4" fmla="*/ 2231764 w 4426009"/>
              <a:gd name="connsiteY4" fmla="*/ 926479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1884885 w 4426009"/>
              <a:gd name="connsiteY3" fmla="*/ 864019 h 1811783"/>
              <a:gd name="connsiteX4" fmla="*/ 2231764 w 4426009"/>
              <a:gd name="connsiteY4" fmla="*/ 926479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1884885 w 4426009"/>
              <a:gd name="connsiteY3" fmla="*/ 864019 h 1811783"/>
              <a:gd name="connsiteX4" fmla="*/ 2231764 w 4426009"/>
              <a:gd name="connsiteY4" fmla="*/ 926479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1884885 w 4426009"/>
              <a:gd name="connsiteY3" fmla="*/ 864019 h 1811783"/>
              <a:gd name="connsiteX4" fmla="*/ 2231764 w 4426009"/>
              <a:gd name="connsiteY4" fmla="*/ 926479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1884885 w 4426009"/>
              <a:gd name="connsiteY3" fmla="*/ 864019 h 1811783"/>
              <a:gd name="connsiteX4" fmla="*/ 2231764 w 4426009"/>
              <a:gd name="connsiteY4" fmla="*/ 926479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1884885 w 4426009"/>
              <a:gd name="connsiteY3" fmla="*/ 864019 h 1811783"/>
              <a:gd name="connsiteX4" fmla="*/ 2231764 w 4426009"/>
              <a:gd name="connsiteY4" fmla="*/ 926479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1884885 w 4426009"/>
              <a:gd name="connsiteY3" fmla="*/ 864019 h 1811783"/>
              <a:gd name="connsiteX4" fmla="*/ 2231764 w 4426009"/>
              <a:gd name="connsiteY4" fmla="*/ 926479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1884885 w 4426009"/>
              <a:gd name="connsiteY3" fmla="*/ 864019 h 1811783"/>
              <a:gd name="connsiteX4" fmla="*/ 2231764 w 4426009"/>
              <a:gd name="connsiteY4" fmla="*/ 926479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1884885 w 4426009"/>
              <a:gd name="connsiteY3" fmla="*/ 864019 h 1811783"/>
              <a:gd name="connsiteX4" fmla="*/ 2231764 w 4426009"/>
              <a:gd name="connsiteY4" fmla="*/ 926479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1884885 w 4426009"/>
              <a:gd name="connsiteY3" fmla="*/ 864019 h 1811783"/>
              <a:gd name="connsiteX4" fmla="*/ 2231764 w 4426009"/>
              <a:gd name="connsiteY4" fmla="*/ 926479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1884885 w 4426009"/>
              <a:gd name="connsiteY3" fmla="*/ 864019 h 1811783"/>
              <a:gd name="connsiteX4" fmla="*/ 2231764 w 4426009"/>
              <a:gd name="connsiteY4" fmla="*/ 926479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1884885 w 4426009"/>
              <a:gd name="connsiteY3" fmla="*/ 864019 h 1811783"/>
              <a:gd name="connsiteX4" fmla="*/ 2231764 w 4426009"/>
              <a:gd name="connsiteY4" fmla="*/ 926479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486066 w 4426009"/>
              <a:gd name="connsiteY2" fmla="*/ 271525 h 1811783"/>
              <a:gd name="connsiteX3" fmla="*/ 1884885 w 4426009"/>
              <a:gd name="connsiteY3" fmla="*/ 864019 h 1811783"/>
              <a:gd name="connsiteX4" fmla="*/ 2231764 w 4426009"/>
              <a:gd name="connsiteY4" fmla="*/ 926479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520515 w 4426009"/>
              <a:gd name="connsiteY2" fmla="*/ 267593 h 1811783"/>
              <a:gd name="connsiteX3" fmla="*/ 1884885 w 4426009"/>
              <a:gd name="connsiteY3" fmla="*/ 864019 h 1811783"/>
              <a:gd name="connsiteX4" fmla="*/ 2231764 w 4426009"/>
              <a:gd name="connsiteY4" fmla="*/ 926479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520515 w 4426009"/>
              <a:gd name="connsiteY2" fmla="*/ 267593 h 1811783"/>
              <a:gd name="connsiteX3" fmla="*/ 1884885 w 4426009"/>
              <a:gd name="connsiteY3" fmla="*/ 864019 h 1811783"/>
              <a:gd name="connsiteX4" fmla="*/ 2231764 w 4426009"/>
              <a:gd name="connsiteY4" fmla="*/ 926479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520515 w 4426009"/>
              <a:gd name="connsiteY2" fmla="*/ 267593 h 1811783"/>
              <a:gd name="connsiteX3" fmla="*/ 1884885 w 4426009"/>
              <a:gd name="connsiteY3" fmla="*/ 864019 h 1811783"/>
              <a:gd name="connsiteX4" fmla="*/ 2231764 w 4426009"/>
              <a:gd name="connsiteY4" fmla="*/ 926479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520515 w 4426009"/>
              <a:gd name="connsiteY2" fmla="*/ 267593 h 1811783"/>
              <a:gd name="connsiteX3" fmla="*/ 1916991 w 4426009"/>
              <a:gd name="connsiteY3" fmla="*/ 874181 h 1811783"/>
              <a:gd name="connsiteX4" fmla="*/ 2231764 w 4426009"/>
              <a:gd name="connsiteY4" fmla="*/ 926479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520515 w 4426009"/>
              <a:gd name="connsiteY2" fmla="*/ 267593 h 1811783"/>
              <a:gd name="connsiteX3" fmla="*/ 1916991 w 4426009"/>
              <a:gd name="connsiteY3" fmla="*/ 874181 h 1811783"/>
              <a:gd name="connsiteX4" fmla="*/ 2231764 w 4426009"/>
              <a:gd name="connsiteY4" fmla="*/ 926479 h 1811783"/>
              <a:gd name="connsiteX5" fmla="*/ 2377200 w 4426009"/>
              <a:gd name="connsiteY5" fmla="*/ 545111 h 1811783"/>
              <a:gd name="connsiteX6" fmla="*/ 2719294 w 4426009"/>
              <a:gd name="connsiteY6" fmla="*/ 693470 h 1811783"/>
              <a:gd name="connsiteX7" fmla="*/ 4426009 w 4426009"/>
              <a:gd name="connsiteY7" fmla="*/ 1811783 h 1811783"/>
              <a:gd name="connsiteX0" fmla="*/ 0 w 4426009"/>
              <a:gd name="connsiteY0" fmla="*/ 0 h 1811783"/>
              <a:gd name="connsiteX1" fmla="*/ 986941 w 4426009"/>
              <a:gd name="connsiteY1" fmla="*/ 125834 h 1811783"/>
              <a:gd name="connsiteX2" fmla="*/ 1520515 w 4426009"/>
              <a:gd name="connsiteY2" fmla="*/ 267593 h 1811783"/>
              <a:gd name="connsiteX3" fmla="*/ 1916991 w 4426009"/>
              <a:gd name="connsiteY3" fmla="*/ 874181 h 1811783"/>
              <a:gd name="connsiteX4" fmla="*/ 2231764 w 4426009"/>
              <a:gd name="connsiteY4" fmla="*/ 926479 h 1811783"/>
              <a:gd name="connsiteX5" fmla="*/ 2377200 w 4426009"/>
              <a:gd name="connsiteY5" fmla="*/ 545111 h 1811783"/>
              <a:gd name="connsiteX6" fmla="*/ 2528320 w 4426009"/>
              <a:gd name="connsiteY6" fmla="*/ 565392 h 1811783"/>
              <a:gd name="connsiteX7" fmla="*/ 2719294 w 4426009"/>
              <a:gd name="connsiteY7" fmla="*/ 693470 h 1811783"/>
              <a:gd name="connsiteX8" fmla="*/ 4426009 w 4426009"/>
              <a:gd name="connsiteY8" fmla="*/ 1811783 h 1811783"/>
              <a:gd name="connsiteX0" fmla="*/ 0 w 4426009"/>
              <a:gd name="connsiteY0" fmla="*/ 0 h 1811783"/>
              <a:gd name="connsiteX1" fmla="*/ 986941 w 4426009"/>
              <a:gd name="connsiteY1" fmla="*/ 125834 h 1811783"/>
              <a:gd name="connsiteX2" fmla="*/ 1520515 w 4426009"/>
              <a:gd name="connsiteY2" fmla="*/ 267593 h 1811783"/>
              <a:gd name="connsiteX3" fmla="*/ 1916991 w 4426009"/>
              <a:gd name="connsiteY3" fmla="*/ 874181 h 1811783"/>
              <a:gd name="connsiteX4" fmla="*/ 2231764 w 4426009"/>
              <a:gd name="connsiteY4" fmla="*/ 926479 h 1811783"/>
              <a:gd name="connsiteX5" fmla="*/ 2356110 w 4426009"/>
              <a:gd name="connsiteY5" fmla="*/ 642989 h 1811783"/>
              <a:gd name="connsiteX6" fmla="*/ 2528320 w 4426009"/>
              <a:gd name="connsiteY6" fmla="*/ 565392 h 1811783"/>
              <a:gd name="connsiteX7" fmla="*/ 2719294 w 4426009"/>
              <a:gd name="connsiteY7" fmla="*/ 693470 h 1811783"/>
              <a:gd name="connsiteX8" fmla="*/ 4426009 w 4426009"/>
              <a:gd name="connsiteY8" fmla="*/ 1811783 h 1811783"/>
              <a:gd name="connsiteX0" fmla="*/ 0 w 4426009"/>
              <a:gd name="connsiteY0" fmla="*/ 0 h 1811783"/>
              <a:gd name="connsiteX1" fmla="*/ 986941 w 4426009"/>
              <a:gd name="connsiteY1" fmla="*/ 125834 h 1811783"/>
              <a:gd name="connsiteX2" fmla="*/ 1520515 w 4426009"/>
              <a:gd name="connsiteY2" fmla="*/ 267593 h 1811783"/>
              <a:gd name="connsiteX3" fmla="*/ 1916991 w 4426009"/>
              <a:gd name="connsiteY3" fmla="*/ 874181 h 1811783"/>
              <a:gd name="connsiteX4" fmla="*/ 2231764 w 4426009"/>
              <a:gd name="connsiteY4" fmla="*/ 926479 h 1811783"/>
              <a:gd name="connsiteX5" fmla="*/ 2356110 w 4426009"/>
              <a:gd name="connsiteY5" fmla="*/ 642989 h 1811783"/>
              <a:gd name="connsiteX6" fmla="*/ 2522076 w 4426009"/>
              <a:gd name="connsiteY6" fmla="*/ 602977 h 1811783"/>
              <a:gd name="connsiteX7" fmla="*/ 2719294 w 4426009"/>
              <a:gd name="connsiteY7" fmla="*/ 693470 h 1811783"/>
              <a:gd name="connsiteX8" fmla="*/ 4426009 w 4426009"/>
              <a:gd name="connsiteY8" fmla="*/ 1811783 h 1811783"/>
              <a:gd name="connsiteX0" fmla="*/ 0 w 4426009"/>
              <a:gd name="connsiteY0" fmla="*/ 0 h 1811783"/>
              <a:gd name="connsiteX1" fmla="*/ 986941 w 4426009"/>
              <a:gd name="connsiteY1" fmla="*/ 125834 h 1811783"/>
              <a:gd name="connsiteX2" fmla="*/ 1520515 w 4426009"/>
              <a:gd name="connsiteY2" fmla="*/ 267593 h 1811783"/>
              <a:gd name="connsiteX3" fmla="*/ 1916991 w 4426009"/>
              <a:gd name="connsiteY3" fmla="*/ 874181 h 1811783"/>
              <a:gd name="connsiteX4" fmla="*/ 2231764 w 4426009"/>
              <a:gd name="connsiteY4" fmla="*/ 926479 h 1811783"/>
              <a:gd name="connsiteX5" fmla="*/ 2356110 w 4426009"/>
              <a:gd name="connsiteY5" fmla="*/ 642989 h 1811783"/>
              <a:gd name="connsiteX6" fmla="*/ 2578453 w 4426009"/>
              <a:gd name="connsiteY6" fmla="*/ 612344 h 1811783"/>
              <a:gd name="connsiteX7" fmla="*/ 2719294 w 4426009"/>
              <a:gd name="connsiteY7" fmla="*/ 693470 h 1811783"/>
              <a:gd name="connsiteX8" fmla="*/ 4426009 w 4426009"/>
              <a:gd name="connsiteY8" fmla="*/ 1811783 h 1811783"/>
              <a:gd name="connsiteX0" fmla="*/ 0 w 4426009"/>
              <a:gd name="connsiteY0" fmla="*/ 0 h 1811783"/>
              <a:gd name="connsiteX1" fmla="*/ 986941 w 4426009"/>
              <a:gd name="connsiteY1" fmla="*/ 125834 h 1811783"/>
              <a:gd name="connsiteX2" fmla="*/ 1520515 w 4426009"/>
              <a:gd name="connsiteY2" fmla="*/ 267593 h 1811783"/>
              <a:gd name="connsiteX3" fmla="*/ 1916991 w 4426009"/>
              <a:gd name="connsiteY3" fmla="*/ 874181 h 1811783"/>
              <a:gd name="connsiteX4" fmla="*/ 2231764 w 4426009"/>
              <a:gd name="connsiteY4" fmla="*/ 926479 h 1811783"/>
              <a:gd name="connsiteX5" fmla="*/ 2356110 w 4426009"/>
              <a:gd name="connsiteY5" fmla="*/ 642989 h 1811783"/>
              <a:gd name="connsiteX6" fmla="*/ 2578453 w 4426009"/>
              <a:gd name="connsiteY6" fmla="*/ 612344 h 1811783"/>
              <a:gd name="connsiteX7" fmla="*/ 2719294 w 4426009"/>
              <a:gd name="connsiteY7" fmla="*/ 693470 h 1811783"/>
              <a:gd name="connsiteX8" fmla="*/ 4426009 w 4426009"/>
              <a:gd name="connsiteY8" fmla="*/ 1811783 h 1811783"/>
              <a:gd name="connsiteX0" fmla="*/ 0 w 4426009"/>
              <a:gd name="connsiteY0" fmla="*/ 0 h 1811783"/>
              <a:gd name="connsiteX1" fmla="*/ 986941 w 4426009"/>
              <a:gd name="connsiteY1" fmla="*/ 125834 h 1811783"/>
              <a:gd name="connsiteX2" fmla="*/ 1520515 w 4426009"/>
              <a:gd name="connsiteY2" fmla="*/ 267593 h 1811783"/>
              <a:gd name="connsiteX3" fmla="*/ 1916991 w 4426009"/>
              <a:gd name="connsiteY3" fmla="*/ 874181 h 1811783"/>
              <a:gd name="connsiteX4" fmla="*/ 2231764 w 4426009"/>
              <a:gd name="connsiteY4" fmla="*/ 926479 h 1811783"/>
              <a:gd name="connsiteX5" fmla="*/ 2356110 w 4426009"/>
              <a:gd name="connsiteY5" fmla="*/ 642989 h 1811783"/>
              <a:gd name="connsiteX6" fmla="*/ 2578453 w 4426009"/>
              <a:gd name="connsiteY6" fmla="*/ 612344 h 1811783"/>
              <a:gd name="connsiteX7" fmla="*/ 2719294 w 4426009"/>
              <a:gd name="connsiteY7" fmla="*/ 693470 h 1811783"/>
              <a:gd name="connsiteX8" fmla="*/ 4426009 w 4426009"/>
              <a:gd name="connsiteY8" fmla="*/ 1811783 h 1811783"/>
              <a:gd name="connsiteX0" fmla="*/ 0 w 4426009"/>
              <a:gd name="connsiteY0" fmla="*/ 0 h 1811783"/>
              <a:gd name="connsiteX1" fmla="*/ 986941 w 4426009"/>
              <a:gd name="connsiteY1" fmla="*/ 125834 h 1811783"/>
              <a:gd name="connsiteX2" fmla="*/ 1520515 w 4426009"/>
              <a:gd name="connsiteY2" fmla="*/ 267593 h 1811783"/>
              <a:gd name="connsiteX3" fmla="*/ 1916991 w 4426009"/>
              <a:gd name="connsiteY3" fmla="*/ 874181 h 1811783"/>
              <a:gd name="connsiteX4" fmla="*/ 2231764 w 4426009"/>
              <a:gd name="connsiteY4" fmla="*/ 926479 h 1811783"/>
              <a:gd name="connsiteX5" fmla="*/ 2356110 w 4426009"/>
              <a:gd name="connsiteY5" fmla="*/ 642989 h 1811783"/>
              <a:gd name="connsiteX6" fmla="*/ 2578453 w 4426009"/>
              <a:gd name="connsiteY6" fmla="*/ 612344 h 1811783"/>
              <a:gd name="connsiteX7" fmla="*/ 2719294 w 4426009"/>
              <a:gd name="connsiteY7" fmla="*/ 693470 h 1811783"/>
              <a:gd name="connsiteX8" fmla="*/ 4426009 w 4426009"/>
              <a:gd name="connsiteY8" fmla="*/ 1811783 h 1811783"/>
              <a:gd name="connsiteX0" fmla="*/ 0 w 4426009"/>
              <a:gd name="connsiteY0" fmla="*/ 0 h 1811783"/>
              <a:gd name="connsiteX1" fmla="*/ 986941 w 4426009"/>
              <a:gd name="connsiteY1" fmla="*/ 125834 h 1811783"/>
              <a:gd name="connsiteX2" fmla="*/ 1520515 w 4426009"/>
              <a:gd name="connsiteY2" fmla="*/ 267593 h 1811783"/>
              <a:gd name="connsiteX3" fmla="*/ 1916991 w 4426009"/>
              <a:gd name="connsiteY3" fmla="*/ 874181 h 1811783"/>
              <a:gd name="connsiteX4" fmla="*/ 2231764 w 4426009"/>
              <a:gd name="connsiteY4" fmla="*/ 926479 h 1811783"/>
              <a:gd name="connsiteX5" fmla="*/ 2356110 w 4426009"/>
              <a:gd name="connsiteY5" fmla="*/ 642989 h 1811783"/>
              <a:gd name="connsiteX6" fmla="*/ 2578453 w 4426009"/>
              <a:gd name="connsiteY6" fmla="*/ 612344 h 1811783"/>
              <a:gd name="connsiteX7" fmla="*/ 2719294 w 4426009"/>
              <a:gd name="connsiteY7" fmla="*/ 693470 h 1811783"/>
              <a:gd name="connsiteX8" fmla="*/ 4426009 w 4426009"/>
              <a:gd name="connsiteY8" fmla="*/ 1811783 h 1811783"/>
              <a:gd name="connsiteX0" fmla="*/ 0 w 4426009"/>
              <a:gd name="connsiteY0" fmla="*/ 0 h 1811783"/>
              <a:gd name="connsiteX1" fmla="*/ 986941 w 4426009"/>
              <a:gd name="connsiteY1" fmla="*/ 125834 h 1811783"/>
              <a:gd name="connsiteX2" fmla="*/ 1354505 w 4426009"/>
              <a:gd name="connsiteY2" fmla="*/ 220699 h 1811783"/>
              <a:gd name="connsiteX3" fmla="*/ 1520515 w 4426009"/>
              <a:gd name="connsiteY3" fmla="*/ 267593 h 1811783"/>
              <a:gd name="connsiteX4" fmla="*/ 1916991 w 4426009"/>
              <a:gd name="connsiteY4" fmla="*/ 874181 h 1811783"/>
              <a:gd name="connsiteX5" fmla="*/ 2231764 w 4426009"/>
              <a:gd name="connsiteY5" fmla="*/ 926479 h 1811783"/>
              <a:gd name="connsiteX6" fmla="*/ 2356110 w 4426009"/>
              <a:gd name="connsiteY6" fmla="*/ 642989 h 1811783"/>
              <a:gd name="connsiteX7" fmla="*/ 2578453 w 4426009"/>
              <a:gd name="connsiteY7" fmla="*/ 612344 h 1811783"/>
              <a:gd name="connsiteX8" fmla="*/ 2719294 w 4426009"/>
              <a:gd name="connsiteY8" fmla="*/ 693470 h 1811783"/>
              <a:gd name="connsiteX9" fmla="*/ 4426009 w 4426009"/>
              <a:gd name="connsiteY9" fmla="*/ 1811783 h 1811783"/>
              <a:gd name="connsiteX0" fmla="*/ 0 w 4426009"/>
              <a:gd name="connsiteY0" fmla="*/ 0 h 1811783"/>
              <a:gd name="connsiteX1" fmla="*/ 986941 w 4426009"/>
              <a:gd name="connsiteY1" fmla="*/ 125834 h 1811783"/>
              <a:gd name="connsiteX2" fmla="*/ 1354505 w 4426009"/>
              <a:gd name="connsiteY2" fmla="*/ 220699 h 1811783"/>
              <a:gd name="connsiteX3" fmla="*/ 1543283 w 4426009"/>
              <a:gd name="connsiteY3" fmla="*/ 392070 h 1811783"/>
              <a:gd name="connsiteX4" fmla="*/ 1916991 w 4426009"/>
              <a:gd name="connsiteY4" fmla="*/ 874181 h 1811783"/>
              <a:gd name="connsiteX5" fmla="*/ 2231764 w 4426009"/>
              <a:gd name="connsiteY5" fmla="*/ 926479 h 1811783"/>
              <a:gd name="connsiteX6" fmla="*/ 2356110 w 4426009"/>
              <a:gd name="connsiteY6" fmla="*/ 642989 h 1811783"/>
              <a:gd name="connsiteX7" fmla="*/ 2578453 w 4426009"/>
              <a:gd name="connsiteY7" fmla="*/ 612344 h 1811783"/>
              <a:gd name="connsiteX8" fmla="*/ 2719294 w 4426009"/>
              <a:gd name="connsiteY8" fmla="*/ 693470 h 1811783"/>
              <a:gd name="connsiteX9" fmla="*/ 4426009 w 4426009"/>
              <a:gd name="connsiteY9" fmla="*/ 1811783 h 1811783"/>
              <a:gd name="connsiteX0" fmla="*/ 0 w 4426009"/>
              <a:gd name="connsiteY0" fmla="*/ 0 h 1811783"/>
              <a:gd name="connsiteX1" fmla="*/ 986941 w 4426009"/>
              <a:gd name="connsiteY1" fmla="*/ 125834 h 1811783"/>
              <a:gd name="connsiteX2" fmla="*/ 1354505 w 4426009"/>
              <a:gd name="connsiteY2" fmla="*/ 220699 h 1811783"/>
              <a:gd name="connsiteX3" fmla="*/ 1561281 w 4426009"/>
              <a:gd name="connsiteY3" fmla="*/ 370921 h 1811783"/>
              <a:gd name="connsiteX4" fmla="*/ 1916991 w 4426009"/>
              <a:gd name="connsiteY4" fmla="*/ 874181 h 1811783"/>
              <a:gd name="connsiteX5" fmla="*/ 2231764 w 4426009"/>
              <a:gd name="connsiteY5" fmla="*/ 926479 h 1811783"/>
              <a:gd name="connsiteX6" fmla="*/ 2356110 w 4426009"/>
              <a:gd name="connsiteY6" fmla="*/ 642989 h 1811783"/>
              <a:gd name="connsiteX7" fmla="*/ 2578453 w 4426009"/>
              <a:gd name="connsiteY7" fmla="*/ 612344 h 1811783"/>
              <a:gd name="connsiteX8" fmla="*/ 2719294 w 4426009"/>
              <a:gd name="connsiteY8" fmla="*/ 693470 h 1811783"/>
              <a:gd name="connsiteX9" fmla="*/ 4426009 w 4426009"/>
              <a:gd name="connsiteY9" fmla="*/ 1811783 h 1811783"/>
              <a:gd name="connsiteX0" fmla="*/ 0 w 4426009"/>
              <a:gd name="connsiteY0" fmla="*/ 0 h 1811783"/>
              <a:gd name="connsiteX1" fmla="*/ 986941 w 4426009"/>
              <a:gd name="connsiteY1" fmla="*/ 125834 h 1811783"/>
              <a:gd name="connsiteX2" fmla="*/ 1354505 w 4426009"/>
              <a:gd name="connsiteY2" fmla="*/ 220699 h 1811783"/>
              <a:gd name="connsiteX3" fmla="*/ 1561281 w 4426009"/>
              <a:gd name="connsiteY3" fmla="*/ 370921 h 1811783"/>
              <a:gd name="connsiteX4" fmla="*/ 1916991 w 4426009"/>
              <a:gd name="connsiteY4" fmla="*/ 874181 h 1811783"/>
              <a:gd name="connsiteX5" fmla="*/ 2231764 w 4426009"/>
              <a:gd name="connsiteY5" fmla="*/ 926479 h 1811783"/>
              <a:gd name="connsiteX6" fmla="*/ 2356110 w 4426009"/>
              <a:gd name="connsiteY6" fmla="*/ 642989 h 1811783"/>
              <a:gd name="connsiteX7" fmla="*/ 2578453 w 4426009"/>
              <a:gd name="connsiteY7" fmla="*/ 612344 h 1811783"/>
              <a:gd name="connsiteX8" fmla="*/ 2719294 w 4426009"/>
              <a:gd name="connsiteY8" fmla="*/ 693470 h 1811783"/>
              <a:gd name="connsiteX9" fmla="*/ 4426009 w 4426009"/>
              <a:gd name="connsiteY9" fmla="*/ 1811783 h 1811783"/>
              <a:gd name="connsiteX0" fmla="*/ 0 w 4426009"/>
              <a:gd name="connsiteY0" fmla="*/ 0 h 1811783"/>
              <a:gd name="connsiteX1" fmla="*/ 986941 w 4426009"/>
              <a:gd name="connsiteY1" fmla="*/ 125834 h 1811783"/>
              <a:gd name="connsiteX2" fmla="*/ 1354505 w 4426009"/>
              <a:gd name="connsiteY2" fmla="*/ 220699 h 1811783"/>
              <a:gd name="connsiteX3" fmla="*/ 1561281 w 4426009"/>
              <a:gd name="connsiteY3" fmla="*/ 370921 h 1811783"/>
              <a:gd name="connsiteX4" fmla="*/ 1916991 w 4426009"/>
              <a:gd name="connsiteY4" fmla="*/ 874181 h 1811783"/>
              <a:gd name="connsiteX5" fmla="*/ 2231764 w 4426009"/>
              <a:gd name="connsiteY5" fmla="*/ 926479 h 1811783"/>
              <a:gd name="connsiteX6" fmla="*/ 2356110 w 4426009"/>
              <a:gd name="connsiteY6" fmla="*/ 642989 h 1811783"/>
              <a:gd name="connsiteX7" fmla="*/ 2578453 w 4426009"/>
              <a:gd name="connsiteY7" fmla="*/ 612344 h 1811783"/>
              <a:gd name="connsiteX8" fmla="*/ 2719294 w 4426009"/>
              <a:gd name="connsiteY8" fmla="*/ 693470 h 1811783"/>
              <a:gd name="connsiteX9" fmla="*/ 4426009 w 4426009"/>
              <a:gd name="connsiteY9" fmla="*/ 1811783 h 1811783"/>
              <a:gd name="connsiteX0" fmla="*/ 0 w 4426009"/>
              <a:gd name="connsiteY0" fmla="*/ 0 h 1811783"/>
              <a:gd name="connsiteX1" fmla="*/ 986941 w 4426009"/>
              <a:gd name="connsiteY1" fmla="*/ 125834 h 1811783"/>
              <a:gd name="connsiteX2" fmla="*/ 1354505 w 4426009"/>
              <a:gd name="connsiteY2" fmla="*/ 220699 h 1811783"/>
              <a:gd name="connsiteX3" fmla="*/ 1561281 w 4426009"/>
              <a:gd name="connsiteY3" fmla="*/ 370921 h 1811783"/>
              <a:gd name="connsiteX4" fmla="*/ 1916991 w 4426009"/>
              <a:gd name="connsiteY4" fmla="*/ 874181 h 1811783"/>
              <a:gd name="connsiteX5" fmla="*/ 2231764 w 4426009"/>
              <a:gd name="connsiteY5" fmla="*/ 926479 h 1811783"/>
              <a:gd name="connsiteX6" fmla="*/ 2356110 w 4426009"/>
              <a:gd name="connsiteY6" fmla="*/ 642989 h 1811783"/>
              <a:gd name="connsiteX7" fmla="*/ 2578453 w 4426009"/>
              <a:gd name="connsiteY7" fmla="*/ 612344 h 1811783"/>
              <a:gd name="connsiteX8" fmla="*/ 2719294 w 4426009"/>
              <a:gd name="connsiteY8" fmla="*/ 693470 h 1811783"/>
              <a:gd name="connsiteX9" fmla="*/ 4426009 w 4426009"/>
              <a:gd name="connsiteY9" fmla="*/ 1811783 h 1811783"/>
              <a:gd name="connsiteX0" fmla="*/ 0 w 4426009"/>
              <a:gd name="connsiteY0" fmla="*/ 0 h 1811783"/>
              <a:gd name="connsiteX1" fmla="*/ 986941 w 4426009"/>
              <a:gd name="connsiteY1" fmla="*/ 125834 h 1811783"/>
              <a:gd name="connsiteX2" fmla="*/ 1354505 w 4426009"/>
              <a:gd name="connsiteY2" fmla="*/ 220699 h 1811783"/>
              <a:gd name="connsiteX3" fmla="*/ 1561281 w 4426009"/>
              <a:gd name="connsiteY3" fmla="*/ 370921 h 1811783"/>
              <a:gd name="connsiteX4" fmla="*/ 1916991 w 4426009"/>
              <a:gd name="connsiteY4" fmla="*/ 874181 h 1811783"/>
              <a:gd name="connsiteX5" fmla="*/ 2231764 w 4426009"/>
              <a:gd name="connsiteY5" fmla="*/ 926479 h 1811783"/>
              <a:gd name="connsiteX6" fmla="*/ 2356110 w 4426009"/>
              <a:gd name="connsiteY6" fmla="*/ 642989 h 1811783"/>
              <a:gd name="connsiteX7" fmla="*/ 2578453 w 4426009"/>
              <a:gd name="connsiteY7" fmla="*/ 612344 h 1811783"/>
              <a:gd name="connsiteX8" fmla="*/ 2719294 w 4426009"/>
              <a:gd name="connsiteY8" fmla="*/ 693470 h 1811783"/>
              <a:gd name="connsiteX9" fmla="*/ 4426009 w 4426009"/>
              <a:gd name="connsiteY9" fmla="*/ 1811783 h 1811783"/>
              <a:gd name="connsiteX0" fmla="*/ 0 w 4426009"/>
              <a:gd name="connsiteY0" fmla="*/ 0 h 1811783"/>
              <a:gd name="connsiteX1" fmla="*/ 986941 w 4426009"/>
              <a:gd name="connsiteY1" fmla="*/ 125834 h 1811783"/>
              <a:gd name="connsiteX2" fmla="*/ 1354505 w 4426009"/>
              <a:gd name="connsiteY2" fmla="*/ 220699 h 1811783"/>
              <a:gd name="connsiteX3" fmla="*/ 1561281 w 4426009"/>
              <a:gd name="connsiteY3" fmla="*/ 370921 h 1811783"/>
              <a:gd name="connsiteX4" fmla="*/ 1916991 w 4426009"/>
              <a:gd name="connsiteY4" fmla="*/ 874181 h 1811783"/>
              <a:gd name="connsiteX5" fmla="*/ 2231764 w 4426009"/>
              <a:gd name="connsiteY5" fmla="*/ 926479 h 1811783"/>
              <a:gd name="connsiteX6" fmla="*/ 2356110 w 4426009"/>
              <a:gd name="connsiteY6" fmla="*/ 642989 h 1811783"/>
              <a:gd name="connsiteX7" fmla="*/ 2578453 w 4426009"/>
              <a:gd name="connsiteY7" fmla="*/ 612344 h 1811783"/>
              <a:gd name="connsiteX8" fmla="*/ 2719294 w 4426009"/>
              <a:gd name="connsiteY8" fmla="*/ 693470 h 1811783"/>
              <a:gd name="connsiteX9" fmla="*/ 4426009 w 4426009"/>
              <a:gd name="connsiteY9" fmla="*/ 1811783 h 1811783"/>
              <a:gd name="connsiteX0" fmla="*/ 0 w 4426009"/>
              <a:gd name="connsiteY0" fmla="*/ 0 h 1811783"/>
              <a:gd name="connsiteX1" fmla="*/ 986941 w 4426009"/>
              <a:gd name="connsiteY1" fmla="*/ 125834 h 1811783"/>
              <a:gd name="connsiteX2" fmla="*/ 1354505 w 4426009"/>
              <a:gd name="connsiteY2" fmla="*/ 220699 h 1811783"/>
              <a:gd name="connsiteX3" fmla="*/ 1561281 w 4426009"/>
              <a:gd name="connsiteY3" fmla="*/ 370921 h 1811783"/>
              <a:gd name="connsiteX4" fmla="*/ 1916991 w 4426009"/>
              <a:gd name="connsiteY4" fmla="*/ 874181 h 1811783"/>
              <a:gd name="connsiteX5" fmla="*/ 2231764 w 4426009"/>
              <a:gd name="connsiteY5" fmla="*/ 926479 h 1811783"/>
              <a:gd name="connsiteX6" fmla="*/ 2356110 w 4426009"/>
              <a:gd name="connsiteY6" fmla="*/ 642989 h 1811783"/>
              <a:gd name="connsiteX7" fmla="*/ 2578453 w 4426009"/>
              <a:gd name="connsiteY7" fmla="*/ 612344 h 1811783"/>
              <a:gd name="connsiteX8" fmla="*/ 2719294 w 4426009"/>
              <a:gd name="connsiteY8" fmla="*/ 693470 h 1811783"/>
              <a:gd name="connsiteX9" fmla="*/ 4426009 w 4426009"/>
              <a:gd name="connsiteY9" fmla="*/ 1811783 h 1811783"/>
              <a:gd name="connsiteX0" fmla="*/ 0 w 4426009"/>
              <a:gd name="connsiteY0" fmla="*/ 0 h 1811783"/>
              <a:gd name="connsiteX1" fmla="*/ 986941 w 4426009"/>
              <a:gd name="connsiteY1" fmla="*/ 125834 h 1811783"/>
              <a:gd name="connsiteX2" fmla="*/ 1354505 w 4426009"/>
              <a:gd name="connsiteY2" fmla="*/ 220699 h 1811783"/>
              <a:gd name="connsiteX3" fmla="*/ 1561281 w 4426009"/>
              <a:gd name="connsiteY3" fmla="*/ 370921 h 1811783"/>
              <a:gd name="connsiteX4" fmla="*/ 1916991 w 4426009"/>
              <a:gd name="connsiteY4" fmla="*/ 874181 h 1811783"/>
              <a:gd name="connsiteX5" fmla="*/ 2231764 w 4426009"/>
              <a:gd name="connsiteY5" fmla="*/ 926479 h 1811783"/>
              <a:gd name="connsiteX6" fmla="*/ 2356110 w 4426009"/>
              <a:gd name="connsiteY6" fmla="*/ 642989 h 1811783"/>
              <a:gd name="connsiteX7" fmla="*/ 2578453 w 4426009"/>
              <a:gd name="connsiteY7" fmla="*/ 612344 h 1811783"/>
              <a:gd name="connsiteX8" fmla="*/ 2719294 w 4426009"/>
              <a:gd name="connsiteY8" fmla="*/ 693470 h 1811783"/>
              <a:gd name="connsiteX9" fmla="*/ 4426009 w 4426009"/>
              <a:gd name="connsiteY9" fmla="*/ 1811783 h 181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26009" h="1811783">
                <a:moveTo>
                  <a:pt x="0" y="0"/>
                </a:moveTo>
                <a:cubicBezTo>
                  <a:pt x="336800" y="23933"/>
                  <a:pt x="826963" y="99979"/>
                  <a:pt x="986941" y="125834"/>
                </a:cubicBezTo>
                <a:cubicBezTo>
                  <a:pt x="1146919" y="151689"/>
                  <a:pt x="1245208" y="174378"/>
                  <a:pt x="1354505" y="220699"/>
                </a:cubicBezTo>
                <a:cubicBezTo>
                  <a:pt x="1443434" y="244325"/>
                  <a:pt x="1452659" y="264363"/>
                  <a:pt x="1561281" y="370921"/>
                </a:cubicBezTo>
                <a:cubicBezTo>
                  <a:pt x="1708357" y="553065"/>
                  <a:pt x="1786063" y="785646"/>
                  <a:pt x="1916991" y="874181"/>
                </a:cubicBezTo>
                <a:cubicBezTo>
                  <a:pt x="2057300" y="935311"/>
                  <a:pt x="2156484" y="953398"/>
                  <a:pt x="2231764" y="926479"/>
                </a:cubicBezTo>
                <a:cubicBezTo>
                  <a:pt x="2307044" y="899560"/>
                  <a:pt x="2320012" y="739179"/>
                  <a:pt x="2356110" y="642989"/>
                </a:cubicBezTo>
                <a:cubicBezTo>
                  <a:pt x="2405536" y="582808"/>
                  <a:pt x="2443910" y="560254"/>
                  <a:pt x="2578453" y="612344"/>
                </a:cubicBezTo>
                <a:cubicBezTo>
                  <a:pt x="2635469" y="637070"/>
                  <a:pt x="2660425" y="650813"/>
                  <a:pt x="2719294" y="693470"/>
                </a:cubicBezTo>
                <a:cubicBezTo>
                  <a:pt x="3332625" y="1002054"/>
                  <a:pt x="4152959" y="1585300"/>
                  <a:pt x="4426009" y="1811783"/>
                </a:cubicBezTo>
              </a:path>
            </a:pathLst>
          </a:custGeom>
          <a:ln w="508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ight Arrow 9"/>
          <p:cNvSpPr/>
          <p:nvPr/>
        </p:nvSpPr>
        <p:spPr bwMode="auto">
          <a:xfrm>
            <a:off x="4394448" y="4717611"/>
            <a:ext cx="609600" cy="457200"/>
          </a:xfrm>
          <a:prstGeom prst="rightArrow">
            <a:avLst/>
          </a:prstGeom>
          <a:solidFill>
            <a:srgbClr val="7575D1"/>
          </a:solidFill>
          <a:ln w="9525" cap="flat" cmpd="sng" algn="ctr">
            <a:solidFill>
              <a:srgbClr val="FFFFFF"/>
            </a:solidFill>
            <a:prstDash val="solid"/>
            <a:round/>
            <a:headEnd type="none" w="med" len="med"/>
            <a:tailEnd type="none" w="med" len="med"/>
          </a:ln>
          <a:effectLst>
            <a:innerShdw blurRad="114300">
              <a:prstClr val="black"/>
            </a:innerShdw>
          </a:effectLst>
        </p:spPr>
        <p:txBody>
          <a:bodyPr/>
          <a:lstStyle/>
          <a:p>
            <a:pPr>
              <a:defRPr/>
            </a:pPr>
            <a:endParaRPr lang="en-US"/>
          </a:p>
        </p:txBody>
      </p:sp>
    </p:spTree>
    <p:extLst>
      <p:ext uri="{BB962C8B-B14F-4D97-AF65-F5344CB8AC3E}">
        <p14:creationId xmlns:p14="http://schemas.microsoft.com/office/powerpoint/2010/main" val="144400179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F:\PhD\ObstacleSBEB\Images\Set4\usair_all_edgeendsmove.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6152" y="3140968"/>
            <a:ext cx="7604320" cy="388883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752600" y="6534835"/>
            <a:ext cx="2636876" cy="323165"/>
          </a:xfrm>
          <a:prstGeom prst="rect">
            <a:avLst/>
          </a:prstGeom>
          <a:noFill/>
        </p:spPr>
        <p:txBody>
          <a:bodyPr wrap="none" rtlCol="0">
            <a:spAutoFit/>
          </a:bodyPr>
          <a:lstStyle/>
          <a:p>
            <a:r>
              <a:rPr lang="en-US" sz="1500" dirty="0" smtClean="0"/>
              <a:t>(</a:t>
            </a:r>
            <a:r>
              <a:rPr lang="en-US" sz="1500" dirty="0"/>
              <a:t>b</a:t>
            </a:r>
            <a:r>
              <a:rPr lang="en-US" sz="1500" dirty="0" smtClean="0"/>
              <a:t>) with endpoint displacement</a:t>
            </a:r>
            <a:endParaRPr lang="en-US" sz="1500" dirty="0"/>
          </a:p>
        </p:txBody>
      </p:sp>
      <p:pic>
        <p:nvPicPr>
          <p:cNvPr id="6146" name="Picture 2" descr="F:\PhD\ObstacleSBEB\Images\Set4\usair_all_edgeendsdontmove.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184" y="-135056"/>
            <a:ext cx="7673280" cy="392409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52600" y="3105835"/>
            <a:ext cx="2893356" cy="323165"/>
          </a:xfrm>
          <a:prstGeom prst="rect">
            <a:avLst/>
          </a:prstGeom>
          <a:noFill/>
        </p:spPr>
        <p:txBody>
          <a:bodyPr wrap="none" rtlCol="0">
            <a:spAutoFit/>
          </a:bodyPr>
          <a:lstStyle/>
          <a:p>
            <a:r>
              <a:rPr lang="en-US" sz="1500" dirty="0"/>
              <a:t>(</a:t>
            </a:r>
            <a:r>
              <a:rPr lang="en-US" sz="1500" dirty="0" smtClean="0"/>
              <a:t>a) without endpoint displacement</a:t>
            </a:r>
            <a:endParaRPr lang="en-US" sz="1500" dirty="0"/>
          </a:p>
        </p:txBody>
      </p:sp>
      <p:sp>
        <p:nvSpPr>
          <p:cNvPr id="11" name="TextBox 10"/>
          <p:cNvSpPr txBox="1"/>
          <p:nvPr/>
        </p:nvSpPr>
        <p:spPr>
          <a:xfrm>
            <a:off x="3200400" y="0"/>
            <a:ext cx="2504147" cy="400110"/>
          </a:xfrm>
          <a:prstGeom prst="rect">
            <a:avLst/>
          </a:prstGeom>
          <a:noFill/>
        </p:spPr>
        <p:txBody>
          <a:bodyPr wrap="none" rtlCol="0">
            <a:spAutoFit/>
          </a:bodyPr>
          <a:lstStyle/>
          <a:p>
            <a:r>
              <a:rPr lang="en-US" sz="2000" dirty="0" smtClean="0"/>
              <a:t>US Migrations Dataset</a:t>
            </a:r>
            <a:endParaRPr lang="en-US" sz="2000" dirty="0"/>
          </a:p>
        </p:txBody>
      </p:sp>
    </p:spTree>
    <p:extLst>
      <p:ext uri="{BB962C8B-B14F-4D97-AF65-F5344CB8AC3E}">
        <p14:creationId xmlns:p14="http://schemas.microsoft.com/office/powerpoint/2010/main" val="410117402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43408"/>
            <a:ext cx="8229600" cy="1143000"/>
          </a:xfrm>
        </p:spPr>
        <p:txBody>
          <a:bodyPr>
            <a:normAutofit fontScale="90000"/>
          </a:bodyPr>
          <a:lstStyle/>
          <a:p>
            <a:pPr algn="l"/>
            <a:r>
              <a:rPr lang="en-US" sz="3600" b="1" dirty="0"/>
              <a:t>Graph Bundling by Kernel Density Estimation</a:t>
            </a:r>
            <a:endParaRPr lang="en-US" sz="3600" dirty="0"/>
          </a:p>
        </p:txBody>
      </p:sp>
      <p:sp>
        <p:nvSpPr>
          <p:cNvPr id="3" name="Espace réservé du contenu 2"/>
          <p:cNvSpPr>
            <a:spLocks noGrp="1"/>
          </p:cNvSpPr>
          <p:nvPr>
            <p:ph idx="1"/>
          </p:nvPr>
        </p:nvSpPr>
        <p:spPr>
          <a:xfrm>
            <a:off x="457200" y="991269"/>
            <a:ext cx="8229600" cy="1573635"/>
          </a:xfrm>
        </p:spPr>
        <p:txBody>
          <a:bodyPr>
            <a:normAutofit lnSpcReduction="10000"/>
          </a:bodyPr>
          <a:lstStyle/>
          <a:p>
            <a:r>
              <a:rPr lang="fr-FR" sz="2800" dirty="0" smtClean="0">
                <a:solidFill>
                  <a:srgbClr val="558ED5"/>
                </a:solidFill>
              </a:rPr>
              <a:t>Simple:</a:t>
            </a:r>
            <a:r>
              <a:rPr lang="fr-FR" sz="2800" dirty="0" smtClean="0"/>
              <a:t> image-</a:t>
            </a:r>
            <a:r>
              <a:rPr lang="fr-FR" sz="2800" dirty="0" err="1" smtClean="0"/>
              <a:t>based</a:t>
            </a:r>
            <a:r>
              <a:rPr lang="fr-FR" sz="2800" dirty="0" smtClean="0"/>
              <a:t> techniques (~500 LOC)</a:t>
            </a:r>
          </a:p>
          <a:p>
            <a:r>
              <a:rPr lang="fr-FR" sz="2800" dirty="0" err="1" smtClean="0">
                <a:solidFill>
                  <a:srgbClr val="558ED5"/>
                </a:solidFill>
              </a:rPr>
              <a:t>Fast</a:t>
            </a:r>
            <a:r>
              <a:rPr lang="fr-FR" sz="2800" dirty="0" smtClean="0">
                <a:solidFill>
                  <a:srgbClr val="558ED5"/>
                </a:solidFill>
              </a:rPr>
              <a:t>: </a:t>
            </a:r>
            <a:r>
              <a:rPr lang="fr-FR" sz="2800" dirty="0" smtClean="0"/>
              <a:t>5..20 </a:t>
            </a:r>
            <a:r>
              <a:rPr lang="fr-FR" sz="2800" dirty="0" err="1" smtClean="0"/>
              <a:t>faster</a:t>
            </a:r>
            <a:r>
              <a:rPr lang="fr-FR" sz="2800" dirty="0" smtClean="0"/>
              <a:t> </a:t>
            </a:r>
            <a:r>
              <a:rPr lang="fr-FR" sz="2800" dirty="0" err="1" smtClean="0"/>
              <a:t>than</a:t>
            </a:r>
            <a:r>
              <a:rPr lang="fr-FR" sz="2800" dirty="0" smtClean="0"/>
              <a:t> comparable </a:t>
            </a:r>
            <a:r>
              <a:rPr lang="fr-FR" sz="2800" dirty="0" err="1" smtClean="0"/>
              <a:t>methods</a:t>
            </a:r>
            <a:endParaRPr lang="fr-FR" sz="2800" dirty="0" smtClean="0"/>
          </a:p>
          <a:p>
            <a:r>
              <a:rPr lang="fr-FR" sz="2800" dirty="0" smtClean="0">
                <a:solidFill>
                  <a:srgbClr val="558ED5"/>
                </a:solidFill>
              </a:rPr>
              <a:t>Additions:</a:t>
            </a:r>
            <a:r>
              <a:rPr lang="fr-FR" sz="2800" dirty="0" smtClean="0"/>
              <a:t> simple/</a:t>
            </a:r>
            <a:r>
              <a:rPr lang="fr-FR" sz="2800" dirty="0" err="1" smtClean="0"/>
              <a:t>generic</a:t>
            </a:r>
            <a:r>
              <a:rPr lang="fr-FR" sz="2800" dirty="0" smtClean="0"/>
              <a:t> obstacle </a:t>
            </a:r>
            <a:r>
              <a:rPr lang="fr-FR" sz="2800" dirty="0" err="1" smtClean="0"/>
              <a:t>avoidance</a:t>
            </a:r>
            <a:endParaRPr lang="en-US" sz="2800" dirty="0"/>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688" y="2581556"/>
            <a:ext cx="4680520" cy="4276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442262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115616" y="116632"/>
            <a:ext cx="7772400" cy="2259682"/>
          </a:xfrm>
        </p:spPr>
        <p:txBody>
          <a:bodyPr>
            <a:normAutofit/>
          </a:bodyPr>
          <a:lstStyle/>
          <a:p>
            <a:r>
              <a:rPr lang="en-US" b="1" dirty="0"/>
              <a:t>Smooth Bundling of</a:t>
            </a:r>
            <a:br>
              <a:rPr lang="en-US" b="1" dirty="0"/>
            </a:br>
            <a:r>
              <a:rPr lang="en-US" b="1" dirty="0"/>
              <a:t> Large Streaming and </a:t>
            </a:r>
            <a:br>
              <a:rPr lang="en-US" b="1" dirty="0"/>
            </a:br>
            <a:r>
              <a:rPr lang="en-US" b="1" dirty="0"/>
              <a:t>Sequence Graphs</a:t>
            </a:r>
          </a:p>
        </p:txBody>
      </p:sp>
      <p:sp>
        <p:nvSpPr>
          <p:cNvPr id="3" name="Sous-titre 2"/>
          <p:cNvSpPr>
            <a:spLocks noGrp="1"/>
          </p:cNvSpPr>
          <p:nvPr>
            <p:ph type="subTitle" idx="1"/>
          </p:nvPr>
        </p:nvSpPr>
        <p:spPr>
          <a:xfrm>
            <a:off x="1619541" y="2287120"/>
            <a:ext cx="6400800" cy="1752600"/>
          </a:xfrm>
        </p:spPr>
        <p:txBody>
          <a:bodyPr>
            <a:normAutofit/>
          </a:bodyPr>
          <a:lstStyle/>
          <a:p>
            <a:r>
              <a:rPr lang="en-US" dirty="0" smtClean="0"/>
              <a:t>C. Hurter</a:t>
            </a:r>
            <a:r>
              <a:rPr lang="en-US" dirty="0"/>
              <a:t>, </a:t>
            </a:r>
            <a:r>
              <a:rPr lang="en-US" dirty="0" err="1" smtClean="0"/>
              <a:t>O.Ersoy</a:t>
            </a:r>
            <a:r>
              <a:rPr lang="en-US" dirty="0"/>
              <a:t>, </a:t>
            </a:r>
            <a:r>
              <a:rPr lang="en-US" dirty="0" err="1" smtClean="0"/>
              <a:t>A.Telea</a:t>
            </a:r>
            <a:r>
              <a:rPr lang="en-US" dirty="0"/>
              <a:t/>
            </a:r>
            <a:br>
              <a:rPr lang="en-US" dirty="0"/>
            </a:br>
            <a:r>
              <a:rPr lang="en-US" dirty="0" err="1" smtClean="0"/>
              <a:t>PacificVis</a:t>
            </a:r>
            <a:r>
              <a:rPr lang="en-US" dirty="0" smtClean="0"/>
              <a:t> 2013</a:t>
            </a:r>
            <a:endParaRPr lang="en-US" dirty="0"/>
          </a:p>
          <a:p>
            <a:endParaRPr lang="en-US" dirty="0"/>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553881" y="3311367"/>
            <a:ext cx="8131969" cy="1478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703" y="4882391"/>
            <a:ext cx="5824476" cy="1939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descr="C:\DOCUME~1\hs162\LOCALS~1\Temp\Rar$DR01.934\Flat for Linux\Movies\42-Movies_256x256.png">
            <a:hlinkClick r:id="rId5" action="ppaction://program"/>
          </p:cNvPr>
          <p:cNvPicPr>
            <a:picLocks noChangeAspect="1" noChangeArrowheads="1"/>
          </p:cNvPicPr>
          <p:nvPr/>
        </p:nvPicPr>
        <p:blipFill>
          <a:blip r:embed="rId6" cstate="print"/>
          <a:srcRect/>
          <a:stretch>
            <a:fillRect/>
          </a:stretch>
        </p:blipFill>
        <p:spPr bwMode="auto">
          <a:xfrm>
            <a:off x="323528" y="1712764"/>
            <a:ext cx="927596" cy="927596"/>
          </a:xfrm>
          <a:prstGeom prst="rect">
            <a:avLst/>
          </a:prstGeom>
          <a:noFill/>
        </p:spPr>
      </p:pic>
    </p:spTree>
    <p:extLst>
      <p:ext uri="{BB962C8B-B14F-4D97-AF65-F5344CB8AC3E}">
        <p14:creationId xmlns:p14="http://schemas.microsoft.com/office/powerpoint/2010/main" val="251069606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3752"/>
            <a:ext cx="8229600" cy="926976"/>
          </a:xfrm>
        </p:spPr>
        <p:txBody>
          <a:bodyPr/>
          <a:lstStyle/>
          <a:p>
            <a:r>
              <a:rPr lang="en-US" dirty="0" smtClean="0">
                <a:solidFill>
                  <a:schemeClr val="tx2">
                    <a:lumMod val="75000"/>
                  </a:schemeClr>
                </a:solidFill>
              </a:rPr>
              <a:t>Graph visualization challenges</a:t>
            </a:r>
            <a:endParaRPr lang="en-US" dirty="0">
              <a:solidFill>
                <a:schemeClr val="tx2">
                  <a:lumMod val="75000"/>
                </a:scheme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628800"/>
            <a:ext cx="2443563"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9764" y="2996952"/>
            <a:ext cx="3072596"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space réservé du contenu 2"/>
          <p:cNvSpPr>
            <a:spLocks noGrp="1"/>
          </p:cNvSpPr>
          <p:nvPr>
            <p:ph idx="1"/>
          </p:nvPr>
        </p:nvSpPr>
        <p:spPr>
          <a:xfrm>
            <a:off x="1805054" y="1252769"/>
            <a:ext cx="7272808" cy="592055"/>
          </a:xfrm>
        </p:spPr>
        <p:txBody>
          <a:bodyPr>
            <a:normAutofit/>
          </a:bodyPr>
          <a:lstStyle/>
          <a:p>
            <a:r>
              <a:rPr lang="en-US" dirty="0"/>
              <a:t>Show the structure in relational </a:t>
            </a:r>
            <a:r>
              <a:rPr lang="en-US" dirty="0" smtClean="0"/>
              <a:t>datasets</a:t>
            </a:r>
            <a:endParaRPr lang="en-US" dirty="0"/>
          </a:p>
        </p:txBody>
      </p:sp>
      <p:sp>
        <p:nvSpPr>
          <p:cNvPr id="5" name="Rectangle 4"/>
          <p:cNvSpPr/>
          <p:nvPr/>
        </p:nvSpPr>
        <p:spPr>
          <a:xfrm>
            <a:off x="2339752" y="1772816"/>
            <a:ext cx="6606776" cy="584775"/>
          </a:xfrm>
          <a:prstGeom prst="rect">
            <a:avLst/>
          </a:prstGeom>
        </p:spPr>
        <p:txBody>
          <a:bodyPr wrap="square">
            <a:spAutoFit/>
          </a:bodyPr>
          <a:lstStyle/>
          <a:p>
            <a:pPr marL="285750" indent="-285750">
              <a:buFont typeface="Arial" pitchFamily="34" charset="0"/>
              <a:buChar char="•"/>
            </a:pPr>
            <a:r>
              <a:rPr lang="en-US" sz="3200" dirty="0"/>
              <a:t>Show connectivity </a:t>
            </a:r>
            <a:r>
              <a:rPr lang="en-US" sz="3200" dirty="0" smtClean="0"/>
              <a:t>patterns</a:t>
            </a:r>
            <a:endParaRPr lang="en-US" sz="3200" dirty="0"/>
          </a:p>
        </p:txBody>
      </p:sp>
      <p:sp>
        <p:nvSpPr>
          <p:cNvPr id="6" name="Rectangle 5"/>
          <p:cNvSpPr/>
          <p:nvPr/>
        </p:nvSpPr>
        <p:spPr>
          <a:xfrm>
            <a:off x="2626730" y="2340168"/>
            <a:ext cx="6481774" cy="584775"/>
          </a:xfrm>
          <a:prstGeom prst="rect">
            <a:avLst/>
          </a:prstGeom>
        </p:spPr>
        <p:txBody>
          <a:bodyPr wrap="none">
            <a:spAutoFit/>
          </a:bodyPr>
          <a:lstStyle/>
          <a:p>
            <a:pPr marL="285750" indent="-285750">
              <a:buFont typeface="Arial" pitchFamily="34" charset="0"/>
              <a:buChar char="•"/>
            </a:pPr>
            <a:r>
              <a:rPr lang="en-US" sz="3200" dirty="0"/>
              <a:t>Show frequent communication path</a:t>
            </a:r>
          </a:p>
        </p:txBody>
      </p:sp>
      <p:sp>
        <p:nvSpPr>
          <p:cNvPr id="4" name="Espace réservé du contenu 2"/>
          <p:cNvSpPr txBox="1">
            <a:spLocks/>
          </p:cNvSpPr>
          <p:nvPr/>
        </p:nvSpPr>
        <p:spPr>
          <a:xfrm>
            <a:off x="395536" y="4437112"/>
            <a:ext cx="7848872" cy="218884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smtClean="0">
                <a:solidFill>
                  <a:schemeClr val="tx2">
                    <a:lumMod val="60000"/>
                    <a:lumOff val="40000"/>
                  </a:schemeClr>
                </a:solidFill>
              </a:rPr>
              <a:t>Edge bundling on graph:</a:t>
            </a:r>
          </a:p>
          <a:p>
            <a:pPr marL="0" indent="0">
              <a:buNone/>
            </a:pPr>
            <a:endParaRPr lang="en-US" b="1" dirty="0" smtClean="0"/>
          </a:p>
          <a:p>
            <a:pPr marL="0" indent="0">
              <a:buNone/>
            </a:pPr>
            <a:r>
              <a:rPr lang="en-US" dirty="0" smtClean="0"/>
              <a:t>Show connectivity patterns </a:t>
            </a:r>
          </a:p>
          <a:p>
            <a:pPr marL="0" indent="0">
              <a:buNone/>
            </a:pPr>
            <a:r>
              <a:rPr lang="en-US" dirty="0" smtClean="0"/>
              <a:t>with a trade-off between clutter and overdraw</a:t>
            </a:r>
            <a:endParaRPr lang="en-US" dirty="0"/>
          </a:p>
        </p:txBody>
      </p:sp>
    </p:spTree>
    <p:extLst>
      <p:ext uri="{BB962C8B-B14F-4D97-AF65-F5344CB8AC3E}">
        <p14:creationId xmlns:p14="http://schemas.microsoft.com/office/powerpoint/2010/main" val="4273645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1484784"/>
            <a:ext cx="8913168" cy="2664296"/>
          </a:xfrm>
        </p:spPr>
        <p:txBody>
          <a:bodyPr>
            <a:noAutofit/>
          </a:bodyPr>
          <a:lstStyle/>
          <a:p>
            <a:pPr marL="0" indent="0">
              <a:buNone/>
            </a:pPr>
            <a:r>
              <a:rPr lang="en-US" sz="3600" dirty="0">
                <a:solidFill>
                  <a:schemeClr val="tx2">
                    <a:lumMod val="60000"/>
                    <a:lumOff val="40000"/>
                  </a:schemeClr>
                </a:solidFill>
              </a:rPr>
              <a:t>Dynamic graph visualization challenges</a:t>
            </a:r>
            <a:r>
              <a:rPr lang="en-US" sz="3600" dirty="0" smtClean="0">
                <a:solidFill>
                  <a:schemeClr val="tx2">
                    <a:lumMod val="60000"/>
                    <a:lumOff val="40000"/>
                  </a:schemeClr>
                </a:solidFill>
              </a:rPr>
              <a:t>:</a:t>
            </a:r>
          </a:p>
          <a:p>
            <a:pPr marL="0" indent="0">
              <a:buNone/>
            </a:pPr>
            <a:endParaRPr lang="en-US" sz="1600" dirty="0" smtClean="0"/>
          </a:p>
          <a:p>
            <a:r>
              <a:rPr lang="en-US" sz="2800" dirty="0" smtClean="0"/>
              <a:t>Larger </a:t>
            </a:r>
            <a:r>
              <a:rPr lang="en-US" sz="2800" dirty="0"/>
              <a:t>data volumes than static graph</a:t>
            </a:r>
          </a:p>
          <a:p>
            <a:r>
              <a:rPr lang="en-US" sz="2800" dirty="0" smtClean="0"/>
              <a:t>Show changes in the overall graph structure</a:t>
            </a:r>
          </a:p>
          <a:p>
            <a:r>
              <a:rPr lang="en-US" sz="2800" dirty="0" smtClean="0"/>
              <a:t>Avoid abrupt changes in the graph layout</a:t>
            </a:r>
          </a:p>
          <a:p>
            <a:endParaRPr lang="en-US" sz="2400" dirty="0" smtClean="0"/>
          </a:p>
          <a:p>
            <a:endParaRPr lang="en-US" sz="2400" dirty="0" smtClean="0"/>
          </a:p>
        </p:txBody>
      </p:sp>
      <p:sp>
        <p:nvSpPr>
          <p:cNvPr id="4" name="Rectangle 3"/>
          <p:cNvSpPr/>
          <p:nvPr/>
        </p:nvSpPr>
        <p:spPr>
          <a:xfrm>
            <a:off x="251520" y="17329"/>
            <a:ext cx="8208912" cy="1323439"/>
          </a:xfrm>
          <a:prstGeom prst="rect">
            <a:avLst/>
          </a:prstGeom>
        </p:spPr>
        <p:txBody>
          <a:bodyPr wrap="square">
            <a:spAutoFit/>
          </a:bodyPr>
          <a:lstStyle/>
          <a:p>
            <a:pPr algn="ctr"/>
            <a:r>
              <a:rPr lang="en-US" sz="4000" dirty="0">
                <a:solidFill>
                  <a:schemeClr val="tx2">
                    <a:lumMod val="75000"/>
                  </a:schemeClr>
                </a:solidFill>
              </a:rPr>
              <a:t>Bundling methods remains mainly used for static graph</a:t>
            </a:r>
          </a:p>
        </p:txBody>
      </p:sp>
      <p:sp>
        <p:nvSpPr>
          <p:cNvPr id="5" name="Titre 1"/>
          <p:cNvSpPr txBox="1">
            <a:spLocks/>
          </p:cNvSpPr>
          <p:nvPr/>
        </p:nvSpPr>
        <p:spPr>
          <a:xfrm>
            <a:off x="246936" y="4437112"/>
            <a:ext cx="8229600" cy="1728192"/>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schemeClr val="tx2">
                    <a:lumMod val="60000"/>
                    <a:lumOff val="40000"/>
                  </a:schemeClr>
                </a:solidFill>
              </a:rPr>
              <a:t>Design guide lines:</a:t>
            </a:r>
          </a:p>
          <a:p>
            <a:pPr algn="l"/>
            <a:endParaRPr lang="en-US" sz="3600" dirty="0" smtClean="0"/>
          </a:p>
          <a:p>
            <a:pPr marL="571500" indent="-571500" algn="l">
              <a:buFont typeface="Arial" pitchFamily="34" charset="0"/>
              <a:buChar char="•"/>
            </a:pPr>
            <a:r>
              <a:rPr lang="fr-FR" sz="3200" dirty="0" smtClean="0"/>
              <a:t>Use of graph interpolation</a:t>
            </a:r>
          </a:p>
          <a:p>
            <a:pPr marL="571500" indent="-571500" algn="l">
              <a:buFont typeface="Arial" pitchFamily="34" charset="0"/>
              <a:buChar char="•"/>
            </a:pPr>
            <a:r>
              <a:rPr lang="fr-FR" sz="3200" dirty="0" smtClean="0"/>
              <a:t>Use of KDEEB </a:t>
            </a:r>
            <a:r>
              <a:rPr lang="fr-FR" sz="2400" dirty="0" smtClean="0"/>
              <a:t>(</a:t>
            </a:r>
            <a:r>
              <a:rPr lang="fr-FR" sz="2400" dirty="0" err="1" smtClean="0"/>
              <a:t>Kernel</a:t>
            </a:r>
            <a:r>
              <a:rPr lang="fr-FR" sz="2400" dirty="0" smtClean="0"/>
              <a:t> </a:t>
            </a:r>
            <a:r>
              <a:rPr lang="fr-FR" sz="2400" dirty="0" err="1" smtClean="0"/>
              <a:t>Density</a:t>
            </a:r>
            <a:r>
              <a:rPr lang="fr-FR" sz="2400" dirty="0" smtClean="0"/>
              <a:t> Estimation </a:t>
            </a:r>
            <a:r>
              <a:rPr lang="fr-FR" sz="2400" dirty="0" err="1" smtClean="0"/>
              <a:t>Edge</a:t>
            </a:r>
            <a:r>
              <a:rPr lang="fr-FR" sz="2400" dirty="0" smtClean="0"/>
              <a:t> </a:t>
            </a:r>
            <a:r>
              <a:rPr lang="fr-FR" sz="2400" dirty="0" err="1" smtClean="0"/>
              <a:t>Bundling</a:t>
            </a:r>
            <a:r>
              <a:rPr lang="fr-FR" sz="2400" dirty="0" smtClean="0"/>
              <a:t>)</a:t>
            </a:r>
            <a:endParaRPr lang="en-US" sz="2400" dirty="0"/>
          </a:p>
        </p:txBody>
      </p:sp>
    </p:spTree>
    <p:extLst>
      <p:ext uri="{BB962C8B-B14F-4D97-AF65-F5344CB8AC3E}">
        <p14:creationId xmlns:p14="http://schemas.microsoft.com/office/powerpoint/2010/main" val="132780039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solidFill>
                  <a:schemeClr val="tx2">
                    <a:lumMod val="75000"/>
                  </a:schemeClr>
                </a:solidFill>
              </a:rPr>
              <a:t>KDEEB </a:t>
            </a:r>
            <a:r>
              <a:rPr lang="en-US" dirty="0">
                <a:solidFill>
                  <a:schemeClr val="tx2">
                    <a:lumMod val="75000"/>
                  </a:schemeClr>
                </a:solidFill>
              </a:rPr>
              <a:t>Assets</a:t>
            </a:r>
            <a:br>
              <a:rPr lang="en-US" dirty="0">
                <a:solidFill>
                  <a:schemeClr val="tx2">
                    <a:lumMod val="75000"/>
                  </a:schemeClr>
                </a:solidFill>
              </a:rPr>
            </a:br>
            <a:r>
              <a:rPr lang="en-US" sz="2700" dirty="0" smtClean="0">
                <a:solidFill>
                  <a:schemeClr val="tx2">
                    <a:lumMod val="75000"/>
                  </a:schemeClr>
                </a:solidFill>
              </a:rPr>
              <a:t>(Graph </a:t>
            </a:r>
            <a:r>
              <a:rPr lang="en-US" sz="2700" dirty="0">
                <a:solidFill>
                  <a:schemeClr val="tx2">
                    <a:lumMod val="75000"/>
                  </a:schemeClr>
                </a:solidFill>
              </a:rPr>
              <a:t>Bundling by Kernel Density </a:t>
            </a:r>
            <a:r>
              <a:rPr lang="en-US" sz="2700" dirty="0" smtClean="0">
                <a:solidFill>
                  <a:schemeClr val="tx2">
                    <a:lumMod val="75000"/>
                  </a:schemeClr>
                </a:solidFill>
              </a:rPr>
              <a:t>Estimation)</a:t>
            </a:r>
            <a:endParaRPr lang="en-US" dirty="0">
              <a:solidFill>
                <a:schemeClr val="tx2">
                  <a:lumMod val="75000"/>
                </a:schemeClr>
              </a:solidFill>
            </a:endParaRPr>
          </a:p>
        </p:txBody>
      </p:sp>
      <p:sp>
        <p:nvSpPr>
          <p:cNvPr id="3" name="Espace réservé du contenu 2"/>
          <p:cNvSpPr>
            <a:spLocks noGrp="1"/>
          </p:cNvSpPr>
          <p:nvPr>
            <p:ph idx="1"/>
          </p:nvPr>
        </p:nvSpPr>
        <p:spPr>
          <a:xfrm>
            <a:off x="457200" y="1600200"/>
            <a:ext cx="8229600" cy="5069160"/>
          </a:xfrm>
        </p:spPr>
        <p:txBody>
          <a:bodyPr>
            <a:normAutofit fontScale="85000" lnSpcReduction="20000"/>
          </a:bodyPr>
          <a:lstStyle/>
          <a:p>
            <a:r>
              <a:rPr lang="en-US" b="1" dirty="0" smtClean="0">
                <a:solidFill>
                  <a:schemeClr val="tx2">
                    <a:lumMod val="75000"/>
                  </a:schemeClr>
                </a:solidFill>
              </a:rPr>
              <a:t>Continuity</a:t>
            </a:r>
            <a:r>
              <a:rPr lang="en-US" dirty="0" smtClean="0">
                <a:solidFill>
                  <a:schemeClr val="accent6">
                    <a:lumMod val="60000"/>
                    <a:lumOff val="40000"/>
                  </a:schemeClr>
                </a:solidFill>
              </a:rPr>
              <a:t> </a:t>
            </a:r>
            <a:r>
              <a:rPr lang="en-US" dirty="0" smtClean="0"/>
              <a:t>(iteration = bundling strength)</a:t>
            </a:r>
          </a:p>
          <a:p>
            <a:r>
              <a:rPr lang="fr-FR" b="1" dirty="0" err="1" smtClean="0">
                <a:solidFill>
                  <a:schemeClr val="tx2">
                    <a:lumMod val="75000"/>
                  </a:schemeClr>
                </a:solidFill>
              </a:rPr>
              <a:t>Stability</a:t>
            </a:r>
            <a:r>
              <a:rPr lang="fr-FR" dirty="0" smtClean="0">
                <a:solidFill>
                  <a:schemeClr val="tx2">
                    <a:lumMod val="75000"/>
                  </a:schemeClr>
                </a:solidFill>
              </a:rPr>
              <a:t> </a:t>
            </a:r>
            <a:r>
              <a:rPr lang="fr-FR" dirty="0" smtClean="0"/>
              <a:t>: </a:t>
            </a:r>
            <a:r>
              <a:rPr lang="fr-FR" dirty="0" err="1" smtClean="0"/>
              <a:t>mean</a:t>
            </a:r>
            <a:r>
              <a:rPr lang="fr-FR" dirty="0" smtClean="0"/>
              <a:t> shift</a:t>
            </a:r>
            <a:r>
              <a:rPr lang="fr-FR" sz="1900" dirty="0" smtClean="0"/>
              <a:t>[1] </a:t>
            </a:r>
            <a:r>
              <a:rPr lang="fr-FR" dirty="0" smtClean="0"/>
              <a:t>converges</a:t>
            </a:r>
          </a:p>
          <a:p>
            <a:r>
              <a:rPr lang="fr-FR" b="1" dirty="0" err="1">
                <a:solidFill>
                  <a:schemeClr val="tx2">
                    <a:lumMod val="75000"/>
                  </a:schemeClr>
                </a:solidFill>
              </a:rPr>
              <a:t>Simplicity</a:t>
            </a:r>
            <a:r>
              <a:rPr lang="fr-FR" dirty="0">
                <a:solidFill>
                  <a:schemeClr val="tx2">
                    <a:lumMod val="75000"/>
                  </a:schemeClr>
                </a:solidFill>
              </a:rPr>
              <a:t> </a:t>
            </a:r>
            <a:r>
              <a:rPr lang="fr-FR" dirty="0"/>
              <a:t>and speed</a:t>
            </a:r>
          </a:p>
          <a:p>
            <a:r>
              <a:rPr lang="fr-FR" sz="3500" b="1" dirty="0" err="1" smtClean="0">
                <a:solidFill>
                  <a:schemeClr val="tx2">
                    <a:lumMod val="60000"/>
                    <a:lumOff val="40000"/>
                  </a:schemeClr>
                </a:solidFill>
              </a:rPr>
              <a:t>Implicit</a:t>
            </a:r>
            <a:r>
              <a:rPr lang="fr-FR" sz="3500" dirty="0" smtClean="0">
                <a:solidFill>
                  <a:schemeClr val="tx2">
                    <a:lumMod val="60000"/>
                    <a:lumOff val="40000"/>
                  </a:schemeClr>
                </a:solidFill>
              </a:rPr>
              <a:t> </a:t>
            </a:r>
            <a:r>
              <a:rPr lang="fr-FR" dirty="0" smtClean="0"/>
              <a:t>design</a:t>
            </a:r>
          </a:p>
          <a:p>
            <a:endParaRPr lang="fr-FR" dirty="0"/>
          </a:p>
          <a:p>
            <a:pPr marL="0" indent="0">
              <a:buNone/>
            </a:pPr>
            <a:endParaRPr lang="fr-FR" dirty="0" smtClean="0">
              <a:solidFill>
                <a:schemeClr val="tx2">
                  <a:lumMod val="60000"/>
                  <a:lumOff val="40000"/>
                </a:schemeClr>
              </a:solidFill>
            </a:endParaRPr>
          </a:p>
          <a:p>
            <a:pPr marL="0" indent="0">
              <a:buNone/>
            </a:pPr>
            <a:r>
              <a:rPr lang="fr-FR" dirty="0" smtClean="0">
                <a:solidFill>
                  <a:schemeClr val="tx2">
                    <a:lumMod val="60000"/>
                    <a:lumOff val="40000"/>
                  </a:schemeClr>
                </a:solidFill>
              </a:rPr>
              <a:t>Conclusion:</a:t>
            </a:r>
          </a:p>
          <a:p>
            <a:pPr marL="0" indent="0" algn="ctr">
              <a:buNone/>
            </a:pPr>
            <a:r>
              <a:rPr lang="fr-FR" dirty="0" smtClean="0"/>
              <a:t>KDEEB </a:t>
            </a:r>
            <a:r>
              <a:rPr lang="fr-FR" dirty="0" err="1" smtClean="0"/>
              <a:t>is</a:t>
            </a:r>
            <a:r>
              <a:rPr lang="fr-FR" dirty="0" smtClean="0"/>
              <a:t> </a:t>
            </a:r>
            <a:r>
              <a:rPr lang="fr-FR" dirty="0" err="1" smtClean="0"/>
              <a:t>ideal</a:t>
            </a:r>
            <a:r>
              <a:rPr lang="fr-FR" dirty="0" smtClean="0"/>
              <a:t> for </a:t>
            </a:r>
            <a:r>
              <a:rPr lang="fr-FR" dirty="0" err="1" smtClean="0"/>
              <a:t>bundling</a:t>
            </a:r>
            <a:r>
              <a:rPr lang="fr-FR" dirty="0" smtClean="0"/>
              <a:t> </a:t>
            </a:r>
            <a:r>
              <a:rPr lang="fr-FR" dirty="0" err="1" smtClean="0"/>
              <a:t>changing</a:t>
            </a:r>
            <a:r>
              <a:rPr lang="fr-FR" dirty="0" smtClean="0"/>
              <a:t> graphs</a:t>
            </a:r>
          </a:p>
          <a:p>
            <a:pPr marL="0" indent="0" algn="ctr">
              <a:buNone/>
            </a:pPr>
            <a:endParaRPr lang="en-US" dirty="0" smtClean="0"/>
          </a:p>
          <a:p>
            <a:pPr marL="0" indent="0" algn="ctr">
              <a:buNone/>
            </a:pPr>
            <a:r>
              <a:rPr lang="en-US" sz="2400" i="1" dirty="0" smtClean="0"/>
              <a:t>- Mouse bundling demo -</a:t>
            </a:r>
            <a:endParaRPr lang="en-US" sz="2400" i="1" dirty="0"/>
          </a:p>
        </p:txBody>
      </p:sp>
      <p:sp>
        <p:nvSpPr>
          <p:cNvPr id="4" name="Rectangle 3"/>
          <p:cNvSpPr/>
          <p:nvPr/>
        </p:nvSpPr>
        <p:spPr>
          <a:xfrm>
            <a:off x="467544" y="3645024"/>
            <a:ext cx="9026216" cy="584775"/>
          </a:xfrm>
          <a:prstGeom prst="rect">
            <a:avLst/>
          </a:prstGeom>
        </p:spPr>
        <p:txBody>
          <a:bodyPr wrap="square">
            <a:spAutoFit/>
          </a:bodyPr>
          <a:lstStyle/>
          <a:p>
            <a:r>
              <a:rPr lang="en-US" sz="1600" dirty="0" smtClean="0"/>
              <a:t>[1] </a:t>
            </a:r>
            <a:r>
              <a:rPr lang="en-US" sz="1600" dirty="0"/>
              <a:t>D. </a:t>
            </a:r>
            <a:r>
              <a:rPr lang="en-US" sz="1600" dirty="0" err="1"/>
              <a:t>Comaniciu</a:t>
            </a:r>
            <a:r>
              <a:rPr lang="en-US" sz="1600" dirty="0"/>
              <a:t> and P. Meer. Mean shift: A robust approach toward feature</a:t>
            </a:r>
          </a:p>
          <a:p>
            <a:r>
              <a:rPr lang="en-US" sz="1600" dirty="0"/>
              <a:t>space analysis. IEEE TPAMI, 24(5):603–619, 2002.</a:t>
            </a:r>
          </a:p>
        </p:txBody>
      </p:sp>
    </p:spTree>
    <p:extLst>
      <p:ext uri="{BB962C8B-B14F-4D97-AF65-F5344CB8AC3E}">
        <p14:creationId xmlns:p14="http://schemas.microsoft.com/office/powerpoint/2010/main" val="256021624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160" y="1268760"/>
            <a:ext cx="7020272" cy="3434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re 1"/>
          <p:cNvSpPr>
            <a:spLocks noGrp="1"/>
          </p:cNvSpPr>
          <p:nvPr>
            <p:ph type="title"/>
          </p:nvPr>
        </p:nvSpPr>
        <p:spPr/>
        <p:txBody>
          <a:bodyPr>
            <a:normAutofit fontScale="90000"/>
          </a:bodyPr>
          <a:lstStyle/>
          <a:p>
            <a:r>
              <a:rPr lang="en-US" dirty="0" smtClean="0"/>
              <a:t>Animation with FDEB</a:t>
            </a:r>
            <a:br>
              <a:rPr lang="en-US" dirty="0" smtClean="0"/>
            </a:br>
            <a:r>
              <a:rPr lang="en-US" sz="3600" dirty="0" smtClean="0"/>
              <a:t>(Force Directed Edge Bundling)</a:t>
            </a:r>
            <a:endParaRPr lang="en-US" dirty="0"/>
          </a:p>
        </p:txBody>
      </p:sp>
      <p:sp>
        <p:nvSpPr>
          <p:cNvPr id="3" name="Espace réservé du contenu 2"/>
          <p:cNvSpPr>
            <a:spLocks noGrp="1"/>
          </p:cNvSpPr>
          <p:nvPr>
            <p:ph idx="1"/>
          </p:nvPr>
        </p:nvSpPr>
        <p:spPr>
          <a:xfrm>
            <a:off x="457200" y="4509120"/>
            <a:ext cx="8229600" cy="1617044"/>
          </a:xfrm>
        </p:spPr>
        <p:txBody>
          <a:bodyPr>
            <a:normAutofit fontScale="77500" lnSpcReduction="20000"/>
          </a:bodyPr>
          <a:lstStyle/>
          <a:p>
            <a:r>
              <a:rPr lang="en-US" dirty="0" smtClean="0"/>
              <a:t>(Video)</a:t>
            </a:r>
            <a:endParaRPr lang="en-US" dirty="0"/>
          </a:p>
          <a:p>
            <a:r>
              <a:rPr lang="en-US" dirty="0" smtClean="0"/>
              <a:t>[Q</a:t>
            </a:r>
            <a:r>
              <a:rPr lang="en-US" dirty="0"/>
              <a:t>. Nguyen, P. Edges, and S.-H. Hong. </a:t>
            </a:r>
            <a:r>
              <a:rPr lang="en-US" dirty="0" err="1"/>
              <a:t>StreamEB</a:t>
            </a:r>
            <a:r>
              <a:rPr lang="en-US" dirty="0"/>
              <a:t>: Stream edge</a:t>
            </a:r>
          </a:p>
          <a:p>
            <a:r>
              <a:rPr lang="en-US" dirty="0"/>
              <a:t>bundling. In Proc. Graph Drawing, pages 324–332, </a:t>
            </a:r>
            <a:r>
              <a:rPr lang="en-US" dirty="0" smtClean="0"/>
              <a:t>2012]</a:t>
            </a:r>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139</a:t>
            </a:fld>
            <a:endParaRPr lang="en-US" dirty="0"/>
          </a:p>
        </p:txBody>
      </p:sp>
      <p:pic>
        <p:nvPicPr>
          <p:cNvPr id="7" name="Picture 6" descr="C:\DOCUME~1\hs162\LOCALS~1\Temp\Rar$DR01.934\Flat for Linux\Movies\42-Movies_256x256.png">
            <a:hlinkClick r:id="rId4" action="ppaction://program"/>
          </p:cNvPr>
          <p:cNvPicPr>
            <a:picLocks noChangeAspect="1" noChangeArrowheads="1"/>
          </p:cNvPicPr>
          <p:nvPr/>
        </p:nvPicPr>
        <p:blipFill>
          <a:blip r:embed="rId5" cstate="print"/>
          <a:srcRect/>
          <a:stretch>
            <a:fillRect/>
          </a:stretch>
        </p:blipFill>
        <p:spPr bwMode="auto">
          <a:xfrm>
            <a:off x="7524328" y="3356992"/>
            <a:ext cx="1045840" cy="1045840"/>
          </a:xfrm>
          <a:prstGeom prst="rect">
            <a:avLst/>
          </a:prstGeom>
          <a:noFill/>
        </p:spPr>
      </p:pic>
    </p:spTree>
    <p:extLst>
      <p:ext uri="{BB962C8B-B14F-4D97-AF65-F5344CB8AC3E}">
        <p14:creationId xmlns:p14="http://schemas.microsoft.com/office/powerpoint/2010/main" val="3225024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t>Centrality </a:t>
            </a:r>
            <a:r>
              <a:rPr lang="en-US" dirty="0"/>
              <a:t>Based Visualization of Small World Graphs</a:t>
            </a:r>
          </a:p>
        </p:txBody>
      </p:sp>
      <p:sp>
        <p:nvSpPr>
          <p:cNvPr id="3" name="Espace réservé du contenu 2"/>
          <p:cNvSpPr>
            <a:spLocks noGrp="1"/>
          </p:cNvSpPr>
          <p:nvPr>
            <p:ph idx="1"/>
          </p:nvPr>
        </p:nvSpPr>
        <p:spPr>
          <a:xfrm>
            <a:off x="4572000" y="5733256"/>
            <a:ext cx="4402832" cy="432048"/>
          </a:xfrm>
        </p:spPr>
        <p:txBody>
          <a:bodyPr>
            <a:normAutofit fontScale="62500" lnSpcReduction="20000"/>
          </a:bodyPr>
          <a:lstStyle/>
          <a:p>
            <a:r>
              <a:rPr lang="en-US" dirty="0" smtClean="0"/>
              <a:t>[van </a:t>
            </a:r>
            <a:r>
              <a:rPr lang="en-US" dirty="0"/>
              <a:t>Ham </a:t>
            </a:r>
            <a:r>
              <a:rPr lang="en-US" dirty="0" smtClean="0"/>
              <a:t>and Wattenberg , </a:t>
            </a:r>
            <a:r>
              <a:rPr lang="en-US" dirty="0" err="1" smtClean="0"/>
              <a:t>Eurovis</a:t>
            </a:r>
            <a:r>
              <a:rPr lang="en-US" dirty="0" smtClean="0"/>
              <a:t> 08]</a:t>
            </a:r>
            <a:endParaRPr lang="en-US" dirty="0"/>
          </a:p>
          <a:p>
            <a:endParaRPr lang="en-US" dirty="0"/>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14</a:t>
            </a:fld>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0808"/>
            <a:ext cx="8801116"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648830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dirty="0"/>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140</a:t>
            </a:fld>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380" y="1988840"/>
            <a:ext cx="8845327" cy="3240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6098070" y="5572928"/>
            <a:ext cx="2904321" cy="369332"/>
          </a:xfrm>
          <a:prstGeom prst="rect">
            <a:avLst/>
          </a:prstGeom>
          <a:noFill/>
        </p:spPr>
        <p:txBody>
          <a:bodyPr wrap="none" rtlCol="0">
            <a:spAutoFit/>
          </a:bodyPr>
          <a:lstStyle/>
          <a:p>
            <a:r>
              <a:rPr lang="en-US" dirty="0" smtClean="0"/>
              <a:t>[Hurter et al. </a:t>
            </a:r>
            <a:r>
              <a:rPr lang="en-US" dirty="0" err="1" smtClean="0"/>
              <a:t>PacificVis</a:t>
            </a:r>
            <a:r>
              <a:rPr lang="en-US" dirty="0" smtClean="0"/>
              <a:t> 2013]</a:t>
            </a:r>
            <a:endParaRPr lang="en-US" dirty="0"/>
          </a:p>
        </p:txBody>
      </p:sp>
    </p:spTree>
    <p:extLst>
      <p:ext uri="{BB962C8B-B14F-4D97-AF65-F5344CB8AC3E}">
        <p14:creationId xmlns:p14="http://schemas.microsoft.com/office/powerpoint/2010/main" val="417188506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Mouse trail Demo</a:t>
            </a:r>
            <a:endParaRPr lang="en-US" dirty="0"/>
          </a:p>
        </p:txBody>
      </p:sp>
      <p:sp>
        <p:nvSpPr>
          <p:cNvPr id="3" name="Espace réservé du contenu 2"/>
          <p:cNvSpPr>
            <a:spLocks noGrp="1"/>
          </p:cNvSpPr>
          <p:nvPr>
            <p:ph idx="1"/>
          </p:nvPr>
        </p:nvSpPr>
        <p:spPr/>
        <p:txBody>
          <a:bodyPr/>
          <a:lstStyle/>
          <a:p>
            <a:endParaRPr lang="en-US"/>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141</a:t>
            </a:fld>
            <a:endParaRPr lang="en-US" dirty="0"/>
          </a:p>
        </p:txBody>
      </p:sp>
    </p:spTree>
    <p:extLst>
      <p:ext uri="{BB962C8B-B14F-4D97-AF65-F5344CB8AC3E}">
        <p14:creationId xmlns:p14="http://schemas.microsoft.com/office/powerpoint/2010/main" val="347035867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4624"/>
            <a:ext cx="8229600" cy="1143000"/>
          </a:xfrm>
        </p:spPr>
        <p:txBody>
          <a:bodyPr>
            <a:normAutofit fontScale="90000"/>
          </a:bodyPr>
          <a:lstStyle/>
          <a:p>
            <a:r>
              <a:rPr lang="en-US" sz="3100" dirty="0" smtClean="0"/>
              <a:t>Datasets</a:t>
            </a:r>
            <a:r>
              <a:rPr lang="en-US" dirty="0" smtClean="0"/>
              <a:t/>
            </a:r>
            <a:br>
              <a:rPr lang="en-US" dirty="0" smtClean="0"/>
            </a:br>
            <a:r>
              <a:rPr lang="en-US" dirty="0" smtClean="0"/>
              <a:t>Streaming and sequence graph</a:t>
            </a:r>
            <a:endParaRPr lang="en-US" dirty="0"/>
          </a:p>
        </p:txBody>
      </p:sp>
      <p:sp>
        <p:nvSpPr>
          <p:cNvPr id="3" name="Espace réservé du contenu 2"/>
          <p:cNvSpPr>
            <a:spLocks noGrp="1"/>
          </p:cNvSpPr>
          <p:nvPr>
            <p:ph idx="1"/>
          </p:nvPr>
        </p:nvSpPr>
        <p:spPr>
          <a:xfrm>
            <a:off x="179512" y="1988840"/>
            <a:ext cx="8784976" cy="3877891"/>
          </a:xfrm>
        </p:spPr>
        <p:txBody>
          <a:bodyPr/>
          <a:lstStyle/>
          <a:p>
            <a:r>
              <a:rPr lang="en-US" dirty="0" smtClean="0"/>
              <a:t>Streaming graph: temporally ordered, unstructured edge sequences </a:t>
            </a:r>
            <a:r>
              <a:rPr lang="en-US" sz="2800" dirty="0" smtClean="0"/>
              <a:t>(start, end, life time)</a:t>
            </a:r>
            <a:r>
              <a:rPr lang="en-US" dirty="0" smtClean="0"/>
              <a:t>. </a:t>
            </a:r>
          </a:p>
          <a:p>
            <a:pPr marL="0" indent="0">
              <a:buNone/>
            </a:pPr>
            <a:endParaRPr lang="en-US" dirty="0" smtClean="0"/>
          </a:p>
          <a:p>
            <a:r>
              <a:rPr lang="en-US" dirty="0" smtClean="0"/>
              <a:t>Sequence graph: discreet set of graphs with edge correspondence over time. </a:t>
            </a:r>
            <a:endParaRPr lang="en-US" dirty="0"/>
          </a:p>
        </p:txBody>
      </p:sp>
    </p:spTree>
    <p:extLst>
      <p:ext uri="{BB962C8B-B14F-4D97-AF65-F5344CB8AC3E}">
        <p14:creationId xmlns:p14="http://schemas.microsoft.com/office/powerpoint/2010/main" val="10485193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0"/>
            <a:ext cx="8229600" cy="1412776"/>
          </a:xfrm>
        </p:spPr>
        <p:txBody>
          <a:bodyPr>
            <a:normAutofit/>
          </a:bodyPr>
          <a:lstStyle/>
          <a:p>
            <a:r>
              <a:rPr lang="en-US" dirty="0" smtClean="0">
                <a:solidFill>
                  <a:schemeClr val="tx2">
                    <a:lumMod val="75000"/>
                  </a:schemeClr>
                </a:solidFill>
              </a:rPr>
              <a:t>Aircraft trajectory</a:t>
            </a:r>
            <a:br>
              <a:rPr lang="en-US" dirty="0" smtClean="0">
                <a:solidFill>
                  <a:schemeClr val="tx2">
                    <a:lumMod val="75000"/>
                  </a:schemeClr>
                </a:solidFill>
              </a:rPr>
            </a:br>
            <a:r>
              <a:rPr lang="en-US" sz="3100" dirty="0" smtClean="0">
                <a:solidFill>
                  <a:schemeClr val="tx2">
                    <a:lumMod val="60000"/>
                    <a:lumOff val="40000"/>
                  </a:schemeClr>
                </a:solidFill>
              </a:rPr>
              <a:t>streaming graph</a:t>
            </a:r>
            <a:endParaRPr lang="en-US" sz="3100" dirty="0">
              <a:solidFill>
                <a:schemeClr val="tx2">
                  <a:lumMod val="60000"/>
                  <a:lumOff val="40000"/>
                </a:schemeClr>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064" y="1281484"/>
            <a:ext cx="4451232" cy="2507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408678"/>
            <a:ext cx="4471408" cy="2452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0040" y="3824440"/>
            <a:ext cx="3078256" cy="3037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2256" y="3721130"/>
            <a:ext cx="3168352"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3347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tx2">
                    <a:lumMod val="75000"/>
                  </a:schemeClr>
                </a:solidFill>
              </a:rPr>
              <a:t>Discussion</a:t>
            </a:r>
            <a:endParaRPr lang="en-US" dirty="0">
              <a:solidFill>
                <a:schemeClr val="tx2">
                  <a:lumMod val="75000"/>
                </a:schemeClr>
              </a:solidFill>
            </a:endParaRPr>
          </a:p>
        </p:txBody>
      </p:sp>
      <p:sp>
        <p:nvSpPr>
          <p:cNvPr id="3" name="Espace réservé du contenu 2"/>
          <p:cNvSpPr>
            <a:spLocks noGrp="1"/>
          </p:cNvSpPr>
          <p:nvPr>
            <p:ph idx="1"/>
          </p:nvPr>
        </p:nvSpPr>
        <p:spPr/>
        <p:txBody>
          <a:bodyPr>
            <a:normAutofit fontScale="92500" lnSpcReduction="20000"/>
          </a:bodyPr>
          <a:lstStyle/>
          <a:p>
            <a:r>
              <a:rPr lang="en-US" dirty="0" smtClean="0">
                <a:solidFill>
                  <a:schemeClr val="tx2">
                    <a:lumMod val="60000"/>
                    <a:lumOff val="40000"/>
                  </a:schemeClr>
                </a:solidFill>
              </a:rPr>
              <a:t>streaming </a:t>
            </a:r>
            <a:r>
              <a:rPr lang="en-US" dirty="0">
                <a:solidFill>
                  <a:schemeClr val="tx2">
                    <a:lumMod val="60000"/>
                    <a:lumOff val="40000"/>
                  </a:schemeClr>
                </a:solidFill>
              </a:rPr>
              <a:t>graphs</a:t>
            </a:r>
          </a:p>
          <a:p>
            <a:pPr lvl="1"/>
            <a:r>
              <a:rPr lang="en-US" dirty="0" smtClean="0"/>
              <a:t>Fits </a:t>
            </a:r>
            <a:r>
              <a:rPr lang="en-US" dirty="0"/>
              <a:t>naturally to the KDEEB method</a:t>
            </a:r>
          </a:p>
          <a:p>
            <a:pPr lvl="1"/>
            <a:r>
              <a:rPr lang="en-US" dirty="0"/>
              <a:t>S</a:t>
            </a:r>
            <a:r>
              <a:rPr lang="en-US" dirty="0" smtClean="0"/>
              <a:t>et </a:t>
            </a:r>
            <a:r>
              <a:rPr lang="en-US" dirty="0"/>
              <a:t>bundling time = physical time</a:t>
            </a:r>
          </a:p>
          <a:p>
            <a:pPr lvl="1"/>
            <a:r>
              <a:rPr lang="en-US" dirty="0"/>
              <a:t>C</a:t>
            </a:r>
            <a:r>
              <a:rPr lang="en-US" dirty="0" smtClean="0"/>
              <a:t>annot </a:t>
            </a:r>
            <a:r>
              <a:rPr lang="en-US" dirty="0"/>
              <a:t>be (easily) done with other bundling methods</a:t>
            </a:r>
          </a:p>
          <a:p>
            <a:pPr marL="0" indent="0">
              <a:buNone/>
            </a:pPr>
            <a:endParaRPr lang="en-US" dirty="0"/>
          </a:p>
          <a:p>
            <a:r>
              <a:rPr lang="en-US" dirty="0" smtClean="0">
                <a:solidFill>
                  <a:schemeClr val="tx2">
                    <a:lumMod val="60000"/>
                    <a:lumOff val="40000"/>
                  </a:schemeClr>
                </a:solidFill>
              </a:rPr>
              <a:t>sequence </a:t>
            </a:r>
            <a:r>
              <a:rPr lang="en-US" dirty="0">
                <a:solidFill>
                  <a:schemeClr val="tx2">
                    <a:lumMod val="60000"/>
                    <a:lumOff val="40000"/>
                  </a:schemeClr>
                </a:solidFill>
              </a:rPr>
              <a:t>graphs</a:t>
            </a:r>
          </a:p>
          <a:p>
            <a:pPr lvl="1"/>
            <a:r>
              <a:rPr lang="en-US" dirty="0"/>
              <a:t> N</a:t>
            </a:r>
            <a:r>
              <a:rPr lang="en-US" dirty="0" smtClean="0"/>
              <a:t>eed </a:t>
            </a:r>
            <a:r>
              <a:rPr lang="en-US" dirty="0"/>
              <a:t>correspondence information</a:t>
            </a:r>
          </a:p>
          <a:p>
            <a:pPr lvl="1"/>
            <a:r>
              <a:rPr lang="en-US" dirty="0"/>
              <a:t> C</a:t>
            </a:r>
            <a:r>
              <a:rPr lang="en-US" dirty="0" smtClean="0"/>
              <a:t>an </a:t>
            </a:r>
            <a:r>
              <a:rPr lang="en-US" dirty="0"/>
              <a:t>use other bundling methods than KDEEB</a:t>
            </a:r>
          </a:p>
          <a:p>
            <a:pPr lvl="1"/>
            <a:r>
              <a:rPr lang="en-US" dirty="0"/>
              <a:t> M</a:t>
            </a:r>
            <a:r>
              <a:rPr lang="en-US" dirty="0" smtClean="0"/>
              <a:t>ain </a:t>
            </a:r>
            <a:r>
              <a:rPr lang="en-US" dirty="0"/>
              <a:t>KDEEB asset: speed</a:t>
            </a:r>
          </a:p>
        </p:txBody>
      </p:sp>
    </p:spTree>
    <p:extLst>
      <p:ext uri="{BB962C8B-B14F-4D97-AF65-F5344CB8AC3E}">
        <p14:creationId xmlns:p14="http://schemas.microsoft.com/office/powerpoint/2010/main" val="2439567892"/>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solidFill>
                  <a:schemeClr val="tx2">
                    <a:lumMod val="75000"/>
                  </a:schemeClr>
                </a:solidFill>
              </a:rPr>
              <a:t>Complexity</a:t>
            </a:r>
            <a:endParaRPr lang="en-US" dirty="0">
              <a:solidFill>
                <a:schemeClr val="tx2">
                  <a:lumMod val="75000"/>
                </a:schemeClr>
              </a:solidFill>
            </a:endParaRPr>
          </a:p>
        </p:txBody>
      </p:sp>
      <p:sp>
        <p:nvSpPr>
          <p:cNvPr id="3" name="Espace réservé du contenu 2"/>
          <p:cNvSpPr>
            <a:spLocks noGrp="1"/>
          </p:cNvSpPr>
          <p:nvPr>
            <p:ph idx="1"/>
          </p:nvPr>
        </p:nvSpPr>
        <p:spPr/>
        <p:txBody>
          <a:bodyPr/>
          <a:lstStyle/>
          <a:p>
            <a:r>
              <a:rPr lang="en-US" dirty="0">
                <a:solidFill>
                  <a:schemeClr val="tx2">
                    <a:lumMod val="60000"/>
                    <a:lumOff val="40000"/>
                  </a:schemeClr>
                </a:solidFill>
              </a:rPr>
              <a:t>streaming</a:t>
            </a:r>
            <a:r>
              <a:rPr lang="en-US" dirty="0"/>
              <a:t> graph visualization: O(E) per animation frame, where E is the average number of </a:t>
            </a:r>
            <a:r>
              <a:rPr lang="en-US" dirty="0" smtClean="0"/>
              <a:t>edges</a:t>
            </a:r>
          </a:p>
          <a:p>
            <a:endParaRPr lang="en-US" dirty="0"/>
          </a:p>
          <a:p>
            <a:r>
              <a:rPr lang="en-US" dirty="0" smtClean="0">
                <a:solidFill>
                  <a:schemeClr val="tx2">
                    <a:lumMod val="60000"/>
                    <a:lumOff val="40000"/>
                  </a:schemeClr>
                </a:solidFill>
              </a:rPr>
              <a:t>sequence</a:t>
            </a:r>
            <a:r>
              <a:rPr lang="en-US" dirty="0" smtClean="0"/>
              <a:t> </a:t>
            </a:r>
            <a:r>
              <a:rPr lang="en-US" dirty="0"/>
              <a:t>graph </a:t>
            </a:r>
            <a:r>
              <a:rPr lang="en-US" dirty="0" smtClean="0"/>
              <a:t>visualization: O(BN</a:t>
            </a:r>
            <a:r>
              <a:rPr lang="en-US" dirty="0"/>
              <a:t>) for a sequence of N graphs, and </a:t>
            </a:r>
            <a:r>
              <a:rPr lang="en-US" dirty="0" smtClean="0"/>
              <a:t>a bundling algorithm of </a:t>
            </a:r>
            <a:r>
              <a:rPr lang="en-US" dirty="0"/>
              <a:t>complexity </a:t>
            </a:r>
            <a:r>
              <a:rPr lang="en-US" dirty="0" smtClean="0"/>
              <a:t>B</a:t>
            </a:r>
          </a:p>
          <a:p>
            <a:endParaRPr lang="en-US" dirty="0" smtClean="0"/>
          </a:p>
        </p:txBody>
      </p:sp>
    </p:spTree>
    <p:extLst>
      <p:ext uri="{BB962C8B-B14F-4D97-AF65-F5344CB8AC3E}">
        <p14:creationId xmlns:p14="http://schemas.microsoft.com/office/powerpoint/2010/main" val="138279535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116632"/>
            <a:ext cx="8229600" cy="1143000"/>
          </a:xfrm>
        </p:spPr>
        <p:txBody>
          <a:bodyPr>
            <a:normAutofit/>
          </a:bodyPr>
          <a:lstStyle/>
          <a:p>
            <a:pPr marL="0" indent="0"/>
            <a:r>
              <a:rPr lang="fr-FR" dirty="0" smtClean="0">
                <a:solidFill>
                  <a:schemeClr val="tx2">
                    <a:lumMod val="75000"/>
                  </a:schemeClr>
                </a:solidFill>
              </a:rPr>
              <a:t>Performance</a:t>
            </a:r>
            <a:br>
              <a:rPr lang="fr-FR" dirty="0" smtClean="0">
                <a:solidFill>
                  <a:schemeClr val="tx2">
                    <a:lumMod val="75000"/>
                  </a:schemeClr>
                </a:solidFill>
              </a:rPr>
            </a:br>
            <a:r>
              <a:rPr lang="en-US" sz="2200" dirty="0">
                <a:solidFill>
                  <a:schemeClr val="tx2">
                    <a:lumMod val="60000"/>
                    <a:lumOff val="40000"/>
                  </a:schemeClr>
                </a:solidFill>
              </a:rPr>
              <a:t>2.3 </a:t>
            </a:r>
            <a:r>
              <a:rPr lang="en-US" sz="2200" dirty="0" smtClean="0">
                <a:solidFill>
                  <a:schemeClr val="tx2">
                    <a:lumMod val="60000"/>
                    <a:lumOff val="40000"/>
                  </a:schemeClr>
                </a:solidFill>
              </a:rPr>
              <a:t>GHz PC </a:t>
            </a:r>
            <a:r>
              <a:rPr lang="en-US" sz="2200" dirty="0">
                <a:solidFill>
                  <a:schemeClr val="tx2">
                    <a:lumMod val="60000"/>
                    <a:lumOff val="40000"/>
                  </a:schemeClr>
                </a:solidFill>
              </a:rPr>
              <a:t>with 8 GB </a:t>
            </a:r>
            <a:r>
              <a:rPr lang="en-US" sz="2200" dirty="0" smtClean="0">
                <a:solidFill>
                  <a:schemeClr val="tx2">
                    <a:lumMod val="60000"/>
                    <a:lumOff val="40000"/>
                  </a:schemeClr>
                </a:solidFill>
              </a:rPr>
              <a:t>RAM, NVidia </a:t>
            </a:r>
            <a:r>
              <a:rPr lang="en-US" sz="2200" dirty="0">
                <a:solidFill>
                  <a:schemeClr val="tx2">
                    <a:lumMod val="60000"/>
                    <a:lumOff val="40000"/>
                  </a:schemeClr>
                </a:solidFill>
              </a:rPr>
              <a:t>GT 480 </a:t>
            </a:r>
            <a:r>
              <a:rPr lang="en-US" sz="2200" dirty="0" smtClean="0">
                <a:solidFill>
                  <a:schemeClr val="tx2">
                    <a:lumMod val="60000"/>
                    <a:lumOff val="40000"/>
                  </a:schemeClr>
                </a:solidFill>
              </a:rPr>
              <a:t>card</a:t>
            </a:r>
            <a:endParaRPr lang="en-US" dirty="0">
              <a:solidFill>
                <a:schemeClr val="tx2">
                  <a:lumMod val="60000"/>
                  <a:lumOff val="40000"/>
                </a:schemeClr>
              </a:solidFill>
            </a:endParaRPr>
          </a:p>
        </p:txBody>
      </p:sp>
      <p:sp>
        <p:nvSpPr>
          <p:cNvPr id="3" name="Espace réservé du contenu 2"/>
          <p:cNvSpPr>
            <a:spLocks noGrp="1"/>
          </p:cNvSpPr>
          <p:nvPr>
            <p:ph idx="1"/>
          </p:nvPr>
        </p:nvSpPr>
        <p:spPr>
          <a:xfrm>
            <a:off x="179512" y="1412776"/>
            <a:ext cx="8856984" cy="5141168"/>
          </a:xfrm>
        </p:spPr>
        <p:txBody>
          <a:bodyPr>
            <a:normAutofit fontScale="62500" lnSpcReduction="20000"/>
          </a:bodyPr>
          <a:lstStyle/>
          <a:p>
            <a:pPr marL="0" indent="0">
              <a:buNone/>
            </a:pPr>
            <a:r>
              <a:rPr lang="en-US" dirty="0" smtClean="0"/>
              <a:t>Implementation C</a:t>
            </a:r>
            <a:r>
              <a:rPr lang="en-US" dirty="0"/>
              <a:t># </a:t>
            </a:r>
            <a:r>
              <a:rPr lang="en-US" dirty="0" smtClean="0"/>
              <a:t>and OpenGL </a:t>
            </a:r>
            <a:r>
              <a:rPr lang="en-US" dirty="0"/>
              <a:t>1.1, </a:t>
            </a:r>
            <a:r>
              <a:rPr lang="en-US" dirty="0" smtClean="0"/>
              <a:t>2.3 GHz</a:t>
            </a:r>
          </a:p>
          <a:p>
            <a:pPr marL="0" indent="0">
              <a:buNone/>
            </a:pPr>
            <a:endParaRPr lang="en-US" dirty="0" smtClean="0"/>
          </a:p>
          <a:p>
            <a:r>
              <a:rPr lang="en-US" dirty="0" smtClean="0"/>
              <a:t>US dataset (streaming graph):  </a:t>
            </a:r>
            <a:r>
              <a:rPr lang="en-US" b="1" dirty="0" smtClean="0"/>
              <a:t>0.05 seconds/frame </a:t>
            </a:r>
            <a:r>
              <a:rPr lang="en-US" dirty="0" smtClean="0"/>
              <a:t>(2K </a:t>
            </a:r>
            <a:r>
              <a:rPr lang="en-US" dirty="0"/>
              <a:t>edges on average) </a:t>
            </a:r>
            <a:endParaRPr lang="en-US" dirty="0" smtClean="0"/>
          </a:p>
          <a:p>
            <a:r>
              <a:rPr lang="en-US" dirty="0"/>
              <a:t>France dataset (streaming graph): </a:t>
            </a:r>
            <a:r>
              <a:rPr lang="en-US" b="1" dirty="0" smtClean="0"/>
              <a:t>0.17</a:t>
            </a:r>
            <a:r>
              <a:rPr lang="en-US" b="1" dirty="0"/>
              <a:t> </a:t>
            </a:r>
            <a:r>
              <a:rPr lang="en-US" b="1" dirty="0" smtClean="0"/>
              <a:t>seconds/frame </a:t>
            </a:r>
            <a:r>
              <a:rPr lang="en-US" dirty="0" smtClean="0"/>
              <a:t>(15K </a:t>
            </a:r>
            <a:r>
              <a:rPr lang="en-US" dirty="0"/>
              <a:t>edges on average</a:t>
            </a:r>
            <a:r>
              <a:rPr lang="en-US" dirty="0" smtClean="0"/>
              <a:t>)</a:t>
            </a:r>
          </a:p>
          <a:p>
            <a:endParaRPr lang="en-US" dirty="0"/>
          </a:p>
          <a:p>
            <a:pPr marL="0" indent="0">
              <a:buNone/>
            </a:pPr>
            <a:r>
              <a:rPr lang="en-US" dirty="0" smtClean="0"/>
              <a:t>we </a:t>
            </a:r>
            <a:r>
              <a:rPr lang="en-US" dirty="0"/>
              <a:t>are roughly 10 times faster than the original </a:t>
            </a:r>
            <a:r>
              <a:rPr lang="en-US" dirty="0" smtClean="0"/>
              <a:t>KDEEB which </a:t>
            </a:r>
            <a:r>
              <a:rPr lang="en-US" dirty="0"/>
              <a:t>is expected, as we do only one iteration </a:t>
            </a:r>
            <a:r>
              <a:rPr lang="en-US" dirty="0" smtClean="0"/>
              <a:t>per frame.</a:t>
            </a:r>
            <a:r>
              <a:rPr lang="en-US" dirty="0"/>
              <a:t> the total time needed </a:t>
            </a:r>
            <a:r>
              <a:rPr lang="en-US" dirty="0" smtClean="0"/>
              <a:t>for a </a:t>
            </a:r>
            <a:r>
              <a:rPr lang="en-US" dirty="0"/>
              <a:t>stream depends on the stream’s length.</a:t>
            </a:r>
          </a:p>
          <a:p>
            <a:pPr marL="0" indent="0">
              <a:buNone/>
            </a:pPr>
            <a:endParaRPr lang="en-US" dirty="0" smtClean="0"/>
          </a:p>
          <a:p>
            <a:pPr marL="0" indent="0">
              <a:buNone/>
            </a:pPr>
            <a:endParaRPr lang="en-US" dirty="0" smtClean="0"/>
          </a:p>
          <a:p>
            <a:pPr marL="0" indent="0">
              <a:buNone/>
            </a:pPr>
            <a:r>
              <a:rPr lang="en-US" dirty="0" smtClean="0"/>
              <a:t>In </a:t>
            </a:r>
            <a:r>
              <a:rPr lang="en-US" dirty="0"/>
              <a:t>contrast, if we were to use </a:t>
            </a:r>
            <a:r>
              <a:rPr lang="en-US" dirty="0" smtClean="0"/>
              <a:t>FDEB (</a:t>
            </a:r>
            <a:r>
              <a:rPr lang="en-US" dirty="0"/>
              <a:t>1.7 GHz PC </a:t>
            </a:r>
            <a:r>
              <a:rPr lang="en-US" dirty="0" smtClean="0"/>
              <a:t>), </a:t>
            </a:r>
            <a:r>
              <a:rPr lang="en-US" dirty="0"/>
              <a:t>we </a:t>
            </a:r>
            <a:r>
              <a:rPr lang="en-US" dirty="0" smtClean="0"/>
              <a:t>would</a:t>
            </a:r>
          </a:p>
          <a:p>
            <a:r>
              <a:rPr lang="en-US" dirty="0"/>
              <a:t>US dataset (streaming graph):  </a:t>
            </a:r>
            <a:r>
              <a:rPr lang="en-US" b="1" dirty="0" smtClean="0"/>
              <a:t>19 </a:t>
            </a:r>
            <a:r>
              <a:rPr lang="en-US" b="1" dirty="0"/>
              <a:t>seconds/frame </a:t>
            </a:r>
            <a:r>
              <a:rPr lang="en-US" dirty="0"/>
              <a:t>(2K edges on average) </a:t>
            </a:r>
          </a:p>
          <a:p>
            <a:r>
              <a:rPr lang="en-US" dirty="0" smtClean="0"/>
              <a:t>Small graph: </a:t>
            </a:r>
            <a:r>
              <a:rPr lang="en-US" b="1" dirty="0" smtClean="0"/>
              <a:t>6 </a:t>
            </a:r>
            <a:r>
              <a:rPr lang="en-US" b="1" dirty="0"/>
              <a:t>seconds/frame </a:t>
            </a:r>
            <a:r>
              <a:rPr lang="en-US" dirty="0" smtClean="0"/>
              <a:t>(900 edges)</a:t>
            </a:r>
            <a:endParaRPr lang="en-US" dirty="0"/>
          </a:p>
        </p:txBody>
      </p:sp>
    </p:spTree>
    <p:extLst>
      <p:ext uri="{BB962C8B-B14F-4D97-AF65-F5344CB8AC3E}">
        <p14:creationId xmlns:p14="http://schemas.microsoft.com/office/powerpoint/2010/main" val="364704160"/>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1240" y="20608"/>
            <a:ext cx="8229600" cy="888112"/>
          </a:xfrm>
        </p:spPr>
        <p:txBody>
          <a:bodyPr>
            <a:normAutofit/>
          </a:bodyPr>
          <a:lstStyle/>
          <a:p>
            <a:pPr algn="l"/>
            <a:r>
              <a:rPr lang="en-US" sz="3600" dirty="0" smtClean="0">
                <a:solidFill>
                  <a:schemeClr val="tx2">
                    <a:lumMod val="75000"/>
                  </a:schemeClr>
                </a:solidFill>
              </a:rPr>
              <a:t>Summary of contributions</a:t>
            </a:r>
            <a:endParaRPr lang="en-US" sz="3600" dirty="0">
              <a:solidFill>
                <a:schemeClr val="tx2">
                  <a:lumMod val="75000"/>
                </a:schemeClr>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2234692"/>
            <a:ext cx="4593159" cy="4506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space réservé du contenu 2"/>
          <p:cNvSpPr>
            <a:spLocks noGrp="1"/>
          </p:cNvSpPr>
          <p:nvPr>
            <p:ph idx="1"/>
          </p:nvPr>
        </p:nvSpPr>
        <p:spPr>
          <a:xfrm>
            <a:off x="449578" y="980728"/>
            <a:ext cx="8229600" cy="2016224"/>
          </a:xfrm>
        </p:spPr>
        <p:txBody>
          <a:bodyPr>
            <a:normAutofit fontScale="92500" lnSpcReduction="10000"/>
          </a:bodyPr>
          <a:lstStyle/>
          <a:p>
            <a:r>
              <a:rPr lang="en-US" sz="2800" dirty="0" smtClean="0">
                <a:solidFill>
                  <a:srgbClr val="558ED5"/>
                </a:solidFill>
              </a:rPr>
              <a:t>Real time EB:</a:t>
            </a:r>
            <a:r>
              <a:rPr lang="en-US" sz="2800" dirty="0" smtClean="0"/>
              <a:t> image-based techniques </a:t>
            </a:r>
          </a:p>
          <a:p>
            <a:r>
              <a:rPr lang="en-US" sz="2800" dirty="0" smtClean="0">
                <a:solidFill>
                  <a:srgbClr val="558ED5"/>
                </a:solidFill>
              </a:rPr>
              <a:t>Simple: </a:t>
            </a:r>
            <a:r>
              <a:rPr lang="en-US" sz="2800" dirty="0" smtClean="0"/>
              <a:t>few parameters</a:t>
            </a:r>
          </a:p>
          <a:p>
            <a:r>
              <a:rPr lang="en-US" sz="2800" dirty="0" smtClean="0">
                <a:solidFill>
                  <a:srgbClr val="558ED5"/>
                </a:solidFill>
              </a:rPr>
              <a:t>Flexible:</a:t>
            </a:r>
            <a:r>
              <a:rPr lang="en-US" sz="2800" dirty="0" smtClean="0"/>
              <a:t> applicable on general graph</a:t>
            </a:r>
          </a:p>
          <a:p>
            <a:r>
              <a:rPr lang="en-US" sz="2800" dirty="0" smtClean="0">
                <a:solidFill>
                  <a:schemeClr val="tx2">
                    <a:lumMod val="60000"/>
                    <a:lumOff val="40000"/>
                  </a:schemeClr>
                </a:solidFill>
              </a:rPr>
              <a:t>Scalable</a:t>
            </a:r>
            <a:endParaRPr lang="en-US" sz="2800" dirty="0">
              <a:solidFill>
                <a:schemeClr val="tx2">
                  <a:lumMod val="60000"/>
                  <a:lumOff val="40000"/>
                </a:schemeClr>
              </a:solidFill>
            </a:endParaRPr>
          </a:p>
        </p:txBody>
      </p:sp>
    </p:spTree>
    <p:extLst>
      <p:ext uri="{BB962C8B-B14F-4D97-AF65-F5344CB8AC3E}">
        <p14:creationId xmlns:p14="http://schemas.microsoft.com/office/powerpoint/2010/main" val="4194213258"/>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a:spLocks noGrp="1" noChangeArrowheads="1"/>
          </p:cNvSpPr>
          <p:nvPr/>
        </p:nvSpPr>
        <p:spPr bwMode="auto">
          <a:xfrm>
            <a:off x="861562" y="548680"/>
            <a:ext cx="7412973" cy="46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r" rtl="0" eaLnBrk="0" fontAlgn="base" hangingPunct="0">
              <a:spcBef>
                <a:spcPct val="20000"/>
              </a:spcBef>
              <a:spcAft>
                <a:spcPct val="0"/>
              </a:spcAft>
              <a:buClr>
                <a:srgbClr val="26A9E0"/>
              </a:buClr>
              <a:buFontTx/>
              <a:buNone/>
              <a:defRPr sz="2000">
                <a:solidFill>
                  <a:srgbClr val="FFFFFF"/>
                </a:solidFill>
                <a:latin typeface="+mn-lt"/>
                <a:ea typeface="MS PGothic" pitchFamily="34" charset="-128"/>
                <a:cs typeface="+mn-cs"/>
              </a:defRPr>
            </a:lvl1pPr>
            <a:lvl2pPr marL="742950" indent="-285750" algn="l" rtl="0" eaLnBrk="0" fontAlgn="base" hangingPunct="0">
              <a:spcBef>
                <a:spcPct val="20000"/>
              </a:spcBef>
              <a:spcAft>
                <a:spcPct val="0"/>
              </a:spcAft>
              <a:buClr>
                <a:srgbClr val="666FB2"/>
              </a:buClr>
              <a:buFont typeface="Times" charset="0"/>
              <a:buChar char="•"/>
              <a:defRPr>
                <a:solidFill>
                  <a:srgbClr val="FFFFFF"/>
                </a:solidFill>
                <a:latin typeface="+mn-lt"/>
                <a:ea typeface="MS PGothic" pitchFamily="34" charset="-128"/>
              </a:defRPr>
            </a:lvl2pPr>
            <a:lvl3pPr marL="1143000" indent="-228600" algn="l" rtl="0" eaLnBrk="0" fontAlgn="base" hangingPunct="0">
              <a:spcBef>
                <a:spcPct val="20000"/>
              </a:spcBef>
              <a:spcAft>
                <a:spcPct val="0"/>
              </a:spcAft>
              <a:buClr>
                <a:schemeClr val="bg2"/>
              </a:buClr>
              <a:buChar char="•"/>
              <a:defRPr>
                <a:solidFill>
                  <a:srgbClr val="FFFFFF"/>
                </a:solidFill>
                <a:latin typeface="+mn-lt"/>
                <a:ea typeface="MS PGothic" pitchFamily="34" charset="-128"/>
              </a:defRPr>
            </a:lvl3pPr>
            <a:lvl4pPr marL="1600200" indent="-228600" algn="l" rtl="0" eaLnBrk="0" fontAlgn="base" hangingPunct="0">
              <a:spcBef>
                <a:spcPct val="20000"/>
              </a:spcBef>
              <a:spcAft>
                <a:spcPct val="0"/>
              </a:spcAft>
              <a:buChar char="–"/>
              <a:defRPr>
                <a:solidFill>
                  <a:srgbClr val="FFFFFF"/>
                </a:solidFill>
                <a:latin typeface="+mn-lt"/>
                <a:ea typeface="MS PGothic" pitchFamily="34" charset="-128"/>
              </a:defRPr>
            </a:lvl4pPr>
            <a:lvl5pPr marL="2057400" indent="-228600" algn="l" rtl="0" eaLnBrk="0" fontAlgn="base" hangingPunct="0">
              <a:spcBef>
                <a:spcPct val="20000"/>
              </a:spcBef>
              <a:spcAft>
                <a:spcPct val="0"/>
              </a:spcAft>
              <a:buChar char="»"/>
              <a:defRPr>
                <a:solidFill>
                  <a:srgbClr val="FFFFFF"/>
                </a:solidFill>
                <a:latin typeface="+mn-lt"/>
                <a:ea typeface="MS PGothic" pitchFamily="34" charset="-128"/>
              </a:defRPr>
            </a:lvl5pPr>
            <a:lvl6pPr marL="2514600" indent="-228600" algn="l" rtl="0" fontAlgn="base">
              <a:spcBef>
                <a:spcPct val="20000"/>
              </a:spcBef>
              <a:spcAft>
                <a:spcPct val="0"/>
              </a:spcAft>
              <a:buChar char="»"/>
              <a:defRPr>
                <a:solidFill>
                  <a:srgbClr val="EEEAFF"/>
                </a:solidFill>
                <a:latin typeface="+mn-lt"/>
                <a:ea typeface="+mn-ea"/>
              </a:defRPr>
            </a:lvl6pPr>
            <a:lvl7pPr marL="2971800" indent="-228600" algn="l" rtl="0" fontAlgn="base">
              <a:spcBef>
                <a:spcPct val="20000"/>
              </a:spcBef>
              <a:spcAft>
                <a:spcPct val="0"/>
              </a:spcAft>
              <a:buChar char="»"/>
              <a:defRPr>
                <a:solidFill>
                  <a:srgbClr val="EEEAFF"/>
                </a:solidFill>
                <a:latin typeface="+mn-lt"/>
                <a:ea typeface="+mn-ea"/>
              </a:defRPr>
            </a:lvl7pPr>
            <a:lvl8pPr marL="3429000" indent="-228600" algn="l" rtl="0" fontAlgn="base">
              <a:spcBef>
                <a:spcPct val="20000"/>
              </a:spcBef>
              <a:spcAft>
                <a:spcPct val="0"/>
              </a:spcAft>
              <a:buChar char="»"/>
              <a:defRPr>
                <a:solidFill>
                  <a:srgbClr val="EEEAFF"/>
                </a:solidFill>
                <a:latin typeface="+mn-lt"/>
                <a:ea typeface="+mn-ea"/>
              </a:defRPr>
            </a:lvl8pPr>
            <a:lvl9pPr marL="3886200" indent="-228600" algn="l" rtl="0" fontAlgn="base">
              <a:spcBef>
                <a:spcPct val="20000"/>
              </a:spcBef>
              <a:spcAft>
                <a:spcPct val="0"/>
              </a:spcAft>
              <a:buChar char="»"/>
              <a:defRPr>
                <a:solidFill>
                  <a:srgbClr val="EEEAFF"/>
                </a:solidFill>
                <a:latin typeface="+mn-lt"/>
                <a:ea typeface="+mn-ea"/>
              </a:defRPr>
            </a:lvl9pPr>
          </a:lstStyle>
          <a:p>
            <a:pPr eaLnBrk="1" hangingPunct="1"/>
            <a:r>
              <a:rPr lang="en-US" dirty="0" smtClean="0">
                <a:solidFill>
                  <a:schemeClr val="tx1"/>
                </a:solidFill>
              </a:rPr>
              <a:t>Christophe Hurter, Ozan Ersoy, </a:t>
            </a:r>
            <a:r>
              <a:rPr lang="en-US" dirty="0" err="1" smtClean="0">
                <a:solidFill>
                  <a:schemeClr val="tx1"/>
                </a:solidFill>
              </a:rPr>
              <a:t>Alexandru</a:t>
            </a:r>
            <a:r>
              <a:rPr lang="en-US" dirty="0" smtClean="0">
                <a:solidFill>
                  <a:schemeClr val="tx1"/>
                </a:solidFill>
              </a:rPr>
              <a:t> </a:t>
            </a:r>
            <a:r>
              <a:rPr lang="en-US" dirty="0" err="1" smtClean="0">
                <a:solidFill>
                  <a:schemeClr val="tx1"/>
                </a:solidFill>
              </a:rPr>
              <a:t>Telea</a:t>
            </a:r>
            <a:r>
              <a:rPr lang="en-US" dirty="0" smtClean="0">
                <a:solidFill>
                  <a:schemeClr val="tx1"/>
                </a:solidFill>
              </a:rPr>
              <a:t> </a:t>
            </a:r>
            <a:endParaRPr lang="fr-FR" dirty="0" smtClean="0">
              <a:solidFill>
                <a:schemeClr val="tx1"/>
              </a:solidFill>
            </a:endParaRPr>
          </a:p>
        </p:txBody>
      </p:sp>
      <p:pic>
        <p:nvPicPr>
          <p:cNvPr id="10"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19938" y="6173192"/>
            <a:ext cx="2024062"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6057900"/>
            <a:ext cx="12065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1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7778" y="6044700"/>
            <a:ext cx="589926" cy="830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4" name="Rectangle 13"/>
          <p:cNvSpPr/>
          <p:nvPr/>
        </p:nvSpPr>
        <p:spPr>
          <a:xfrm>
            <a:off x="-8000" y="188640"/>
            <a:ext cx="8971703" cy="461665"/>
          </a:xfrm>
          <a:prstGeom prst="rect">
            <a:avLst/>
          </a:prstGeom>
        </p:spPr>
        <p:txBody>
          <a:bodyPr wrap="square">
            <a:spAutoFit/>
          </a:bodyPr>
          <a:lstStyle/>
          <a:p>
            <a:pPr algn="ctr"/>
            <a:r>
              <a:rPr lang="en-US" sz="2400" b="1" dirty="0"/>
              <a:t>Smooth Bundling of Large </a:t>
            </a:r>
            <a:r>
              <a:rPr lang="en-US" sz="2400" b="1" dirty="0" smtClean="0"/>
              <a:t>Streaming  </a:t>
            </a:r>
            <a:r>
              <a:rPr lang="en-US" sz="2400" b="1" dirty="0"/>
              <a:t>and  </a:t>
            </a:r>
            <a:r>
              <a:rPr lang="en-US" sz="2400" b="1" dirty="0" smtClean="0"/>
              <a:t>Sequence </a:t>
            </a:r>
            <a:r>
              <a:rPr lang="en-US" sz="2400" b="1" dirty="0"/>
              <a:t>Graphs</a:t>
            </a:r>
          </a:p>
        </p:txBody>
      </p:sp>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50000"/>
          <a:stretch/>
        </p:blipFill>
        <p:spPr bwMode="auto">
          <a:xfrm>
            <a:off x="228600" y="1236381"/>
            <a:ext cx="5602295" cy="1018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09551" y="1253550"/>
            <a:ext cx="3072408" cy="1023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26840" y="3502749"/>
            <a:ext cx="4649350" cy="369332"/>
          </a:xfrm>
          <a:prstGeom prst="rect">
            <a:avLst/>
          </a:prstGeom>
        </p:spPr>
        <p:txBody>
          <a:bodyPr wrap="none">
            <a:spAutoFit/>
          </a:bodyPr>
          <a:lstStyle/>
          <a:p>
            <a:r>
              <a:rPr lang="en-US" dirty="0">
                <a:hlinkClick r:id="rId7"/>
              </a:rPr>
              <a:t>http://www.recherche.enac.fr/~hurter/KDEEB</a:t>
            </a:r>
            <a:r>
              <a:rPr lang="en-US" dirty="0" smtClean="0">
                <a:hlinkClick r:id="rId7"/>
              </a:rPr>
              <a:t>/</a:t>
            </a:r>
            <a:r>
              <a:rPr lang="en-US" dirty="0" smtClean="0"/>
              <a:t> </a:t>
            </a:r>
            <a:endParaRPr lang="en-US" dirty="0"/>
          </a:p>
        </p:txBody>
      </p:sp>
      <p:sp>
        <p:nvSpPr>
          <p:cNvPr id="5" name="Rectangle 4"/>
          <p:cNvSpPr/>
          <p:nvPr/>
        </p:nvSpPr>
        <p:spPr>
          <a:xfrm>
            <a:off x="1080120" y="4006805"/>
            <a:ext cx="4572000" cy="646331"/>
          </a:xfrm>
          <a:prstGeom prst="rect">
            <a:avLst/>
          </a:prstGeom>
        </p:spPr>
        <p:txBody>
          <a:bodyPr>
            <a:spAutoFit/>
          </a:bodyPr>
          <a:lstStyle/>
          <a:p>
            <a:r>
              <a:rPr lang="en-US" u="sng" dirty="0">
                <a:hlinkClick r:id="rId8" action="ppaction://hlinkfile"/>
              </a:rPr>
              <a:t>Visual Studio C# code instance</a:t>
            </a:r>
            <a:r>
              <a:rPr lang="en-US" dirty="0"/>
              <a:t> (GPU version)</a:t>
            </a:r>
            <a:br>
              <a:rPr lang="en-US" dirty="0"/>
            </a:br>
            <a:r>
              <a:rPr lang="en-US" u="sng" dirty="0">
                <a:hlinkClick r:id="rId9" action="ppaction://hlinkfile"/>
              </a:rPr>
              <a:t>Visual Studio C# code instance</a:t>
            </a:r>
            <a:r>
              <a:rPr lang="en-US" dirty="0"/>
              <a:t> (CPU version), </a:t>
            </a:r>
          </a:p>
        </p:txBody>
      </p:sp>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28832" y="2580896"/>
            <a:ext cx="3134871" cy="2718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5695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Edge Bundling papers</a:t>
            </a:r>
            <a:endParaRPr lang="en-US" dirty="0"/>
          </a:p>
        </p:txBody>
      </p:sp>
      <p:sp>
        <p:nvSpPr>
          <p:cNvPr id="3" name="Espace réservé du contenu 2"/>
          <p:cNvSpPr>
            <a:spLocks noGrp="1"/>
          </p:cNvSpPr>
          <p:nvPr>
            <p:ph idx="1"/>
          </p:nvPr>
        </p:nvSpPr>
        <p:spPr/>
        <p:txBody>
          <a:bodyPr/>
          <a:lstStyle/>
          <a:p>
            <a:endParaRPr lang="en-US"/>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149</a:t>
            </a:fld>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92117"/>
            <a:ext cx="9144000" cy="3113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79501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Data Level: </a:t>
            </a:r>
            <a:r>
              <a:rPr lang="de-DE" dirty="0" err="1" smtClean="0"/>
              <a:t>interactive</a:t>
            </a:r>
            <a:r>
              <a:rPr lang="de-DE" dirty="0" smtClean="0"/>
              <a:t> </a:t>
            </a:r>
            <a:r>
              <a:rPr lang="de-DE" dirty="0" err="1" smtClean="0"/>
              <a:t>Methods</a:t>
            </a:r>
            <a:endParaRPr lang="de-DE" dirty="0"/>
          </a:p>
        </p:txBody>
      </p:sp>
      <p:sp>
        <p:nvSpPr>
          <p:cNvPr id="3" name="Content Placeholder 2"/>
          <p:cNvSpPr>
            <a:spLocks noGrp="1"/>
          </p:cNvSpPr>
          <p:nvPr>
            <p:ph idx="1"/>
          </p:nvPr>
        </p:nvSpPr>
        <p:spPr/>
        <p:txBody>
          <a:bodyPr>
            <a:normAutofit/>
          </a:bodyPr>
          <a:lstStyle/>
          <a:p>
            <a:r>
              <a:rPr lang="en-US" dirty="0" smtClean="0"/>
              <a:t>systems</a:t>
            </a:r>
            <a:r>
              <a:rPr lang="en-US" dirty="0"/>
              <a:t>, such as Node </a:t>
            </a:r>
            <a:r>
              <a:rPr lang="en-US" dirty="0" err="1"/>
              <a:t>Trix</a:t>
            </a:r>
            <a:r>
              <a:rPr lang="en-US" dirty="0"/>
              <a:t>, compact dense </a:t>
            </a:r>
            <a:r>
              <a:rPr lang="en-US" dirty="0" err="1"/>
              <a:t>subgraphs</a:t>
            </a:r>
            <a:r>
              <a:rPr lang="en-US" dirty="0"/>
              <a:t> </a:t>
            </a:r>
            <a:r>
              <a:rPr lang="en-US" dirty="0" smtClean="0"/>
              <a:t>into matrix representations. </a:t>
            </a:r>
          </a:p>
        </p:txBody>
      </p:sp>
      <p:sp>
        <p:nvSpPr>
          <p:cNvPr id="4" name="Footer Placeholder 3"/>
          <p:cNvSpPr>
            <a:spLocks noGrp="1"/>
          </p:cNvSpPr>
          <p:nvPr>
            <p:ph type="ftr" sz="quarter" idx="11"/>
          </p:nvPr>
        </p:nvSpPr>
        <p:spPr/>
        <p:txBody>
          <a:bodyPr/>
          <a:lstStyle/>
          <a:p>
            <a:r>
              <a:rPr lang="en-US" smtClean="0"/>
              <a:t>VIS Tutorial: Grooming the Hairball – H.-J. Schulz, C. Hurter</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15</a:t>
            </a:fld>
            <a:endParaRPr lang="en-US" dirty="0"/>
          </a:p>
        </p:txBody>
      </p:sp>
      <p:sp>
        <p:nvSpPr>
          <p:cNvPr id="6" name="Rectangle 5"/>
          <p:cNvSpPr/>
          <p:nvPr/>
        </p:nvSpPr>
        <p:spPr>
          <a:xfrm>
            <a:off x="5364088" y="5845914"/>
            <a:ext cx="2808312" cy="369332"/>
          </a:xfrm>
          <a:prstGeom prst="rect">
            <a:avLst/>
          </a:prstGeom>
        </p:spPr>
        <p:txBody>
          <a:bodyPr wrap="square">
            <a:spAutoFit/>
          </a:bodyPr>
          <a:lstStyle/>
          <a:p>
            <a:r>
              <a:rPr lang="en-US" dirty="0" smtClean="0"/>
              <a:t>[Henry</a:t>
            </a:r>
            <a:r>
              <a:rPr lang="en-US" dirty="0"/>
              <a:t> </a:t>
            </a:r>
            <a:r>
              <a:rPr lang="en-US" dirty="0" smtClean="0"/>
              <a:t>et al. , </a:t>
            </a:r>
            <a:r>
              <a:rPr lang="en-US" dirty="0" err="1" smtClean="0"/>
              <a:t>InfoVis</a:t>
            </a:r>
            <a:r>
              <a:rPr lang="en-US" dirty="0" smtClean="0"/>
              <a:t> 2007]</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973" y="3429000"/>
            <a:ext cx="3924300" cy="197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3400954"/>
            <a:ext cx="4029075"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descr="C:\DOCUME~1\hs162\LOCALS~1\Temp\Rar$DR01.934\Flat for Linux\Movies\42-Movies_256x256.png">
            <a:hlinkClick r:id="rId5" action="ppaction://program"/>
          </p:cNvPr>
          <p:cNvPicPr>
            <a:picLocks noChangeAspect="1" noChangeArrowheads="1"/>
          </p:cNvPicPr>
          <p:nvPr/>
        </p:nvPicPr>
        <p:blipFill>
          <a:blip r:embed="rId6" cstate="print"/>
          <a:srcRect/>
          <a:stretch>
            <a:fillRect/>
          </a:stretch>
        </p:blipFill>
        <p:spPr bwMode="auto">
          <a:xfrm>
            <a:off x="61623" y="5322994"/>
            <a:ext cx="1045840" cy="1045840"/>
          </a:xfrm>
          <a:prstGeom prst="rect">
            <a:avLst/>
          </a:prstGeom>
          <a:noFill/>
        </p:spPr>
      </p:pic>
    </p:spTree>
    <p:extLst>
      <p:ext uri="{BB962C8B-B14F-4D97-AF65-F5344CB8AC3E}">
        <p14:creationId xmlns:p14="http://schemas.microsoft.com/office/powerpoint/2010/main" val="1788189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dirty="0"/>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16</a:t>
            </a:fld>
            <a:endParaRPr lang="en-US"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8578"/>
          <a:stretch/>
        </p:blipFill>
        <p:spPr bwMode="auto">
          <a:xfrm>
            <a:off x="431800" y="20836"/>
            <a:ext cx="7395095" cy="6414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6084168" y="5147900"/>
            <a:ext cx="2592288" cy="369332"/>
          </a:xfrm>
          <a:prstGeom prst="rect">
            <a:avLst/>
          </a:prstGeom>
          <a:noFill/>
        </p:spPr>
        <p:txBody>
          <a:bodyPr wrap="square" rtlCol="0">
            <a:spAutoFit/>
          </a:bodyPr>
          <a:lstStyle/>
          <a:p>
            <a:r>
              <a:rPr lang="en-US" dirty="0" smtClean="0"/>
              <a:t>[Henry et al. 2007]</a:t>
            </a:r>
            <a:endParaRPr lang="en-US" dirty="0"/>
          </a:p>
        </p:txBody>
      </p:sp>
    </p:spTree>
    <p:extLst>
      <p:ext uri="{BB962C8B-B14F-4D97-AF65-F5344CB8AC3E}">
        <p14:creationId xmlns:p14="http://schemas.microsoft.com/office/powerpoint/2010/main" val="24292247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35732" y="260649"/>
            <a:ext cx="8228756" cy="936104"/>
          </a:xfrm>
        </p:spPr>
        <p:txBody>
          <a:bodyPr/>
          <a:lstStyle/>
          <a:p>
            <a:r>
              <a:rPr lang="en-US" dirty="0"/>
              <a:t>In Situ Exploration of Large Dynamic Networks</a:t>
            </a:r>
          </a:p>
        </p:txBody>
      </p:sp>
      <p:sp>
        <p:nvSpPr>
          <p:cNvPr id="4" name="Espace réservé du pied de page 3"/>
          <p:cNvSpPr>
            <a:spLocks noGrp="1"/>
          </p:cNvSpPr>
          <p:nvPr>
            <p:ph type="ftr" sz="quarter" idx="11"/>
          </p:nvPr>
        </p:nvSpPr>
        <p:spPr/>
        <p:txBody>
          <a:bodyPr/>
          <a:lstStyle/>
          <a:p>
            <a:r>
              <a:rPr lang="en-US" dirty="0"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17</a:t>
            </a:fld>
            <a:endParaRPr lang="en-US" dirty="0"/>
          </a:p>
        </p:txBody>
      </p:sp>
      <p:sp>
        <p:nvSpPr>
          <p:cNvPr id="6" name="Rectangle 5"/>
          <p:cNvSpPr/>
          <p:nvPr/>
        </p:nvSpPr>
        <p:spPr>
          <a:xfrm>
            <a:off x="5508104" y="5991096"/>
            <a:ext cx="3168352" cy="369332"/>
          </a:xfrm>
          <a:prstGeom prst="rect">
            <a:avLst/>
          </a:prstGeom>
        </p:spPr>
        <p:txBody>
          <a:bodyPr wrap="square">
            <a:spAutoFit/>
          </a:bodyPr>
          <a:lstStyle/>
          <a:p>
            <a:r>
              <a:rPr lang="en-US" dirty="0" smtClean="0"/>
              <a:t>[ </a:t>
            </a:r>
            <a:r>
              <a:rPr lang="en-US" dirty="0" err="1" smtClean="0"/>
              <a:t>Hadlak</a:t>
            </a:r>
            <a:r>
              <a:rPr lang="en-US" dirty="0" smtClean="0"/>
              <a:t> et al. TVCG 2011]</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1212" y="1033319"/>
            <a:ext cx="6120680" cy="4737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C:\DOCUME~1\hs162\LOCALS~1\Temp\Rar$DR01.934\Flat for Linux\Movies\42-Movies_256x256.png">
            <a:hlinkClick r:id="rId4" action="ppaction://program"/>
          </p:cNvPr>
          <p:cNvPicPr>
            <a:picLocks noChangeAspect="1" noChangeArrowheads="1"/>
          </p:cNvPicPr>
          <p:nvPr/>
        </p:nvPicPr>
        <p:blipFill>
          <a:blip r:embed="rId5" cstate="print"/>
          <a:srcRect/>
          <a:stretch>
            <a:fillRect/>
          </a:stretch>
        </p:blipFill>
        <p:spPr bwMode="auto">
          <a:xfrm>
            <a:off x="179512" y="5425896"/>
            <a:ext cx="960140" cy="960140"/>
          </a:xfrm>
          <a:prstGeom prst="rect">
            <a:avLst/>
          </a:prstGeom>
          <a:noFill/>
        </p:spPr>
      </p:pic>
    </p:spTree>
    <p:extLst>
      <p:ext uri="{BB962C8B-B14F-4D97-AF65-F5344CB8AC3E}">
        <p14:creationId xmlns:p14="http://schemas.microsoft.com/office/powerpoint/2010/main" val="14305625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en-US" sz="3200" dirty="0" err="1"/>
              <a:t>TreePlus</a:t>
            </a:r>
            <a:r>
              <a:rPr lang="en-US" sz="3200" dirty="0"/>
              <a:t>: Interactive Exploration of Networks</a:t>
            </a:r>
            <a:br>
              <a:rPr lang="en-US" sz="3200" dirty="0"/>
            </a:br>
            <a:r>
              <a:rPr lang="en-US" sz="3200" dirty="0"/>
              <a:t>with Enhanced Tree Layouts</a:t>
            </a:r>
          </a:p>
        </p:txBody>
      </p:sp>
      <p:sp>
        <p:nvSpPr>
          <p:cNvPr id="3" name="Espace réservé du contenu 2"/>
          <p:cNvSpPr>
            <a:spLocks noGrp="1"/>
          </p:cNvSpPr>
          <p:nvPr>
            <p:ph idx="1"/>
          </p:nvPr>
        </p:nvSpPr>
        <p:spPr>
          <a:xfrm>
            <a:off x="5799027" y="5834570"/>
            <a:ext cx="2650651" cy="504056"/>
          </a:xfrm>
        </p:spPr>
        <p:txBody>
          <a:bodyPr>
            <a:normAutofit/>
          </a:bodyPr>
          <a:lstStyle/>
          <a:p>
            <a:r>
              <a:rPr lang="en-US" sz="2000" dirty="0" smtClean="0"/>
              <a:t>[Lee et al. TVCG 2006]</a:t>
            </a:r>
            <a:endParaRPr lang="en-US" sz="2000" dirty="0"/>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18</a:t>
            </a:fld>
            <a:endParaRPr lang="en-US"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412776"/>
            <a:ext cx="6728817" cy="4421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C:\DOCUME~1\hs162\LOCALS~1\Temp\Rar$DR01.934\Flat for Linux\Movies\42-Movies_256x256.png">
            <a:hlinkClick r:id="rId4" action="ppaction://program"/>
          </p:cNvPr>
          <p:cNvPicPr>
            <a:picLocks noChangeAspect="1" noChangeArrowheads="1"/>
          </p:cNvPicPr>
          <p:nvPr/>
        </p:nvPicPr>
        <p:blipFill>
          <a:blip r:embed="rId5" cstate="print"/>
          <a:srcRect/>
          <a:stretch>
            <a:fillRect/>
          </a:stretch>
        </p:blipFill>
        <p:spPr bwMode="auto">
          <a:xfrm>
            <a:off x="363588" y="5301208"/>
            <a:ext cx="827584" cy="827584"/>
          </a:xfrm>
          <a:prstGeom prst="rect">
            <a:avLst/>
          </a:prstGeom>
          <a:noFill/>
        </p:spPr>
      </p:pic>
    </p:spTree>
    <p:extLst>
      <p:ext uri="{BB962C8B-B14F-4D97-AF65-F5344CB8AC3E}">
        <p14:creationId xmlns:p14="http://schemas.microsoft.com/office/powerpoint/2010/main" val="37420993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621" y="-6721"/>
            <a:ext cx="8229600" cy="1143000"/>
          </a:xfrm>
        </p:spPr>
        <p:txBody>
          <a:bodyPr/>
          <a:lstStyle/>
          <a:p>
            <a:r>
              <a:rPr lang="de-DE" dirty="0" smtClean="0"/>
              <a:t>Data Level: </a:t>
            </a:r>
            <a:r>
              <a:rPr lang="de-DE" dirty="0" err="1" smtClean="0"/>
              <a:t>clustering</a:t>
            </a:r>
            <a:r>
              <a:rPr lang="de-DE" dirty="0" smtClean="0"/>
              <a:t> </a:t>
            </a:r>
            <a:r>
              <a:rPr lang="de-DE" dirty="0" err="1" smtClean="0"/>
              <a:t>Methods</a:t>
            </a:r>
            <a:endParaRPr lang="de-DE" dirty="0"/>
          </a:p>
        </p:txBody>
      </p:sp>
      <p:sp>
        <p:nvSpPr>
          <p:cNvPr id="3" name="Content Placeholder 2"/>
          <p:cNvSpPr>
            <a:spLocks noGrp="1"/>
          </p:cNvSpPr>
          <p:nvPr>
            <p:ph idx="1"/>
          </p:nvPr>
        </p:nvSpPr>
        <p:spPr>
          <a:xfrm>
            <a:off x="539552" y="2564904"/>
            <a:ext cx="3754760" cy="388639"/>
          </a:xfrm>
        </p:spPr>
        <p:txBody>
          <a:bodyPr>
            <a:normAutofit fontScale="70000" lnSpcReduction="20000"/>
          </a:bodyPr>
          <a:lstStyle/>
          <a:p>
            <a:r>
              <a:rPr lang="en-US" dirty="0"/>
              <a:t>Clutter Reduction Techniques</a:t>
            </a:r>
            <a:endParaRPr lang="de-DE" dirty="0"/>
          </a:p>
        </p:txBody>
      </p:sp>
      <p:sp>
        <p:nvSpPr>
          <p:cNvPr id="4" name="Footer Placeholder 3"/>
          <p:cNvSpPr>
            <a:spLocks noGrp="1"/>
          </p:cNvSpPr>
          <p:nvPr>
            <p:ph type="ftr" sz="quarter" idx="11"/>
          </p:nvPr>
        </p:nvSpPr>
        <p:spPr/>
        <p:txBody>
          <a:bodyPr/>
          <a:lstStyle/>
          <a:p>
            <a:r>
              <a:rPr lang="en-US" smtClean="0"/>
              <a:t>VIS Tutorial: Grooming the Hairball – H.-J. Schulz, C. Hurter</a:t>
            </a:r>
            <a:endParaRPr lang="en-US" dirty="0"/>
          </a:p>
        </p:txBody>
      </p:sp>
      <p:sp>
        <p:nvSpPr>
          <p:cNvPr id="5" name="Slide Number Placeholder 4"/>
          <p:cNvSpPr>
            <a:spLocks noGrp="1"/>
          </p:cNvSpPr>
          <p:nvPr>
            <p:ph type="sldNum" sz="quarter" idx="12"/>
          </p:nvPr>
        </p:nvSpPr>
        <p:spPr/>
        <p:txBody>
          <a:bodyPr/>
          <a:lstStyle/>
          <a:p>
            <a:fld id="{30742C3F-4840-460C-ADF2-7005A7FA8881}" type="slidenum">
              <a:rPr lang="en-US" smtClean="0"/>
              <a:t>19</a:t>
            </a:fld>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412776"/>
            <a:ext cx="3704023" cy="4433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07504" y="5404584"/>
            <a:ext cx="4572000" cy="369332"/>
          </a:xfrm>
          <a:prstGeom prst="rect">
            <a:avLst/>
          </a:prstGeom>
        </p:spPr>
        <p:txBody>
          <a:bodyPr>
            <a:spAutoFit/>
          </a:bodyPr>
          <a:lstStyle/>
          <a:p>
            <a:r>
              <a:rPr lang="en-US" dirty="0"/>
              <a:t>G. Ellis and A. </a:t>
            </a:r>
            <a:r>
              <a:rPr lang="en-US" dirty="0" smtClean="0"/>
              <a:t>Dix TVCG 2007</a:t>
            </a:r>
            <a:endParaRPr lang="en-US" dirty="0"/>
          </a:p>
        </p:txBody>
      </p:sp>
    </p:spTree>
    <p:extLst>
      <p:ext uri="{BB962C8B-B14F-4D97-AF65-F5344CB8AC3E}">
        <p14:creationId xmlns:p14="http://schemas.microsoft.com/office/powerpoint/2010/main" val="41825889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AT" dirty="0" smtClean="0"/>
              <a:t>Part II:</a:t>
            </a:r>
            <a:br>
              <a:rPr lang="de-AT" dirty="0" smtClean="0"/>
            </a:br>
            <a:r>
              <a:rPr lang="de-AT" dirty="0" smtClean="0"/>
              <a:t>EDGE SET SIMPLIFICATION</a:t>
            </a:r>
            <a:endParaRPr lang="en-US" dirty="0"/>
          </a:p>
        </p:txBody>
      </p:sp>
      <p:sp>
        <p:nvSpPr>
          <p:cNvPr id="3" name="Text Placeholder 2"/>
          <p:cNvSpPr>
            <a:spLocks noGrp="1"/>
          </p:cNvSpPr>
          <p:nvPr>
            <p:ph type="body" idx="1"/>
          </p:nvPr>
        </p:nvSpPr>
        <p:spPr/>
        <p:txBody>
          <a:bodyPr>
            <a:normAutofit/>
          </a:bodyPr>
          <a:lstStyle/>
          <a:p>
            <a:r>
              <a:rPr lang="de-AT" sz="2800" dirty="0" smtClean="0"/>
              <a:t>Speaker: </a:t>
            </a:r>
            <a:r>
              <a:rPr lang="de-DE" sz="2800" dirty="0" smtClean="0"/>
              <a:t>Christophe Hurter</a:t>
            </a:r>
            <a:endParaRPr lang="en-US" sz="2800" dirty="0"/>
          </a:p>
        </p:txBody>
      </p:sp>
      <p:sp>
        <p:nvSpPr>
          <p:cNvPr id="4" name="Footer Placeholder 3"/>
          <p:cNvSpPr>
            <a:spLocks noGrp="1"/>
          </p:cNvSpPr>
          <p:nvPr>
            <p:ph type="ftr" sz="quarter" idx="11"/>
          </p:nvPr>
        </p:nvSpPr>
        <p:spPr/>
        <p:txBody>
          <a:bodyPr/>
          <a:lstStyle/>
          <a:p>
            <a:r>
              <a:rPr lang="en-US" dirty="0"/>
              <a:t>VIS Tutorial: Grooming the Hairball – H.-J. Schulz, C. Hurter</a:t>
            </a:r>
          </a:p>
        </p:txBody>
      </p:sp>
      <p:sp>
        <p:nvSpPr>
          <p:cNvPr id="5" name="Slide Number Placeholder 4"/>
          <p:cNvSpPr>
            <a:spLocks noGrp="1"/>
          </p:cNvSpPr>
          <p:nvPr>
            <p:ph type="sldNum" sz="quarter" idx="12"/>
          </p:nvPr>
        </p:nvSpPr>
        <p:spPr/>
        <p:txBody>
          <a:bodyPr/>
          <a:lstStyle/>
          <a:p>
            <a:fld id="{30742C3F-4840-460C-ADF2-7005A7FA8881}" type="slidenum">
              <a:rPr lang="en-US" smtClean="0"/>
              <a:t>2</a:t>
            </a:fld>
            <a:endParaRPr lang="en-US" dirty="0"/>
          </a:p>
        </p:txBody>
      </p:sp>
    </p:spTree>
    <p:extLst>
      <p:ext uri="{BB962C8B-B14F-4D97-AF65-F5344CB8AC3E}">
        <p14:creationId xmlns:p14="http://schemas.microsoft.com/office/powerpoint/2010/main" val="2398480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sz="2800" dirty="0"/>
              <a:t>Clutter Reduction Taxonomy</a:t>
            </a:r>
          </a:p>
        </p:txBody>
      </p:sp>
      <p:sp>
        <p:nvSpPr>
          <p:cNvPr id="3" name="Espace réservé du contenu 2"/>
          <p:cNvSpPr>
            <a:spLocks noGrp="1"/>
          </p:cNvSpPr>
          <p:nvPr>
            <p:ph idx="1"/>
          </p:nvPr>
        </p:nvSpPr>
        <p:spPr>
          <a:xfrm>
            <a:off x="522573" y="1556792"/>
            <a:ext cx="8229600" cy="4525963"/>
          </a:xfrm>
        </p:spPr>
        <p:txBody>
          <a:bodyPr/>
          <a:lstStyle/>
          <a:p>
            <a:endParaRPr lang="en-US"/>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20</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79" y="2204864"/>
            <a:ext cx="8975737" cy="3528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1700808"/>
            <a:ext cx="7763594" cy="34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843808" y="5733257"/>
            <a:ext cx="5943832" cy="646331"/>
          </a:xfrm>
          <a:prstGeom prst="rect">
            <a:avLst/>
          </a:prstGeom>
        </p:spPr>
        <p:txBody>
          <a:bodyPr wrap="square">
            <a:spAutoFit/>
          </a:bodyPr>
          <a:lstStyle/>
          <a:p>
            <a:r>
              <a:rPr lang="en-US" dirty="0"/>
              <a:t>G. </a:t>
            </a:r>
            <a:r>
              <a:rPr lang="en-US" dirty="0" smtClean="0"/>
              <a:t>Ellis and A. </a:t>
            </a:r>
            <a:r>
              <a:rPr lang="en-US" dirty="0"/>
              <a:t>Dix. A taxonomy of clutter reduction for </a:t>
            </a:r>
            <a:r>
              <a:rPr lang="en-US" dirty="0" smtClean="0"/>
              <a:t>information </a:t>
            </a:r>
            <a:r>
              <a:rPr lang="en-US" dirty="0" err="1" smtClean="0"/>
              <a:t>visualisation</a:t>
            </a:r>
            <a:r>
              <a:rPr lang="en-US" dirty="0"/>
              <a:t>. IEEE TVCG, 13(6):1216–1223, 2007</a:t>
            </a:r>
          </a:p>
        </p:txBody>
      </p:sp>
    </p:spTree>
    <p:extLst>
      <p:ext uri="{BB962C8B-B14F-4D97-AF65-F5344CB8AC3E}">
        <p14:creationId xmlns:p14="http://schemas.microsoft.com/office/powerpoint/2010/main" val="3393085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16632"/>
            <a:ext cx="8458200" cy="2400266"/>
          </a:xfrm>
        </p:spPr>
        <p:txBody>
          <a:bodyPr>
            <a:normAutofit/>
          </a:bodyPr>
          <a:lstStyle/>
          <a:p>
            <a:r>
              <a:rPr lang="de-AT" sz="2200" dirty="0" smtClean="0"/>
              <a:t>Part II:</a:t>
            </a:r>
            <a:br>
              <a:rPr lang="de-AT" sz="2200" dirty="0" smtClean="0"/>
            </a:br>
            <a:r>
              <a:rPr lang="de-AT" sz="2200" dirty="0" smtClean="0"/>
              <a:t>EDGE SET SIMPLIFICATION</a:t>
            </a:r>
            <a:r>
              <a:rPr lang="de-AT" dirty="0" smtClean="0"/>
              <a:t/>
            </a:r>
            <a:br>
              <a:rPr lang="de-AT" dirty="0" smtClean="0"/>
            </a:br>
            <a:r>
              <a:rPr lang="de-AT" dirty="0"/>
              <a:t/>
            </a:r>
            <a:br>
              <a:rPr lang="de-AT" dirty="0"/>
            </a:br>
            <a:r>
              <a:rPr lang="de-DE" dirty="0" err="1" smtClean="0"/>
              <a:t>Geometry</a:t>
            </a:r>
            <a:r>
              <a:rPr lang="de-DE" dirty="0" smtClean="0"/>
              <a:t> </a:t>
            </a:r>
            <a:r>
              <a:rPr lang="de-DE" dirty="0" err="1" smtClean="0"/>
              <a:t>level</a:t>
            </a:r>
            <a:endParaRPr lang="en-US" dirty="0"/>
          </a:p>
        </p:txBody>
      </p:sp>
      <p:sp>
        <p:nvSpPr>
          <p:cNvPr id="4" name="Footer Placeholder 3"/>
          <p:cNvSpPr>
            <a:spLocks noGrp="1"/>
          </p:cNvSpPr>
          <p:nvPr>
            <p:ph type="ftr" sz="quarter" idx="11"/>
          </p:nvPr>
        </p:nvSpPr>
        <p:spPr/>
        <p:txBody>
          <a:bodyPr/>
          <a:lstStyle/>
          <a:p>
            <a:r>
              <a:rPr lang="en-US" dirty="0"/>
              <a:t>VIS Tutorial: Grooming the Hairball – H.-J. Schulz, C. Hurter</a:t>
            </a:r>
          </a:p>
        </p:txBody>
      </p:sp>
      <p:sp>
        <p:nvSpPr>
          <p:cNvPr id="5" name="Slide Number Placeholder 4"/>
          <p:cNvSpPr>
            <a:spLocks noGrp="1"/>
          </p:cNvSpPr>
          <p:nvPr>
            <p:ph type="sldNum" sz="quarter" idx="12"/>
          </p:nvPr>
        </p:nvSpPr>
        <p:spPr/>
        <p:txBody>
          <a:bodyPr/>
          <a:lstStyle/>
          <a:p>
            <a:fld id="{30742C3F-4840-460C-ADF2-7005A7FA8881}" type="slidenum">
              <a:rPr lang="en-US" smtClean="0"/>
              <a:t>21</a:t>
            </a:fld>
            <a:endParaRPr lang="en-US" dirty="0"/>
          </a:p>
        </p:txBody>
      </p:sp>
      <p:sp>
        <p:nvSpPr>
          <p:cNvPr id="6" name="Rounded Rectangle 1024"/>
          <p:cNvSpPr/>
          <p:nvPr/>
        </p:nvSpPr>
        <p:spPr>
          <a:xfrm>
            <a:off x="1696831" y="2935752"/>
            <a:ext cx="5904656" cy="1285336"/>
          </a:xfrm>
          <a:prstGeom prst="roundRect">
            <a:avLst/>
          </a:prstGeom>
          <a:solidFill>
            <a:srgbClr val="92D05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43"/>
          <p:cNvSpPr/>
          <p:nvPr/>
        </p:nvSpPr>
        <p:spPr>
          <a:xfrm>
            <a:off x="5661227" y="3490201"/>
            <a:ext cx="1747072"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Image Level</a:t>
            </a:r>
            <a:br>
              <a:rPr lang="en-US" b="1" dirty="0"/>
            </a:br>
            <a:r>
              <a:rPr lang="en-US" b="1" dirty="0"/>
              <a:t>(Rendering)</a:t>
            </a:r>
          </a:p>
        </p:txBody>
      </p:sp>
      <p:sp>
        <p:nvSpPr>
          <p:cNvPr id="9" name="Rounded Rectangle 44"/>
          <p:cNvSpPr/>
          <p:nvPr/>
        </p:nvSpPr>
        <p:spPr>
          <a:xfrm>
            <a:off x="1984863" y="3490201"/>
            <a:ext cx="1584176" cy="576064"/>
          </a:xfrm>
          <a:prstGeom prst="roundRect">
            <a:avLst/>
          </a:prstGeom>
          <a:solidFill>
            <a:srgbClr val="00B050"/>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Data Level (Filtering)</a:t>
            </a:r>
          </a:p>
        </p:txBody>
      </p:sp>
      <p:sp>
        <p:nvSpPr>
          <p:cNvPr id="10" name="Rounded Rectangle 45"/>
          <p:cNvSpPr/>
          <p:nvPr/>
        </p:nvSpPr>
        <p:spPr>
          <a:xfrm>
            <a:off x="3715033" y="3490201"/>
            <a:ext cx="1800200" cy="57606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Geometry Level (Mapping) </a:t>
            </a:r>
          </a:p>
        </p:txBody>
      </p:sp>
      <p:cxnSp>
        <p:nvCxnSpPr>
          <p:cNvPr id="11" name="Straight Connector 49"/>
          <p:cNvCxnSpPr>
            <a:stCxn id="9" idx="3"/>
            <a:endCxn id="10" idx="1"/>
          </p:cNvCxnSpPr>
          <p:nvPr/>
        </p:nvCxnSpPr>
        <p:spPr>
          <a:xfrm>
            <a:off x="3569039" y="3778233"/>
            <a:ext cx="145994" cy="0"/>
          </a:xfrm>
          <a:prstGeom prst="line">
            <a:avLst/>
          </a:prstGeom>
          <a:ln w="28575">
            <a:tailEnd type="none" w="lg" len="lg"/>
          </a:ln>
        </p:spPr>
        <p:style>
          <a:lnRef idx="1">
            <a:schemeClr val="accent1"/>
          </a:lnRef>
          <a:fillRef idx="0">
            <a:schemeClr val="accent1"/>
          </a:fillRef>
          <a:effectRef idx="0">
            <a:schemeClr val="accent1"/>
          </a:effectRef>
          <a:fontRef idx="minor">
            <a:schemeClr val="tx1"/>
          </a:fontRef>
        </p:style>
      </p:cxnSp>
      <p:cxnSp>
        <p:nvCxnSpPr>
          <p:cNvPr id="12" name="Straight Connector 52"/>
          <p:cNvCxnSpPr>
            <a:stCxn id="10" idx="3"/>
            <a:endCxn id="8" idx="1"/>
          </p:cNvCxnSpPr>
          <p:nvPr/>
        </p:nvCxnSpPr>
        <p:spPr>
          <a:xfrm>
            <a:off x="5515233" y="3778233"/>
            <a:ext cx="145994" cy="0"/>
          </a:xfrm>
          <a:prstGeom prst="line">
            <a:avLst/>
          </a:prstGeom>
          <a:ln w="28575">
            <a:tailEnd type="none" w="lg" len="lg"/>
          </a:ln>
        </p:spPr>
        <p:style>
          <a:lnRef idx="1">
            <a:schemeClr val="accent1"/>
          </a:lnRef>
          <a:fillRef idx="0">
            <a:schemeClr val="accent1"/>
          </a:fillRef>
          <a:effectRef idx="0">
            <a:schemeClr val="accent1"/>
          </a:effectRef>
          <a:fontRef idx="minor">
            <a:schemeClr val="tx1"/>
          </a:fontRef>
        </p:style>
      </p:cxnSp>
      <p:sp>
        <p:nvSpPr>
          <p:cNvPr id="13" name="TextBox 1026"/>
          <p:cNvSpPr txBox="1"/>
          <p:nvPr/>
        </p:nvSpPr>
        <p:spPr>
          <a:xfrm>
            <a:off x="3525906" y="2970588"/>
            <a:ext cx="2092188" cy="523220"/>
          </a:xfrm>
          <a:prstGeom prst="rect">
            <a:avLst/>
          </a:prstGeom>
          <a:noFill/>
        </p:spPr>
        <p:txBody>
          <a:bodyPr wrap="square" rtlCol="0">
            <a:spAutoFit/>
          </a:bodyPr>
          <a:lstStyle/>
          <a:p>
            <a:pPr algn="ctr"/>
            <a:r>
              <a:rPr lang="en-US" sz="2800" b="1" dirty="0" smtClean="0"/>
              <a:t>WHEN?</a:t>
            </a:r>
            <a:endParaRPr lang="en-US" sz="2800" b="1" dirty="0"/>
          </a:p>
        </p:txBody>
      </p:sp>
    </p:spTree>
    <p:extLst>
      <p:ext uri="{BB962C8B-B14F-4D97-AF65-F5344CB8AC3E}">
        <p14:creationId xmlns:p14="http://schemas.microsoft.com/office/powerpoint/2010/main" val="25960361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29554"/>
            <a:ext cx="9144000" cy="5055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7419641" y="116632"/>
            <a:ext cx="1656184" cy="923330"/>
          </a:xfrm>
          <a:prstGeom prst="rect">
            <a:avLst/>
          </a:prstGeom>
        </p:spPr>
        <p:txBody>
          <a:bodyPr wrap="square">
            <a:spAutoFit/>
          </a:bodyPr>
          <a:lstStyle/>
          <a:p>
            <a:r>
              <a:rPr lang="fr-FR" dirty="0" smtClean="0"/>
              <a:t>Us migration</a:t>
            </a:r>
          </a:p>
          <a:p>
            <a:r>
              <a:rPr lang="fr-FR" dirty="0" smtClean="0"/>
              <a:t>Original</a:t>
            </a:r>
          </a:p>
          <a:p>
            <a:r>
              <a:rPr lang="fr-FR" dirty="0" smtClean="0"/>
              <a:t>545 881 </a:t>
            </a:r>
            <a:r>
              <a:rPr lang="fr-FR" dirty="0" err="1" smtClean="0"/>
              <a:t>edges</a:t>
            </a:r>
            <a:endParaRPr lang="en-US" dirty="0"/>
          </a:p>
        </p:txBody>
      </p:sp>
    </p:spTree>
    <p:extLst>
      <p:ext uri="{BB962C8B-B14F-4D97-AF65-F5344CB8AC3E}">
        <p14:creationId xmlns:p14="http://schemas.microsoft.com/office/powerpoint/2010/main" val="8501101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Bundled</a:t>
            </a:r>
            <a:endParaRPr lang="fr-FR" dirty="0"/>
          </a:p>
        </p:txBody>
      </p:sp>
      <p:sp>
        <p:nvSpPr>
          <p:cNvPr id="3" name="Espace réservé du contenu 2"/>
          <p:cNvSpPr>
            <a:spLocks noGrp="1"/>
          </p:cNvSpPr>
          <p:nvPr>
            <p:ph idx="1"/>
          </p:nvPr>
        </p:nvSpPr>
        <p:spPr/>
        <p:txBody>
          <a:bodyPr/>
          <a:lstStyle/>
          <a:p>
            <a:endParaRPr lang="fr-F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060848"/>
            <a:ext cx="8958261"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64763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204" y="1950526"/>
            <a:ext cx="9078633" cy="4934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54596" y="116632"/>
            <a:ext cx="3744416" cy="923330"/>
          </a:xfrm>
          <a:prstGeom prst="rect">
            <a:avLst/>
          </a:prstGeom>
        </p:spPr>
        <p:txBody>
          <a:bodyPr wrap="square">
            <a:spAutoFit/>
          </a:bodyPr>
          <a:lstStyle/>
          <a:p>
            <a:r>
              <a:rPr lang="en-US" dirty="0" smtClean="0"/>
              <a:t>Us migration</a:t>
            </a:r>
          </a:p>
          <a:p>
            <a:r>
              <a:rPr lang="en-US" dirty="0" smtClean="0"/>
              <a:t>Kernel Density Based Edge Bundling</a:t>
            </a:r>
          </a:p>
          <a:p>
            <a:r>
              <a:rPr lang="fr-FR" dirty="0" smtClean="0"/>
              <a:t>22 million </a:t>
            </a:r>
            <a:r>
              <a:rPr lang="fr-FR" dirty="0" err="1" smtClean="0"/>
              <a:t>vertexes</a:t>
            </a:r>
            <a:endParaRPr lang="en-US" dirty="0"/>
          </a:p>
        </p:txBody>
      </p:sp>
      <p:sp>
        <p:nvSpPr>
          <p:cNvPr id="4" name="Titre 1"/>
          <p:cNvSpPr>
            <a:spLocks noGrp="1"/>
          </p:cNvSpPr>
          <p:nvPr>
            <p:ph type="title"/>
          </p:nvPr>
        </p:nvSpPr>
        <p:spPr>
          <a:xfrm>
            <a:off x="457200" y="274638"/>
            <a:ext cx="8229600" cy="1143000"/>
          </a:xfrm>
        </p:spPr>
        <p:txBody>
          <a:bodyPr/>
          <a:lstStyle/>
          <a:p>
            <a:r>
              <a:rPr lang="fr-FR" dirty="0" err="1" smtClean="0"/>
              <a:t>Shading</a:t>
            </a:r>
            <a:endParaRPr lang="fr-FR" dirty="0"/>
          </a:p>
        </p:txBody>
      </p:sp>
    </p:spTree>
    <p:extLst>
      <p:ext uri="{BB962C8B-B14F-4D97-AF65-F5344CB8AC3E}">
        <p14:creationId xmlns:p14="http://schemas.microsoft.com/office/powerpoint/2010/main" val="35249571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Outline</a:t>
            </a:r>
            <a:endParaRPr lang="fr-FR" dirty="0"/>
          </a:p>
        </p:txBody>
      </p:sp>
      <p:sp>
        <p:nvSpPr>
          <p:cNvPr id="3" name="Espace réservé du contenu 2"/>
          <p:cNvSpPr>
            <a:spLocks noGrp="1"/>
          </p:cNvSpPr>
          <p:nvPr>
            <p:ph idx="1"/>
          </p:nvPr>
        </p:nvSpPr>
        <p:spPr/>
        <p:txBody>
          <a:bodyPr>
            <a:normAutofit fontScale="92500" lnSpcReduction="20000"/>
          </a:bodyPr>
          <a:lstStyle/>
          <a:p>
            <a:r>
              <a:rPr lang="en-US" dirty="0" smtClean="0"/>
              <a:t>EB definition</a:t>
            </a:r>
          </a:p>
          <a:p>
            <a:r>
              <a:rPr lang="en-US" dirty="0" smtClean="0"/>
              <a:t>History of EB: flow maps</a:t>
            </a:r>
          </a:p>
          <a:p>
            <a:r>
              <a:rPr lang="en-US" dirty="0" smtClean="0"/>
              <a:t>HEB</a:t>
            </a:r>
          </a:p>
          <a:p>
            <a:r>
              <a:rPr lang="en-US" dirty="0" smtClean="0"/>
              <a:t>GBEB, Winding Road</a:t>
            </a:r>
          </a:p>
          <a:p>
            <a:r>
              <a:rPr lang="en-US" dirty="0" smtClean="0"/>
              <a:t>FDEB, mingle, </a:t>
            </a:r>
            <a:r>
              <a:rPr lang="en-US" dirty="0" err="1" smtClean="0"/>
              <a:t>sideknot</a:t>
            </a:r>
            <a:endParaRPr lang="en-US" dirty="0" smtClean="0"/>
          </a:p>
          <a:p>
            <a:r>
              <a:rPr lang="en-US" dirty="0" smtClean="0"/>
              <a:t>SBEB</a:t>
            </a:r>
          </a:p>
          <a:p>
            <a:r>
              <a:rPr lang="en-US" dirty="0" smtClean="0"/>
              <a:t>KDEEB</a:t>
            </a:r>
          </a:p>
          <a:p>
            <a:r>
              <a:rPr lang="en-US" dirty="0" smtClean="0"/>
              <a:t>Interaction techniques</a:t>
            </a:r>
          </a:p>
          <a:p>
            <a:endParaRPr lang="en-US" dirty="0"/>
          </a:p>
        </p:txBody>
      </p:sp>
    </p:spTree>
    <p:extLst>
      <p:ext uri="{BB962C8B-B14F-4D97-AF65-F5344CB8AC3E}">
        <p14:creationId xmlns:p14="http://schemas.microsoft.com/office/powerpoint/2010/main" val="3883168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5974"/>
            <a:ext cx="8229600" cy="780678"/>
          </a:xfrm>
        </p:spPr>
        <p:txBody>
          <a:bodyPr/>
          <a:lstStyle/>
          <a:p>
            <a:r>
              <a:rPr lang="fr-FR" dirty="0" smtClean="0"/>
              <a:t>Flow </a:t>
            </a:r>
            <a:r>
              <a:rPr lang="fr-FR" dirty="0" err="1" smtClean="0"/>
              <a:t>map</a:t>
            </a:r>
            <a:r>
              <a:rPr lang="fr-FR" dirty="0" smtClean="0"/>
              <a:t>/ </a:t>
            </a:r>
            <a:r>
              <a:rPr lang="fr-FR" dirty="0" err="1" smtClean="0"/>
              <a:t>Sankee</a:t>
            </a:r>
            <a:r>
              <a:rPr lang="fr-FR" dirty="0" smtClean="0"/>
              <a:t> graphs</a:t>
            </a:r>
            <a:endParaRPr lang="fr-FR" dirty="0"/>
          </a:p>
        </p:txBody>
      </p:sp>
      <p:sp>
        <p:nvSpPr>
          <p:cNvPr id="3" name="Espace réservé du contenu 2"/>
          <p:cNvSpPr>
            <a:spLocks noGrp="1"/>
          </p:cNvSpPr>
          <p:nvPr>
            <p:ph idx="1"/>
          </p:nvPr>
        </p:nvSpPr>
        <p:spPr>
          <a:xfrm>
            <a:off x="467544" y="908721"/>
            <a:ext cx="8229600" cy="2376264"/>
          </a:xfrm>
        </p:spPr>
        <p:txBody>
          <a:bodyPr/>
          <a:lstStyle/>
          <a:p>
            <a:pPr marL="0" indent="0">
              <a:buNone/>
            </a:pPr>
            <a:r>
              <a:rPr lang="en-US" b="1" dirty="0" err="1"/>
              <a:t>Sankey</a:t>
            </a:r>
            <a:r>
              <a:rPr lang="en-US" b="1" dirty="0"/>
              <a:t> diagrams</a:t>
            </a:r>
            <a:r>
              <a:rPr lang="en-US" dirty="0"/>
              <a:t> are a specific type of flow diagram, in which the width of the arrows is shown proportionally to the flow quantity</a:t>
            </a:r>
            <a:r>
              <a:rPr lang="en-US" dirty="0" smtClean="0"/>
              <a:t>.</a:t>
            </a:r>
            <a:endParaRPr lang="fr-FR" dirty="0"/>
          </a:p>
        </p:txBody>
      </p:sp>
      <p:pic>
        <p:nvPicPr>
          <p:cNvPr id="1026" name="Picture 2" descr="http://upload.wikimedia.org/wikipedia/commons/2/29/Minar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668885"/>
            <a:ext cx="8309552"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0543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114451" y="37587"/>
            <a:ext cx="9026168" cy="1894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323528" y="1756399"/>
            <a:ext cx="2016224" cy="369332"/>
          </a:xfrm>
          <a:prstGeom prst="rect">
            <a:avLst/>
          </a:prstGeom>
          <a:noFill/>
        </p:spPr>
        <p:txBody>
          <a:bodyPr wrap="square" rtlCol="0">
            <a:spAutoFit/>
          </a:bodyPr>
          <a:lstStyle/>
          <a:p>
            <a:r>
              <a:rPr lang="fr-FR" dirty="0" smtClean="0"/>
              <a:t>[Tobler 1987]</a:t>
            </a:r>
            <a:endParaRPr lang="fr-FR" dirty="0"/>
          </a:p>
        </p:txBody>
      </p:sp>
      <p:sp>
        <p:nvSpPr>
          <p:cNvPr id="7" name="ZoneTexte 6"/>
          <p:cNvSpPr txBox="1"/>
          <p:nvPr/>
        </p:nvSpPr>
        <p:spPr>
          <a:xfrm>
            <a:off x="3072780" y="1906822"/>
            <a:ext cx="2520280" cy="369332"/>
          </a:xfrm>
          <a:prstGeom prst="rect">
            <a:avLst/>
          </a:prstGeom>
          <a:noFill/>
        </p:spPr>
        <p:txBody>
          <a:bodyPr wrap="square" rtlCol="0">
            <a:spAutoFit/>
          </a:bodyPr>
          <a:lstStyle/>
          <a:p>
            <a:r>
              <a:rPr lang="fr-FR" dirty="0" smtClean="0"/>
              <a:t>[Phan et al. </a:t>
            </a:r>
            <a:r>
              <a:rPr lang="fr-FR" dirty="0" err="1" smtClean="0"/>
              <a:t>InfoVis</a:t>
            </a:r>
            <a:r>
              <a:rPr lang="fr-FR" dirty="0" smtClean="0"/>
              <a:t> 05 ]</a:t>
            </a:r>
            <a:endParaRPr lang="fr-FR" dirty="0"/>
          </a:p>
        </p:txBody>
      </p:sp>
      <p:sp>
        <p:nvSpPr>
          <p:cNvPr id="2" name="Rectangle 1"/>
          <p:cNvSpPr/>
          <p:nvPr/>
        </p:nvSpPr>
        <p:spPr>
          <a:xfrm>
            <a:off x="6444207" y="1892087"/>
            <a:ext cx="2562817" cy="369332"/>
          </a:xfrm>
          <a:prstGeom prst="rect">
            <a:avLst/>
          </a:prstGeom>
        </p:spPr>
        <p:txBody>
          <a:bodyPr wrap="none">
            <a:spAutoFit/>
          </a:bodyPr>
          <a:lstStyle/>
          <a:p>
            <a:r>
              <a:rPr lang="fr-FR" dirty="0" smtClean="0"/>
              <a:t>[</a:t>
            </a:r>
            <a:r>
              <a:rPr lang="fr-FR" dirty="0" err="1" smtClean="0"/>
              <a:t>Verbeek</a:t>
            </a:r>
            <a:r>
              <a:rPr lang="fr-FR" dirty="0" smtClean="0"/>
              <a:t> et al. </a:t>
            </a:r>
            <a:r>
              <a:rPr lang="fr-FR" dirty="0" err="1"/>
              <a:t>i</a:t>
            </a:r>
            <a:r>
              <a:rPr lang="fr-FR" dirty="0" err="1" smtClean="0"/>
              <a:t>nfovis</a:t>
            </a:r>
            <a:r>
              <a:rPr lang="fr-FR" dirty="0" smtClean="0"/>
              <a:t> 11]</a:t>
            </a:r>
            <a:endParaRPr lang="en-US" dirty="0"/>
          </a:p>
        </p:txBody>
      </p:sp>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7230" t="56165" r="23593"/>
          <a:stretch/>
        </p:blipFill>
        <p:spPr bwMode="auto">
          <a:xfrm>
            <a:off x="2490296" y="2420888"/>
            <a:ext cx="5384639" cy="3537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339752" y="5835292"/>
            <a:ext cx="6038000" cy="923330"/>
          </a:xfrm>
          <a:prstGeom prst="rect">
            <a:avLst/>
          </a:prstGeom>
        </p:spPr>
        <p:txBody>
          <a:bodyPr wrap="none">
            <a:spAutoFit/>
          </a:bodyPr>
          <a:lstStyle/>
          <a:p>
            <a:r>
              <a:rPr lang="en-US" dirty="0"/>
              <a:t>[</a:t>
            </a:r>
            <a:r>
              <a:rPr lang="en-US" dirty="0" smtClean="0"/>
              <a:t>Nocaj and </a:t>
            </a:r>
            <a:r>
              <a:rPr lang="en-US" dirty="0" err="1" smtClean="0"/>
              <a:t>Brandes</a:t>
            </a:r>
            <a:r>
              <a:rPr lang="en-US" dirty="0" smtClean="0"/>
              <a:t>,</a:t>
            </a:r>
            <a:br>
              <a:rPr lang="en-US" dirty="0" smtClean="0"/>
            </a:br>
            <a:r>
              <a:rPr lang="en-US" dirty="0" smtClean="0"/>
              <a:t>  </a:t>
            </a:r>
            <a:r>
              <a:rPr lang="en-US" dirty="0"/>
              <a:t>Stub Bundling and Confluent Spirals for Geographic </a:t>
            </a:r>
            <a:r>
              <a:rPr lang="en-US" dirty="0" smtClean="0"/>
              <a:t>Networks</a:t>
            </a:r>
            <a:br>
              <a:rPr lang="en-US" dirty="0" smtClean="0"/>
            </a:br>
            <a:r>
              <a:rPr lang="en-US" dirty="0" smtClean="0"/>
              <a:t>Graph Drawing 13]</a:t>
            </a:r>
            <a:endParaRPr lang="en-US" dirty="0"/>
          </a:p>
        </p:txBody>
      </p:sp>
    </p:spTree>
    <p:extLst>
      <p:ext uri="{BB962C8B-B14F-4D97-AF65-F5344CB8AC3E}">
        <p14:creationId xmlns:p14="http://schemas.microsoft.com/office/powerpoint/2010/main" val="24963301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188640"/>
            <a:ext cx="8229600" cy="1143000"/>
          </a:xfrm>
        </p:spPr>
        <p:txBody>
          <a:bodyPr>
            <a:normAutofit fontScale="90000"/>
          </a:bodyPr>
          <a:lstStyle/>
          <a:p>
            <a:r>
              <a:rPr lang="fr-FR" dirty="0" err="1" smtClean="0"/>
              <a:t>Edge</a:t>
            </a:r>
            <a:r>
              <a:rPr lang="fr-FR" dirty="0" smtClean="0"/>
              <a:t> </a:t>
            </a:r>
            <a:r>
              <a:rPr lang="fr-FR" dirty="0" err="1" smtClean="0"/>
              <a:t>Bundling</a:t>
            </a:r>
            <a:r>
              <a:rPr lang="fr-FR" dirty="0" smtClean="0"/>
              <a:t/>
            </a:r>
            <a:br>
              <a:rPr lang="fr-FR" dirty="0" smtClean="0"/>
            </a:br>
            <a:r>
              <a:rPr lang="fr-FR" sz="3100" dirty="0" err="1" smtClean="0"/>
              <a:t>definitions</a:t>
            </a:r>
            <a:endParaRPr lang="fr-FR" sz="3100" dirty="0"/>
          </a:p>
        </p:txBody>
      </p:sp>
      <p:sp>
        <p:nvSpPr>
          <p:cNvPr id="3" name="Espace réservé du contenu 2"/>
          <p:cNvSpPr>
            <a:spLocks noGrp="1"/>
          </p:cNvSpPr>
          <p:nvPr>
            <p:ph idx="1"/>
          </p:nvPr>
        </p:nvSpPr>
        <p:spPr>
          <a:xfrm>
            <a:off x="395536" y="3140968"/>
            <a:ext cx="8291264" cy="3528392"/>
          </a:xfrm>
        </p:spPr>
        <p:txBody>
          <a:bodyPr>
            <a:normAutofit fontScale="85000" lnSpcReduction="20000"/>
          </a:bodyPr>
          <a:lstStyle/>
          <a:p>
            <a:pPr marL="0" indent="0">
              <a:buNone/>
            </a:pPr>
            <a:r>
              <a:rPr lang="en-US" sz="2800" dirty="0"/>
              <a:t>Edge bundling techniques trade clutter for overdraw by routing </a:t>
            </a:r>
            <a:r>
              <a:rPr lang="en-US" sz="2800" dirty="0" smtClean="0"/>
              <a:t>related </a:t>
            </a:r>
            <a:r>
              <a:rPr lang="fr-FR" sz="2800" dirty="0" err="1" smtClean="0"/>
              <a:t>edges</a:t>
            </a:r>
            <a:r>
              <a:rPr lang="fr-FR" sz="2800" dirty="0" smtClean="0"/>
              <a:t> </a:t>
            </a:r>
            <a:r>
              <a:rPr lang="fr-FR" sz="2800" dirty="0" err="1"/>
              <a:t>along</a:t>
            </a:r>
            <a:r>
              <a:rPr lang="fr-FR" sz="2800" dirty="0"/>
              <a:t> </a:t>
            </a:r>
            <a:r>
              <a:rPr lang="fr-FR" sz="2800" dirty="0" err="1"/>
              <a:t>similar</a:t>
            </a:r>
            <a:r>
              <a:rPr lang="fr-FR" sz="2800" dirty="0"/>
              <a:t> </a:t>
            </a:r>
            <a:r>
              <a:rPr lang="fr-FR" sz="2800" dirty="0" err="1" smtClean="0"/>
              <a:t>paths</a:t>
            </a:r>
            <a:r>
              <a:rPr lang="fr-FR" sz="2800" dirty="0" smtClean="0"/>
              <a:t>.</a:t>
            </a:r>
          </a:p>
          <a:p>
            <a:pPr marL="0" indent="0">
              <a:buNone/>
            </a:pPr>
            <a:endParaRPr lang="fr-FR" sz="2800" dirty="0" smtClean="0"/>
          </a:p>
          <a:p>
            <a:pPr marL="0" indent="0">
              <a:buNone/>
            </a:pPr>
            <a:r>
              <a:rPr lang="en-US" sz="2800" dirty="0"/>
              <a:t>Bundling can be seen as sharpening </a:t>
            </a:r>
            <a:r>
              <a:rPr lang="en-US" sz="2800" dirty="0" smtClean="0"/>
              <a:t>the edge </a:t>
            </a:r>
            <a:r>
              <a:rPr lang="en-US" sz="2800" dirty="0"/>
              <a:t>spatial density, by making it high along bundles and low </a:t>
            </a:r>
            <a:r>
              <a:rPr lang="en-US" sz="2800" dirty="0" smtClean="0"/>
              <a:t>elsewhere.</a:t>
            </a:r>
          </a:p>
          <a:p>
            <a:pPr marL="0" indent="0">
              <a:buNone/>
            </a:pPr>
            <a:endParaRPr lang="en-US" sz="2800" dirty="0" smtClean="0"/>
          </a:p>
          <a:p>
            <a:pPr marL="0" indent="0">
              <a:buNone/>
            </a:pPr>
            <a:r>
              <a:rPr lang="en-US" sz="2800" dirty="0"/>
              <a:t>Bundling improves readability for finding </a:t>
            </a:r>
            <a:r>
              <a:rPr lang="en-US" sz="2800" dirty="0" smtClean="0"/>
              <a:t>node-groups related </a:t>
            </a:r>
            <a:r>
              <a:rPr lang="en-US" sz="2800" dirty="0"/>
              <a:t>to each other by edge-groups (bundles) which are </a:t>
            </a:r>
            <a:r>
              <a:rPr lang="en-US" sz="2800" dirty="0" smtClean="0"/>
              <a:t>separated </a:t>
            </a:r>
            <a:r>
              <a:rPr lang="fr-FR" sz="2800" dirty="0" smtClean="0"/>
              <a:t>by </a:t>
            </a:r>
            <a:r>
              <a:rPr lang="fr-FR" sz="2800" dirty="0"/>
              <a:t>white </a:t>
            </a:r>
            <a:r>
              <a:rPr lang="fr-FR" sz="2800" dirty="0" err="1" smtClean="0"/>
              <a:t>space</a:t>
            </a:r>
            <a:r>
              <a:rPr lang="fr-FR" sz="2800" dirty="0" smtClean="0"/>
              <a:t>.</a:t>
            </a:r>
            <a:endParaRPr lang="fr-FR" sz="2800"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88640"/>
            <a:ext cx="4101455" cy="2270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1124744"/>
            <a:ext cx="2588654" cy="1447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93682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340769"/>
            <a:ext cx="7772400" cy="2259682"/>
          </a:xfrm>
        </p:spPr>
        <p:txBody>
          <a:bodyPr>
            <a:normAutofit/>
          </a:bodyPr>
          <a:lstStyle/>
          <a:p>
            <a:r>
              <a:rPr lang="en-US" dirty="0"/>
              <a:t>Hierarchical Edge Bundles: Visualization of Adjacency Relations in Hierarchical </a:t>
            </a:r>
            <a:r>
              <a:rPr lang="en-US" dirty="0" smtClean="0"/>
              <a:t>Data</a:t>
            </a:r>
            <a:endParaRPr lang="en-US" dirty="0"/>
          </a:p>
        </p:txBody>
      </p:sp>
      <p:sp>
        <p:nvSpPr>
          <p:cNvPr id="3" name="Sous-titre 2"/>
          <p:cNvSpPr>
            <a:spLocks noGrp="1"/>
          </p:cNvSpPr>
          <p:nvPr>
            <p:ph type="subTitle" idx="1"/>
          </p:nvPr>
        </p:nvSpPr>
        <p:spPr/>
        <p:txBody>
          <a:bodyPr>
            <a:normAutofit fontScale="92500"/>
          </a:bodyPr>
          <a:lstStyle/>
          <a:p>
            <a:r>
              <a:rPr lang="en-US" dirty="0"/>
              <a:t>Danny </a:t>
            </a:r>
            <a:r>
              <a:rPr lang="en-US" dirty="0" err="1"/>
              <a:t>Holten</a:t>
            </a:r>
            <a:r>
              <a:rPr lang="en-US" dirty="0"/>
              <a:t>. 2006. </a:t>
            </a:r>
            <a:r>
              <a:rPr lang="en-US" i="1" dirty="0" smtClean="0"/>
              <a:t>IEEE </a:t>
            </a:r>
            <a:r>
              <a:rPr lang="en-US" i="1" dirty="0"/>
              <a:t>Transactions on Visualization and Computer Graphics</a:t>
            </a:r>
            <a:r>
              <a:rPr lang="en-US" dirty="0"/>
              <a:t> 12, 5 (September 2006), 741-748.</a:t>
            </a:r>
          </a:p>
        </p:txBody>
      </p:sp>
    </p:spTree>
    <p:extLst>
      <p:ext uri="{BB962C8B-B14F-4D97-AF65-F5344CB8AC3E}">
        <p14:creationId xmlns:p14="http://schemas.microsoft.com/office/powerpoint/2010/main" val="38847227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Objectives</a:t>
            </a:r>
            <a:endParaRPr lang="fr-FR" dirty="0"/>
          </a:p>
        </p:txBody>
      </p:sp>
      <p:sp>
        <p:nvSpPr>
          <p:cNvPr id="3" name="Espace réservé du contenu 2"/>
          <p:cNvSpPr>
            <a:spLocks noGrp="1"/>
          </p:cNvSpPr>
          <p:nvPr>
            <p:ph idx="1"/>
          </p:nvPr>
        </p:nvSpPr>
        <p:spPr/>
        <p:txBody>
          <a:bodyPr>
            <a:normAutofit fontScale="92500"/>
          </a:bodyPr>
          <a:lstStyle/>
          <a:p>
            <a:r>
              <a:rPr lang="en-US" dirty="0" smtClean="0"/>
              <a:t>At the end of the part II, you will be able to explain:</a:t>
            </a:r>
          </a:p>
          <a:p>
            <a:pPr marL="457200" indent="-457200">
              <a:buFont typeface="Arial" panose="020B0604020202020204" pitchFamily="34" charset="0"/>
              <a:buChar char="•"/>
            </a:pPr>
            <a:r>
              <a:rPr lang="en-US" i="1" dirty="0"/>
              <a:t>A</a:t>
            </a:r>
            <a:r>
              <a:rPr lang="en-US" i="1" dirty="0" smtClean="0"/>
              <a:t>lgorithmic </a:t>
            </a:r>
            <a:r>
              <a:rPr lang="en-US" i="1" dirty="0" smtClean="0"/>
              <a:t>techniques </a:t>
            </a:r>
            <a:r>
              <a:rPr lang="en-US" dirty="0" smtClean="0"/>
              <a:t>to reduce </a:t>
            </a:r>
            <a:r>
              <a:rPr lang="en-US" b="1" dirty="0" smtClean="0"/>
              <a:t>edge</a:t>
            </a:r>
            <a:r>
              <a:rPr lang="en-US" dirty="0" smtClean="0"/>
              <a:t> clutter</a:t>
            </a:r>
          </a:p>
          <a:p>
            <a:pPr marL="457200" indent="-457200">
              <a:buFont typeface="Arial" panose="020B0604020202020204" pitchFamily="34" charset="0"/>
              <a:buChar char="•"/>
            </a:pPr>
            <a:r>
              <a:rPr lang="en-US" i="1" dirty="0" smtClean="0"/>
              <a:t>Interaction </a:t>
            </a:r>
            <a:r>
              <a:rPr lang="en-US" i="1" dirty="0"/>
              <a:t>techniques </a:t>
            </a:r>
            <a:r>
              <a:rPr lang="en-US" dirty="0"/>
              <a:t>to reduce </a:t>
            </a:r>
            <a:r>
              <a:rPr lang="en-US" b="1" dirty="0"/>
              <a:t>edge</a:t>
            </a:r>
            <a:r>
              <a:rPr lang="en-US" dirty="0"/>
              <a:t> clutter</a:t>
            </a:r>
          </a:p>
          <a:p>
            <a:pPr marL="457200" indent="-457200">
              <a:buFont typeface="Arial" panose="020B0604020202020204" pitchFamily="34" charset="0"/>
              <a:buChar char="•"/>
            </a:pPr>
            <a:r>
              <a:rPr lang="en-US" dirty="0" smtClean="0"/>
              <a:t>More specifically </a:t>
            </a:r>
            <a:r>
              <a:rPr lang="en-US" b="1" i="1" dirty="0" smtClean="0"/>
              <a:t>Edge</a:t>
            </a:r>
            <a:r>
              <a:rPr lang="en-US" i="1" dirty="0" smtClean="0"/>
              <a:t> Bundling </a:t>
            </a:r>
            <a:r>
              <a:rPr lang="en-US" dirty="0" smtClean="0"/>
              <a:t>(EB) </a:t>
            </a:r>
            <a:r>
              <a:rPr lang="en-US" dirty="0"/>
              <a:t>techniques</a:t>
            </a:r>
            <a:endParaRPr lang="en-US" dirty="0" smtClean="0"/>
          </a:p>
          <a:p>
            <a:r>
              <a:rPr lang="en-US" dirty="0" smtClean="0"/>
              <a:t>And you will be able to implement at least two EB techniques (Hierarchical </a:t>
            </a:r>
            <a:r>
              <a:rPr lang="en-US" b="1" dirty="0" smtClean="0"/>
              <a:t>Edge</a:t>
            </a:r>
            <a:r>
              <a:rPr lang="en-US" dirty="0" smtClean="0"/>
              <a:t> Bundling  and Kernel Density Estimation </a:t>
            </a:r>
            <a:r>
              <a:rPr lang="en-US" b="1" dirty="0" smtClean="0"/>
              <a:t>Edge</a:t>
            </a:r>
            <a:r>
              <a:rPr lang="en-US" dirty="0" smtClean="0"/>
              <a:t> Bundling)</a:t>
            </a:r>
          </a:p>
        </p:txBody>
      </p:sp>
    </p:spTree>
    <p:extLst>
      <p:ext uri="{BB962C8B-B14F-4D97-AF65-F5344CB8AC3E}">
        <p14:creationId xmlns:p14="http://schemas.microsoft.com/office/powerpoint/2010/main" val="38154335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12571"/>
            <a:ext cx="4543425" cy="450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96577"/>
            <a:ext cx="4543425" cy="460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20465" y="5157192"/>
            <a:ext cx="8916912" cy="923330"/>
          </a:xfrm>
          <a:prstGeom prst="rect">
            <a:avLst/>
          </a:prstGeom>
        </p:spPr>
        <p:txBody>
          <a:bodyPr wrap="square">
            <a:spAutoFit/>
          </a:bodyPr>
          <a:lstStyle/>
          <a:p>
            <a:r>
              <a:rPr lang="en-US" dirty="0"/>
              <a:t>A software system and its associated call graph (caller = green, </a:t>
            </a:r>
            <a:r>
              <a:rPr lang="en-US" dirty="0" err="1"/>
              <a:t>callee</a:t>
            </a:r>
            <a:r>
              <a:rPr lang="en-US" dirty="0"/>
              <a:t> = red). (a) and (b) show the system without bundling using a radial and a </a:t>
            </a:r>
            <a:r>
              <a:rPr lang="en-US" dirty="0" err="1"/>
              <a:t>squarified</a:t>
            </a:r>
            <a:r>
              <a:rPr lang="en-US" dirty="0"/>
              <a:t> </a:t>
            </a:r>
            <a:r>
              <a:rPr lang="en-US" dirty="0" err="1"/>
              <a:t>treemap</a:t>
            </a:r>
            <a:r>
              <a:rPr lang="en-US" dirty="0"/>
              <a:t> layout (node labels disabled), respectively. </a:t>
            </a:r>
          </a:p>
        </p:txBody>
      </p:sp>
      <p:sp>
        <p:nvSpPr>
          <p:cNvPr id="3" name="ZoneTexte 2"/>
          <p:cNvSpPr txBox="1"/>
          <p:nvPr/>
        </p:nvSpPr>
        <p:spPr>
          <a:xfrm>
            <a:off x="6699337" y="6270406"/>
            <a:ext cx="2304256" cy="369332"/>
          </a:xfrm>
          <a:prstGeom prst="rect">
            <a:avLst/>
          </a:prstGeom>
          <a:noFill/>
        </p:spPr>
        <p:txBody>
          <a:bodyPr wrap="square" rtlCol="0">
            <a:spAutoFit/>
          </a:bodyPr>
          <a:lstStyle/>
          <a:p>
            <a:r>
              <a:rPr lang="en-US" dirty="0" smtClean="0"/>
              <a:t>[Holten </a:t>
            </a:r>
            <a:r>
              <a:rPr lang="en-US" dirty="0" err="1" smtClean="0"/>
              <a:t>Infovis</a:t>
            </a:r>
            <a:r>
              <a:rPr lang="en-US" dirty="0" smtClean="0"/>
              <a:t> 2006]</a:t>
            </a:r>
            <a:endParaRPr lang="en-US" dirty="0"/>
          </a:p>
        </p:txBody>
      </p:sp>
    </p:spTree>
    <p:extLst>
      <p:ext uri="{BB962C8B-B14F-4D97-AF65-F5344CB8AC3E}">
        <p14:creationId xmlns:p14="http://schemas.microsoft.com/office/powerpoint/2010/main" val="20056988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err="1" smtClean="0"/>
              <a:t>Hierarchical</a:t>
            </a:r>
            <a:r>
              <a:rPr lang="fr-FR" dirty="0" smtClean="0"/>
              <a:t> </a:t>
            </a:r>
            <a:r>
              <a:rPr lang="fr-FR" dirty="0" err="1" smtClean="0"/>
              <a:t>Edge</a:t>
            </a:r>
            <a:r>
              <a:rPr lang="fr-FR" dirty="0" smtClean="0"/>
              <a:t> Bundles</a:t>
            </a:r>
            <a:br>
              <a:rPr lang="fr-FR" dirty="0" smtClean="0"/>
            </a:br>
            <a:r>
              <a:rPr lang="fr-FR" dirty="0" err="1" smtClean="0"/>
              <a:t>principle</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556792"/>
            <a:ext cx="6889676" cy="3487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43608" y="5325308"/>
            <a:ext cx="7560840" cy="1200329"/>
          </a:xfrm>
          <a:prstGeom prst="rect">
            <a:avLst/>
          </a:prstGeom>
        </p:spPr>
        <p:txBody>
          <a:bodyPr wrap="square">
            <a:spAutoFit/>
          </a:bodyPr>
          <a:lstStyle/>
          <a:p>
            <a:r>
              <a:rPr lang="en-US" dirty="0"/>
              <a:t>The approach is to use the path along the hierarchy between</a:t>
            </a:r>
          </a:p>
          <a:p>
            <a:r>
              <a:rPr lang="en-US" dirty="0"/>
              <a:t>two nodes having an adjacency relation as the control polygon of a</a:t>
            </a:r>
          </a:p>
          <a:p>
            <a:r>
              <a:rPr lang="en-US" dirty="0"/>
              <a:t>spline curve; the resulting curve is subsequently used to visualize the</a:t>
            </a:r>
          </a:p>
          <a:p>
            <a:r>
              <a:rPr lang="en-US" dirty="0"/>
              <a:t>relation.</a:t>
            </a:r>
          </a:p>
        </p:txBody>
      </p:sp>
      <p:sp>
        <p:nvSpPr>
          <p:cNvPr id="5" name="ZoneTexte 4"/>
          <p:cNvSpPr txBox="1"/>
          <p:nvPr/>
        </p:nvSpPr>
        <p:spPr>
          <a:xfrm>
            <a:off x="6803752" y="6340971"/>
            <a:ext cx="2304256" cy="369332"/>
          </a:xfrm>
          <a:prstGeom prst="rect">
            <a:avLst/>
          </a:prstGeom>
          <a:noFill/>
        </p:spPr>
        <p:txBody>
          <a:bodyPr wrap="square" rtlCol="0">
            <a:spAutoFit/>
          </a:bodyPr>
          <a:lstStyle/>
          <a:p>
            <a:r>
              <a:rPr lang="en-US" dirty="0" smtClean="0"/>
              <a:t>[Holten </a:t>
            </a:r>
            <a:r>
              <a:rPr lang="en-US" dirty="0" err="1" smtClean="0"/>
              <a:t>Infovis</a:t>
            </a:r>
            <a:r>
              <a:rPr lang="en-US" dirty="0" smtClean="0"/>
              <a:t> 2006]</a:t>
            </a:r>
            <a:endParaRPr lang="en-US" dirty="0"/>
          </a:p>
        </p:txBody>
      </p:sp>
    </p:spTree>
    <p:extLst>
      <p:ext uri="{BB962C8B-B14F-4D97-AF65-F5344CB8AC3E}">
        <p14:creationId xmlns:p14="http://schemas.microsoft.com/office/powerpoint/2010/main" val="23924149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6250" y="0"/>
            <a:ext cx="8229600" cy="1143000"/>
          </a:xfrm>
        </p:spPr>
        <p:txBody>
          <a:bodyPr>
            <a:normAutofit fontScale="90000"/>
          </a:bodyPr>
          <a:lstStyle/>
          <a:p>
            <a:r>
              <a:rPr lang="fr-FR" dirty="0" err="1" smtClean="0"/>
              <a:t>Spline</a:t>
            </a:r>
            <a:r>
              <a:rPr lang="fr-FR" dirty="0" smtClean="0"/>
              <a:t> computation</a:t>
            </a:r>
            <a:br>
              <a:rPr lang="fr-FR" dirty="0" smtClean="0"/>
            </a:br>
            <a:r>
              <a:rPr lang="fr-FR" dirty="0" err="1" smtClean="0"/>
              <a:t>Demo</a:t>
            </a:r>
            <a:endParaRPr lang="en-US" dirty="0"/>
          </a:p>
        </p:txBody>
      </p:sp>
      <p:sp>
        <p:nvSpPr>
          <p:cNvPr id="3" name="Espace réservé du contenu 2"/>
          <p:cNvSpPr>
            <a:spLocks noGrp="1"/>
          </p:cNvSpPr>
          <p:nvPr>
            <p:ph idx="1"/>
          </p:nvPr>
        </p:nvSpPr>
        <p:spPr>
          <a:xfrm>
            <a:off x="179512" y="1412776"/>
            <a:ext cx="5976664" cy="720080"/>
          </a:xfrm>
        </p:spPr>
        <p:txBody>
          <a:bodyPr/>
          <a:lstStyle/>
          <a:p>
            <a:pPr marL="0" indent="0">
              <a:buNone/>
            </a:pPr>
            <a:r>
              <a:rPr lang="fr-FR" dirty="0" smtClean="0"/>
              <a:t> B-</a:t>
            </a:r>
            <a:r>
              <a:rPr lang="fr-FR" dirty="0" err="1" smtClean="0"/>
              <a:t>spline</a:t>
            </a:r>
            <a:endParaRPr lang="en-US" dirty="0"/>
          </a:p>
        </p:txBody>
      </p:sp>
      <p:sp>
        <p:nvSpPr>
          <p:cNvPr id="4" name="Rectangle 3"/>
          <p:cNvSpPr/>
          <p:nvPr/>
        </p:nvSpPr>
        <p:spPr>
          <a:xfrm>
            <a:off x="107504" y="6093296"/>
            <a:ext cx="8928992" cy="646331"/>
          </a:xfrm>
          <a:prstGeom prst="rect">
            <a:avLst/>
          </a:prstGeom>
        </p:spPr>
        <p:txBody>
          <a:bodyPr wrap="square">
            <a:spAutoFit/>
          </a:bodyPr>
          <a:lstStyle/>
          <a:p>
            <a:r>
              <a:rPr lang="en-US" dirty="0" smtClean="0"/>
              <a:t>[B</a:t>
            </a:r>
            <a:r>
              <a:rPr lang="en-US" dirty="0"/>
              <a:t>. A. </a:t>
            </a:r>
            <a:r>
              <a:rPr lang="en-US" dirty="0" err="1"/>
              <a:t>Barsky</a:t>
            </a:r>
            <a:r>
              <a:rPr lang="en-US" dirty="0"/>
              <a:t>. </a:t>
            </a:r>
            <a:r>
              <a:rPr lang="en-US" i="1" dirty="0"/>
              <a:t>The Beta-Spline: A Local Representation based on </a:t>
            </a:r>
            <a:r>
              <a:rPr lang="en-US" i="1" dirty="0" smtClean="0"/>
              <a:t>Shape Parameters </a:t>
            </a:r>
            <a:r>
              <a:rPr lang="en-US" i="1" dirty="0"/>
              <a:t>and Fundamental Geometric Measures</a:t>
            </a:r>
            <a:r>
              <a:rPr lang="en-US" dirty="0"/>
              <a:t>. PhD thesis, </a:t>
            </a:r>
            <a:r>
              <a:rPr lang="en-US" dirty="0" smtClean="0"/>
              <a:t>University </a:t>
            </a:r>
            <a:r>
              <a:rPr lang="fr-FR" dirty="0" smtClean="0"/>
              <a:t>of </a:t>
            </a:r>
            <a:r>
              <a:rPr lang="fr-FR" dirty="0"/>
              <a:t>Utah, </a:t>
            </a:r>
            <a:r>
              <a:rPr lang="fr-FR" dirty="0" smtClean="0"/>
              <a:t>1981]</a:t>
            </a:r>
            <a:endParaRPr lang="fr-F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3013" y="2852936"/>
            <a:ext cx="6696075"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http://91.68.209.12/bmi/upload.wikimedia.org/wikipedia/commons/c/c6/Bezier_forth_anim.gif">
            <a:hlinkClick r:id="rId3"/>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204272" y="1215452"/>
            <a:ext cx="2762250" cy="114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5497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0825" y="0"/>
            <a:ext cx="8229600" cy="1143000"/>
          </a:xfrm>
        </p:spPr>
        <p:txBody>
          <a:bodyPr/>
          <a:lstStyle/>
          <a:p>
            <a:r>
              <a:rPr lang="fr-FR" dirty="0" err="1" smtClean="0"/>
              <a:t>Resolving</a:t>
            </a:r>
            <a:r>
              <a:rPr lang="fr-FR" dirty="0" smtClean="0"/>
              <a:t> </a:t>
            </a:r>
            <a:r>
              <a:rPr lang="fr-FR" dirty="0" err="1" smtClean="0"/>
              <a:t>ambiguity</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908720"/>
            <a:ext cx="8772227"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51520" y="4293096"/>
            <a:ext cx="6264696" cy="369332"/>
          </a:xfrm>
          <a:prstGeom prst="rect">
            <a:avLst/>
          </a:prstGeom>
        </p:spPr>
        <p:txBody>
          <a:bodyPr wrap="square">
            <a:spAutoFit/>
          </a:bodyPr>
          <a:lstStyle/>
          <a:p>
            <a:r>
              <a:rPr lang="en-US" dirty="0"/>
              <a:t>The bundle in (a) might </a:t>
            </a:r>
            <a:r>
              <a:rPr lang="en-US" dirty="0" smtClean="0"/>
              <a:t>contain each </a:t>
            </a:r>
            <a:r>
              <a:rPr lang="en-US" dirty="0"/>
              <a:t>edge depicted in (b).</a:t>
            </a:r>
            <a:endParaRPr lang="fr-FR" dirty="0"/>
          </a:p>
        </p:txBody>
      </p:sp>
      <p:sp>
        <p:nvSpPr>
          <p:cNvPr id="4" name="Rectangle 3"/>
          <p:cNvSpPr/>
          <p:nvPr/>
        </p:nvSpPr>
        <p:spPr>
          <a:xfrm>
            <a:off x="337357" y="4869160"/>
            <a:ext cx="8568952" cy="369332"/>
          </a:xfrm>
          <a:prstGeom prst="rect">
            <a:avLst/>
          </a:prstGeom>
        </p:spPr>
        <p:txBody>
          <a:bodyPr wrap="square">
            <a:spAutoFit/>
          </a:bodyPr>
          <a:lstStyle/>
          <a:p>
            <a:r>
              <a:rPr lang="en-US" dirty="0"/>
              <a:t>(c) and (d) show how different values of spline </a:t>
            </a:r>
            <a:r>
              <a:rPr lang="fr-FR" dirty="0" err="1"/>
              <a:t>curves</a:t>
            </a:r>
            <a:r>
              <a:rPr lang="en-US" dirty="0" smtClean="0"/>
              <a:t> </a:t>
            </a:r>
            <a:r>
              <a:rPr lang="en-US" dirty="0"/>
              <a:t>can be </a:t>
            </a:r>
            <a:r>
              <a:rPr lang="en-US" dirty="0" smtClean="0"/>
              <a:t>used.</a:t>
            </a:r>
            <a:endParaRPr lang="fr-FR" dirty="0"/>
          </a:p>
        </p:txBody>
      </p:sp>
      <p:sp>
        <p:nvSpPr>
          <p:cNvPr id="5" name="Rectangle 4"/>
          <p:cNvSpPr/>
          <p:nvPr/>
        </p:nvSpPr>
        <p:spPr>
          <a:xfrm>
            <a:off x="287090" y="5445224"/>
            <a:ext cx="8605390" cy="646331"/>
          </a:xfrm>
          <a:prstGeom prst="rect">
            <a:avLst/>
          </a:prstGeom>
        </p:spPr>
        <p:txBody>
          <a:bodyPr wrap="square">
            <a:spAutoFit/>
          </a:bodyPr>
          <a:lstStyle/>
          <a:p>
            <a:r>
              <a:rPr lang="en-US" dirty="0"/>
              <a:t>As shown in (e), a fairly high bundling strength (b = 0.8) can </a:t>
            </a:r>
            <a:r>
              <a:rPr lang="en-US" dirty="0" smtClean="0"/>
              <a:t>be chosen </a:t>
            </a:r>
            <a:r>
              <a:rPr lang="en-US" dirty="0"/>
              <a:t>to retain </a:t>
            </a:r>
            <a:r>
              <a:rPr lang="en-US" dirty="0" smtClean="0"/>
              <a:t>visual bundles </a:t>
            </a:r>
            <a:r>
              <a:rPr lang="en-US" dirty="0"/>
              <a:t>while still resolving ambiguity.</a:t>
            </a:r>
            <a:endParaRPr lang="fr-FR" dirty="0"/>
          </a:p>
        </p:txBody>
      </p:sp>
      <p:sp>
        <p:nvSpPr>
          <p:cNvPr id="7" name="ZoneTexte 6"/>
          <p:cNvSpPr txBox="1"/>
          <p:nvPr/>
        </p:nvSpPr>
        <p:spPr>
          <a:xfrm>
            <a:off x="6803752" y="6340971"/>
            <a:ext cx="2304256" cy="369332"/>
          </a:xfrm>
          <a:prstGeom prst="rect">
            <a:avLst/>
          </a:prstGeom>
          <a:noFill/>
        </p:spPr>
        <p:txBody>
          <a:bodyPr wrap="square" rtlCol="0">
            <a:spAutoFit/>
          </a:bodyPr>
          <a:lstStyle/>
          <a:p>
            <a:r>
              <a:rPr lang="en-US" dirty="0" smtClean="0"/>
              <a:t>[Holten </a:t>
            </a:r>
            <a:r>
              <a:rPr lang="en-US" dirty="0" err="1" smtClean="0"/>
              <a:t>Infovis</a:t>
            </a:r>
            <a:r>
              <a:rPr lang="en-US" dirty="0" smtClean="0"/>
              <a:t> 2006]</a:t>
            </a:r>
            <a:endParaRPr lang="en-US" dirty="0"/>
          </a:p>
        </p:txBody>
      </p:sp>
    </p:spTree>
    <p:extLst>
      <p:ext uri="{BB962C8B-B14F-4D97-AF65-F5344CB8AC3E}">
        <p14:creationId xmlns:p14="http://schemas.microsoft.com/office/powerpoint/2010/main" val="1452367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42" y="332656"/>
            <a:ext cx="8956154" cy="4465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58763" y="5152817"/>
            <a:ext cx="8568952" cy="923330"/>
          </a:xfrm>
          <a:prstGeom prst="rect">
            <a:avLst/>
          </a:prstGeom>
        </p:spPr>
        <p:txBody>
          <a:bodyPr wrap="square">
            <a:spAutoFit/>
          </a:bodyPr>
          <a:lstStyle/>
          <a:p>
            <a:r>
              <a:rPr lang="en-US" dirty="0"/>
              <a:t>Radial layout construction. </a:t>
            </a:r>
            <a:r>
              <a:rPr lang="en-US" dirty="0" smtClean="0"/>
              <a:t>A </a:t>
            </a:r>
            <a:r>
              <a:rPr lang="en-US" dirty="0"/>
              <a:t>radial tree layout is used </a:t>
            </a:r>
            <a:r>
              <a:rPr lang="en-US" dirty="0" smtClean="0"/>
              <a:t>for the </a:t>
            </a:r>
            <a:r>
              <a:rPr lang="en-US" dirty="0"/>
              <a:t>inner circle and subsequently mirrored to the outside; </a:t>
            </a:r>
            <a:endParaRPr lang="en-US" dirty="0" smtClean="0"/>
          </a:p>
          <a:p>
            <a:r>
              <a:rPr lang="en-US" dirty="0" smtClean="0"/>
              <a:t>the inner layout </a:t>
            </a:r>
            <a:r>
              <a:rPr lang="en-US" dirty="0"/>
              <a:t>is hidden and its structure is used to guide the adjacency edges</a:t>
            </a:r>
            <a:r>
              <a:rPr lang="en-US" dirty="0" smtClean="0"/>
              <a:t>.</a:t>
            </a:r>
            <a:endParaRPr lang="en-US" dirty="0"/>
          </a:p>
        </p:txBody>
      </p:sp>
      <p:sp>
        <p:nvSpPr>
          <p:cNvPr id="5" name="ZoneTexte 4"/>
          <p:cNvSpPr txBox="1"/>
          <p:nvPr/>
        </p:nvSpPr>
        <p:spPr>
          <a:xfrm>
            <a:off x="6803752" y="6340971"/>
            <a:ext cx="2304256" cy="369332"/>
          </a:xfrm>
          <a:prstGeom prst="rect">
            <a:avLst/>
          </a:prstGeom>
          <a:noFill/>
        </p:spPr>
        <p:txBody>
          <a:bodyPr wrap="square" rtlCol="0">
            <a:spAutoFit/>
          </a:bodyPr>
          <a:lstStyle/>
          <a:p>
            <a:r>
              <a:rPr lang="en-US" dirty="0" smtClean="0"/>
              <a:t>[Holten </a:t>
            </a:r>
            <a:r>
              <a:rPr lang="en-US" dirty="0" err="1" smtClean="0"/>
              <a:t>Infovis</a:t>
            </a:r>
            <a:r>
              <a:rPr lang="en-US" dirty="0" smtClean="0"/>
              <a:t> 2006]</a:t>
            </a:r>
            <a:endParaRPr lang="en-US" dirty="0"/>
          </a:p>
        </p:txBody>
      </p:sp>
    </p:spTree>
    <p:extLst>
      <p:ext uri="{BB962C8B-B14F-4D97-AF65-F5344CB8AC3E}">
        <p14:creationId xmlns:p14="http://schemas.microsoft.com/office/powerpoint/2010/main" val="32548169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83" y="116632"/>
            <a:ext cx="8584063" cy="3225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478" y="3287118"/>
            <a:ext cx="6526882" cy="3592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6803752" y="6340971"/>
            <a:ext cx="2304256" cy="369332"/>
          </a:xfrm>
          <a:prstGeom prst="rect">
            <a:avLst/>
          </a:prstGeom>
          <a:noFill/>
        </p:spPr>
        <p:txBody>
          <a:bodyPr wrap="square" rtlCol="0">
            <a:spAutoFit/>
          </a:bodyPr>
          <a:lstStyle/>
          <a:p>
            <a:r>
              <a:rPr lang="en-US" dirty="0" smtClean="0"/>
              <a:t>[Holten </a:t>
            </a:r>
            <a:r>
              <a:rPr lang="en-US" dirty="0" err="1" smtClean="0"/>
              <a:t>Infovis</a:t>
            </a:r>
            <a:r>
              <a:rPr lang="en-US" dirty="0" smtClean="0"/>
              <a:t> 2006]</a:t>
            </a:r>
            <a:endParaRPr lang="en-US" dirty="0"/>
          </a:p>
        </p:txBody>
      </p:sp>
    </p:spTree>
    <p:extLst>
      <p:ext uri="{BB962C8B-B14F-4D97-AF65-F5344CB8AC3E}">
        <p14:creationId xmlns:p14="http://schemas.microsoft.com/office/powerpoint/2010/main" val="36874092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84064" y="899428"/>
            <a:ext cx="4512220" cy="4523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11560" y="187970"/>
            <a:ext cx="8280920" cy="830997"/>
          </a:xfrm>
          <a:prstGeom prst="rect">
            <a:avLst/>
          </a:prstGeom>
        </p:spPr>
        <p:txBody>
          <a:bodyPr wrap="square">
            <a:spAutoFit/>
          </a:bodyPr>
          <a:lstStyle/>
          <a:p>
            <a:r>
              <a:rPr lang="en-US" sz="2400" dirty="0" smtClean="0"/>
              <a:t>Hierarchical Edge Bundling with different graph layout</a:t>
            </a:r>
          </a:p>
          <a:p>
            <a:pPr algn="ctr"/>
            <a:r>
              <a:rPr lang="en-US" sz="2400" dirty="0" smtClean="0"/>
              <a:t> (Balloon, </a:t>
            </a:r>
            <a:r>
              <a:rPr lang="en-US" sz="2400" dirty="0" err="1" smtClean="0"/>
              <a:t>Treemap</a:t>
            </a:r>
            <a:r>
              <a:rPr lang="en-US" sz="2400" dirty="0" smtClean="0"/>
              <a:t>)</a:t>
            </a:r>
            <a:endParaRPr lang="en-US" sz="2400"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8351" y="1150392"/>
            <a:ext cx="4320480" cy="4021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00"/>
          <a:stretch/>
        </p:blipFill>
        <p:spPr bwMode="auto">
          <a:xfrm>
            <a:off x="7020272" y="4794965"/>
            <a:ext cx="2066010" cy="2234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nvSpPr>
        <p:spPr>
          <a:xfrm>
            <a:off x="179512" y="6340971"/>
            <a:ext cx="2304256" cy="369332"/>
          </a:xfrm>
          <a:prstGeom prst="rect">
            <a:avLst/>
          </a:prstGeom>
          <a:noFill/>
        </p:spPr>
        <p:txBody>
          <a:bodyPr wrap="square" rtlCol="0">
            <a:spAutoFit/>
          </a:bodyPr>
          <a:lstStyle/>
          <a:p>
            <a:r>
              <a:rPr lang="en-US" dirty="0" smtClean="0"/>
              <a:t>[Holten </a:t>
            </a:r>
            <a:r>
              <a:rPr lang="en-US" dirty="0" err="1" smtClean="0"/>
              <a:t>Infovis</a:t>
            </a:r>
            <a:r>
              <a:rPr lang="en-US" dirty="0" smtClean="0"/>
              <a:t> 2006]</a:t>
            </a:r>
            <a:endParaRPr lang="en-US" dirty="0"/>
          </a:p>
        </p:txBody>
      </p:sp>
    </p:spTree>
    <p:extLst>
      <p:ext uri="{BB962C8B-B14F-4D97-AF65-F5344CB8AC3E}">
        <p14:creationId xmlns:p14="http://schemas.microsoft.com/office/powerpoint/2010/main" val="22158501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340769"/>
            <a:ext cx="7772400" cy="2259682"/>
          </a:xfrm>
        </p:spPr>
        <p:txBody>
          <a:bodyPr>
            <a:normAutofit/>
          </a:bodyPr>
          <a:lstStyle/>
          <a:p>
            <a:r>
              <a:rPr lang="en-US" dirty="0"/>
              <a:t>Geometry-Based Edge Clustering for Graph Visualization</a:t>
            </a:r>
          </a:p>
        </p:txBody>
      </p:sp>
      <p:sp>
        <p:nvSpPr>
          <p:cNvPr id="3" name="Sous-titre 2"/>
          <p:cNvSpPr>
            <a:spLocks noGrp="1"/>
          </p:cNvSpPr>
          <p:nvPr>
            <p:ph type="subTitle" idx="1"/>
          </p:nvPr>
        </p:nvSpPr>
        <p:spPr>
          <a:xfrm>
            <a:off x="1403648" y="3429000"/>
            <a:ext cx="6400800" cy="1752600"/>
          </a:xfrm>
        </p:spPr>
        <p:txBody>
          <a:bodyPr>
            <a:normAutofit/>
          </a:bodyPr>
          <a:lstStyle/>
          <a:p>
            <a:r>
              <a:rPr lang="fr-FR" dirty="0" err="1"/>
              <a:t>Weiwei</a:t>
            </a:r>
            <a:r>
              <a:rPr lang="fr-FR" dirty="0"/>
              <a:t> Cui, Hong </a:t>
            </a:r>
            <a:r>
              <a:rPr lang="fr-FR" dirty="0" smtClean="0"/>
              <a:t>Zhou, </a:t>
            </a:r>
            <a:r>
              <a:rPr lang="fr-FR" dirty="0" err="1"/>
              <a:t>Huamin</a:t>
            </a:r>
            <a:r>
              <a:rPr lang="fr-FR" dirty="0"/>
              <a:t> </a:t>
            </a:r>
            <a:r>
              <a:rPr lang="fr-FR" dirty="0" err="1"/>
              <a:t>Qu</a:t>
            </a:r>
            <a:r>
              <a:rPr lang="fr-FR" dirty="0"/>
              <a:t>, </a:t>
            </a:r>
            <a:r>
              <a:rPr lang="en-US" dirty="0" smtClean="0"/>
              <a:t>Pak </a:t>
            </a:r>
            <a:r>
              <a:rPr lang="en-US" dirty="0"/>
              <a:t>Chung Wong, and </a:t>
            </a:r>
            <a:r>
              <a:rPr lang="en-US" dirty="0" err="1"/>
              <a:t>Xiaoming</a:t>
            </a:r>
            <a:r>
              <a:rPr lang="en-US" dirty="0"/>
              <a:t> </a:t>
            </a:r>
            <a:r>
              <a:rPr lang="en-US" dirty="0" smtClean="0"/>
              <a:t>Li</a:t>
            </a:r>
          </a:p>
          <a:p>
            <a:r>
              <a:rPr lang="en-US" dirty="0" err="1" smtClean="0"/>
              <a:t>InfoVis</a:t>
            </a:r>
            <a:r>
              <a:rPr lang="en-US" dirty="0" smtClean="0"/>
              <a:t> 08</a:t>
            </a:r>
            <a:endParaRPr lang="en-US" dirty="0"/>
          </a:p>
        </p:txBody>
      </p:sp>
    </p:spTree>
    <p:extLst>
      <p:ext uri="{BB962C8B-B14F-4D97-AF65-F5344CB8AC3E}">
        <p14:creationId xmlns:p14="http://schemas.microsoft.com/office/powerpoint/2010/main" val="5151215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12670"/>
            <a:ext cx="9282478" cy="1628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95536" y="3613666"/>
            <a:ext cx="5100435" cy="400110"/>
          </a:xfrm>
          <a:prstGeom prst="rect">
            <a:avLst/>
          </a:prstGeom>
        </p:spPr>
        <p:txBody>
          <a:bodyPr wrap="none">
            <a:spAutoFit/>
          </a:bodyPr>
          <a:lstStyle/>
          <a:p>
            <a:r>
              <a:rPr lang="en-US" sz="2000" dirty="0"/>
              <a:t>Control meshes are used to route curved edges</a:t>
            </a:r>
            <a:endParaRPr lang="fr-FR" sz="2000" dirty="0"/>
          </a:p>
        </p:txBody>
      </p:sp>
      <p:sp>
        <p:nvSpPr>
          <p:cNvPr id="5" name="Rectangle 4"/>
          <p:cNvSpPr/>
          <p:nvPr/>
        </p:nvSpPr>
        <p:spPr>
          <a:xfrm>
            <a:off x="395536" y="4149080"/>
            <a:ext cx="7632848" cy="400110"/>
          </a:xfrm>
          <a:prstGeom prst="rect">
            <a:avLst/>
          </a:prstGeom>
        </p:spPr>
        <p:txBody>
          <a:bodyPr wrap="square">
            <a:spAutoFit/>
          </a:bodyPr>
          <a:lstStyle/>
          <a:p>
            <a:r>
              <a:rPr lang="en-US" sz="2000" dirty="0"/>
              <a:t>C</a:t>
            </a:r>
            <a:r>
              <a:rPr lang="en-US" sz="2000" dirty="0" smtClean="0"/>
              <a:t>ontrol </a:t>
            </a:r>
            <a:r>
              <a:rPr lang="en-US" sz="2000" dirty="0"/>
              <a:t>points: center of the intersection of graph edges and </a:t>
            </a:r>
            <a:r>
              <a:rPr lang="en-US" sz="2000" dirty="0" smtClean="0"/>
              <a:t>mesh</a:t>
            </a:r>
            <a:endParaRPr lang="en-US" sz="2000" dirty="0"/>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4653136"/>
            <a:ext cx="71247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020272" y="6449670"/>
            <a:ext cx="2093394" cy="369332"/>
          </a:xfrm>
          <a:prstGeom prst="rect">
            <a:avLst/>
          </a:prstGeom>
        </p:spPr>
        <p:txBody>
          <a:bodyPr wrap="none">
            <a:spAutoFit/>
          </a:bodyPr>
          <a:lstStyle/>
          <a:p>
            <a:r>
              <a:rPr lang="fr-FR" dirty="0"/>
              <a:t>[</a:t>
            </a:r>
            <a:r>
              <a:rPr lang="fr-FR" dirty="0" smtClean="0"/>
              <a:t>Cui et al. </a:t>
            </a:r>
            <a:r>
              <a:rPr lang="fr-FR" dirty="0" err="1" smtClean="0"/>
              <a:t>Infovis</a:t>
            </a:r>
            <a:r>
              <a:rPr lang="fr-FR" dirty="0" smtClean="0"/>
              <a:t> 08]</a:t>
            </a:r>
            <a:endParaRPr lang="en-US" dirty="0"/>
          </a:p>
        </p:txBody>
      </p:sp>
    </p:spTree>
    <p:extLst>
      <p:ext uri="{BB962C8B-B14F-4D97-AF65-F5344CB8AC3E}">
        <p14:creationId xmlns:p14="http://schemas.microsoft.com/office/powerpoint/2010/main" val="33523646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6062"/>
          <a:stretch/>
        </p:blipFill>
        <p:spPr bwMode="auto">
          <a:xfrm>
            <a:off x="899592" y="44624"/>
            <a:ext cx="7553325" cy="485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4077072"/>
            <a:ext cx="9067800"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7020272" y="6449670"/>
            <a:ext cx="2093394" cy="369332"/>
          </a:xfrm>
          <a:prstGeom prst="rect">
            <a:avLst/>
          </a:prstGeom>
        </p:spPr>
        <p:txBody>
          <a:bodyPr wrap="none">
            <a:spAutoFit/>
          </a:bodyPr>
          <a:lstStyle/>
          <a:p>
            <a:r>
              <a:rPr lang="fr-FR" dirty="0"/>
              <a:t>[</a:t>
            </a:r>
            <a:r>
              <a:rPr lang="fr-FR" dirty="0" smtClean="0"/>
              <a:t>Cui et al. </a:t>
            </a:r>
            <a:r>
              <a:rPr lang="fr-FR" dirty="0" err="1" smtClean="0"/>
              <a:t>Infovis</a:t>
            </a:r>
            <a:r>
              <a:rPr lang="fr-FR" dirty="0" smtClean="0"/>
              <a:t> 08]</a:t>
            </a:r>
            <a:endParaRPr lang="en-US" dirty="0"/>
          </a:p>
        </p:txBody>
      </p:sp>
    </p:spTree>
    <p:extLst>
      <p:ext uri="{BB962C8B-B14F-4D97-AF65-F5344CB8AC3E}">
        <p14:creationId xmlns:p14="http://schemas.microsoft.com/office/powerpoint/2010/main" val="7955206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Outlines</a:t>
            </a:r>
            <a:endParaRPr lang="en-US" dirty="0"/>
          </a:p>
        </p:txBody>
      </p:sp>
      <p:sp>
        <p:nvSpPr>
          <p:cNvPr id="3" name="Espace réservé du contenu 2"/>
          <p:cNvSpPr>
            <a:spLocks noGrp="1"/>
          </p:cNvSpPr>
          <p:nvPr>
            <p:ph idx="1"/>
          </p:nvPr>
        </p:nvSpPr>
        <p:spPr/>
        <p:txBody>
          <a:bodyPr/>
          <a:lstStyle/>
          <a:p>
            <a:r>
              <a:rPr lang="en-US" dirty="0" smtClean="0"/>
              <a:t>Recall of the Dataflow model</a:t>
            </a:r>
          </a:p>
          <a:p>
            <a:r>
              <a:rPr lang="en-US" dirty="0"/>
              <a:t>T</a:t>
            </a:r>
            <a:r>
              <a:rPr lang="en-US" dirty="0" smtClean="0"/>
              <a:t>axonomy of edge simplification</a:t>
            </a:r>
          </a:p>
          <a:p>
            <a:r>
              <a:rPr lang="en-US" dirty="0" smtClean="0"/>
              <a:t>Edge simplification techniques</a:t>
            </a:r>
          </a:p>
          <a:p>
            <a:pPr marL="639763" lvl="1" indent="-457200">
              <a:buFont typeface="Arial" panose="020B0604020202020204" pitchFamily="34" charset="0"/>
              <a:buChar char="•"/>
            </a:pPr>
            <a:r>
              <a:rPr lang="en-US" dirty="0" smtClean="0"/>
              <a:t>Data Level</a:t>
            </a:r>
          </a:p>
          <a:p>
            <a:pPr marL="639763" lvl="1" indent="-457200">
              <a:buFont typeface="Arial" panose="020B0604020202020204" pitchFamily="34" charset="0"/>
              <a:buChar char="•"/>
            </a:pPr>
            <a:r>
              <a:rPr lang="en-US" dirty="0" smtClean="0"/>
              <a:t>Geometry Level</a:t>
            </a:r>
          </a:p>
          <a:p>
            <a:pPr marL="639763" lvl="1" indent="-457200">
              <a:buFont typeface="Arial" panose="020B0604020202020204" pitchFamily="34" charset="0"/>
              <a:buChar char="•"/>
            </a:pPr>
            <a:r>
              <a:rPr lang="en-US" dirty="0" smtClean="0"/>
              <a:t>Image Level</a:t>
            </a:r>
          </a:p>
          <a:p>
            <a:endParaRPr lang="en-US" dirty="0" smtClean="0"/>
          </a:p>
          <a:p>
            <a:endParaRPr lang="en-US" dirty="0"/>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4</a:t>
            </a:fld>
            <a:endParaRPr lang="en-US" dirty="0"/>
          </a:p>
        </p:txBody>
      </p:sp>
    </p:spTree>
    <p:extLst>
      <p:ext uri="{BB962C8B-B14F-4D97-AF65-F5344CB8AC3E}">
        <p14:creationId xmlns:p14="http://schemas.microsoft.com/office/powerpoint/2010/main" val="34089549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340769"/>
            <a:ext cx="7772400" cy="2259682"/>
          </a:xfrm>
        </p:spPr>
        <p:txBody>
          <a:bodyPr>
            <a:normAutofit/>
          </a:bodyPr>
          <a:lstStyle/>
          <a:p>
            <a:r>
              <a:rPr lang="en-US" b="1" dirty="0"/>
              <a:t>Winding </a:t>
            </a:r>
            <a:r>
              <a:rPr lang="en-US" b="1" dirty="0" smtClean="0"/>
              <a:t>Roads </a:t>
            </a:r>
            <a:br>
              <a:rPr lang="en-US" b="1" dirty="0" smtClean="0"/>
            </a:br>
            <a:r>
              <a:rPr lang="en-US" b="1" dirty="0" smtClean="0"/>
              <a:t>Routing </a:t>
            </a:r>
            <a:r>
              <a:rPr lang="en-US" b="1" dirty="0"/>
              <a:t>edges into bundles</a:t>
            </a:r>
          </a:p>
        </p:txBody>
      </p:sp>
      <p:sp>
        <p:nvSpPr>
          <p:cNvPr id="3" name="Sous-titre 2"/>
          <p:cNvSpPr>
            <a:spLocks noGrp="1"/>
          </p:cNvSpPr>
          <p:nvPr>
            <p:ph type="subTitle" idx="1"/>
          </p:nvPr>
        </p:nvSpPr>
        <p:spPr>
          <a:xfrm>
            <a:off x="1371600" y="3886200"/>
            <a:ext cx="7448872" cy="1752600"/>
          </a:xfrm>
        </p:spPr>
        <p:txBody>
          <a:bodyPr>
            <a:normAutofit/>
          </a:bodyPr>
          <a:lstStyle/>
          <a:p>
            <a:r>
              <a:rPr lang="en-US" dirty="0" smtClean="0"/>
              <a:t>A. Lambert </a:t>
            </a:r>
            <a:r>
              <a:rPr lang="en-US" dirty="0"/>
              <a:t>and R. </a:t>
            </a:r>
            <a:r>
              <a:rPr lang="en-US" dirty="0" err="1"/>
              <a:t>Bourqui</a:t>
            </a:r>
            <a:r>
              <a:rPr lang="en-US" dirty="0"/>
              <a:t> and D. </a:t>
            </a:r>
            <a:r>
              <a:rPr lang="en-US" dirty="0" smtClean="0"/>
              <a:t>Auber</a:t>
            </a:r>
            <a:br>
              <a:rPr lang="en-US" dirty="0" smtClean="0"/>
            </a:br>
            <a:r>
              <a:rPr lang="en-US" dirty="0" err="1"/>
              <a:t>Eurographics</a:t>
            </a:r>
            <a:r>
              <a:rPr lang="en-US" dirty="0"/>
              <a:t>/ IEEE-VGTC Symposium on Visualization 2010</a:t>
            </a:r>
            <a:endParaRPr lang="en-US" dirty="0" smtClean="0"/>
          </a:p>
          <a:p>
            <a:pPr marL="514350" indent="-514350">
              <a:buAutoNum type="alphaUcPeriod"/>
            </a:pPr>
            <a:endParaRPr lang="en-US" dirty="0"/>
          </a:p>
        </p:txBody>
      </p:sp>
    </p:spTree>
    <p:extLst>
      <p:ext uri="{BB962C8B-B14F-4D97-AF65-F5344CB8AC3E}">
        <p14:creationId xmlns:p14="http://schemas.microsoft.com/office/powerpoint/2010/main" val="29258493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0" y="5445224"/>
            <a:ext cx="4320946" cy="504055"/>
          </a:xfrm>
        </p:spPr>
        <p:txBody>
          <a:bodyPr>
            <a:normAutofit/>
          </a:bodyPr>
          <a:lstStyle/>
          <a:p>
            <a:pPr marL="0" indent="0">
              <a:buNone/>
            </a:pPr>
            <a:r>
              <a:rPr lang="en-US" sz="2400" dirty="0" smtClean="0"/>
              <a:t>[A</a:t>
            </a:r>
            <a:r>
              <a:rPr lang="en-US" sz="2400" dirty="0"/>
              <a:t>. Lambert </a:t>
            </a:r>
            <a:r>
              <a:rPr lang="fr-FR" sz="2400" dirty="0" smtClean="0"/>
              <a:t>et al. </a:t>
            </a:r>
            <a:r>
              <a:rPr lang="fr-FR" sz="2400" dirty="0" err="1" smtClean="0"/>
              <a:t>EuroVis</a:t>
            </a:r>
            <a:r>
              <a:rPr lang="fr-FR" sz="2400" dirty="0" smtClean="0"/>
              <a:t> 2010]</a:t>
            </a:r>
            <a:endParaRPr lang="fr-FR" sz="24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02" y="1484784"/>
            <a:ext cx="8641895"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77648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4310743"/>
            <a:ext cx="8229600" cy="1815421"/>
          </a:xfrm>
        </p:spPr>
        <p:txBody>
          <a:bodyPr>
            <a:normAutofit fontScale="70000" lnSpcReduction="20000"/>
          </a:bodyPr>
          <a:lstStyle/>
          <a:p>
            <a:r>
              <a:rPr lang="en-US" i="1" dirty="0"/>
              <a:t>Grid graphs generated on the 2000 Air Traffic (AT) network with </a:t>
            </a:r>
            <a:endParaRPr lang="en-US" i="1" dirty="0" smtClean="0"/>
          </a:p>
          <a:p>
            <a:r>
              <a:rPr lang="en-US" i="1" dirty="0" smtClean="0"/>
              <a:t>(</a:t>
            </a:r>
            <a:r>
              <a:rPr lang="en-US" i="1" dirty="0"/>
              <a:t>a) a quad tree (</a:t>
            </a:r>
            <a:r>
              <a:rPr lang="en-US" dirty="0"/>
              <a:t>37395 </a:t>
            </a:r>
            <a:r>
              <a:rPr lang="en-US" i="1" dirty="0"/>
              <a:t>nodes/</a:t>
            </a:r>
            <a:r>
              <a:rPr lang="en-US" dirty="0"/>
              <a:t>69102 </a:t>
            </a:r>
            <a:r>
              <a:rPr lang="en-US" i="1" dirty="0"/>
              <a:t>edges), </a:t>
            </a:r>
            <a:endParaRPr lang="en-US" i="1" dirty="0" smtClean="0"/>
          </a:p>
          <a:p>
            <a:r>
              <a:rPr lang="en-US" i="1" dirty="0" smtClean="0"/>
              <a:t>(</a:t>
            </a:r>
            <a:r>
              <a:rPr lang="en-US" i="1" dirty="0"/>
              <a:t>b) </a:t>
            </a:r>
            <a:r>
              <a:rPr lang="en-US" i="1" dirty="0" smtClean="0"/>
              <a:t>A </a:t>
            </a:r>
            <a:r>
              <a:rPr lang="en-US" i="1" dirty="0" err="1" smtClean="0"/>
              <a:t>Voronoi</a:t>
            </a:r>
            <a:r>
              <a:rPr lang="en-US" i="1" dirty="0" smtClean="0"/>
              <a:t> </a:t>
            </a:r>
            <a:r>
              <a:rPr lang="en-US" i="1" dirty="0"/>
              <a:t>diagram (</a:t>
            </a:r>
            <a:r>
              <a:rPr lang="en-US" dirty="0"/>
              <a:t>4531 </a:t>
            </a:r>
            <a:r>
              <a:rPr lang="en-US" i="1" dirty="0"/>
              <a:t>nodes/</a:t>
            </a:r>
            <a:r>
              <a:rPr lang="en-US" dirty="0"/>
              <a:t>13558 </a:t>
            </a:r>
            <a:r>
              <a:rPr lang="en-US" i="1" dirty="0"/>
              <a:t>edges) </a:t>
            </a:r>
            <a:endParaRPr lang="en-US" i="1" dirty="0" smtClean="0"/>
          </a:p>
          <a:p>
            <a:r>
              <a:rPr lang="en-US" i="1" dirty="0" smtClean="0"/>
              <a:t>(</a:t>
            </a:r>
            <a:r>
              <a:rPr lang="en-US" i="1" dirty="0"/>
              <a:t>c) the hybrid quad tree/</a:t>
            </a:r>
            <a:r>
              <a:rPr lang="en-US" i="1" dirty="0" err="1"/>
              <a:t>Voronoï</a:t>
            </a:r>
            <a:r>
              <a:rPr lang="en-US" i="1" dirty="0"/>
              <a:t> approach (</a:t>
            </a:r>
            <a:r>
              <a:rPr lang="en-US" dirty="0"/>
              <a:t>10146 </a:t>
            </a:r>
            <a:r>
              <a:rPr lang="en-US" i="1" dirty="0"/>
              <a:t>nodes/</a:t>
            </a:r>
            <a:r>
              <a:rPr lang="en-US" dirty="0"/>
              <a:t>30315 </a:t>
            </a:r>
            <a:r>
              <a:rPr lang="en-US" i="1" dirty="0"/>
              <a:t>edges).</a:t>
            </a:r>
            <a:endParaRPr lang="en-US" dirty="0"/>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42</a:t>
            </a:fld>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744"/>
            <a:ext cx="9005528"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179512" y="1187666"/>
            <a:ext cx="295274" cy="369332"/>
          </a:xfrm>
          <a:prstGeom prst="rect">
            <a:avLst/>
          </a:prstGeom>
          <a:noFill/>
        </p:spPr>
        <p:txBody>
          <a:bodyPr wrap="none" rtlCol="0">
            <a:spAutoFit/>
          </a:bodyPr>
          <a:lstStyle/>
          <a:p>
            <a:r>
              <a:rPr lang="en-US" dirty="0" smtClean="0"/>
              <a:t>a</a:t>
            </a:r>
            <a:endParaRPr lang="en-US" dirty="0"/>
          </a:p>
        </p:txBody>
      </p:sp>
      <p:sp>
        <p:nvSpPr>
          <p:cNvPr id="8" name="ZoneTexte 7"/>
          <p:cNvSpPr txBox="1"/>
          <p:nvPr/>
        </p:nvSpPr>
        <p:spPr>
          <a:xfrm>
            <a:off x="3131840" y="2072777"/>
            <a:ext cx="306494" cy="369332"/>
          </a:xfrm>
          <a:prstGeom prst="rect">
            <a:avLst/>
          </a:prstGeom>
          <a:noFill/>
        </p:spPr>
        <p:txBody>
          <a:bodyPr wrap="none" rtlCol="0">
            <a:spAutoFit/>
          </a:bodyPr>
          <a:lstStyle/>
          <a:p>
            <a:r>
              <a:rPr lang="en-US" dirty="0" smtClean="0"/>
              <a:t>b</a:t>
            </a:r>
            <a:endParaRPr lang="en-US" dirty="0"/>
          </a:p>
        </p:txBody>
      </p:sp>
      <p:sp>
        <p:nvSpPr>
          <p:cNvPr id="9" name="ZoneTexte 8"/>
          <p:cNvSpPr txBox="1"/>
          <p:nvPr/>
        </p:nvSpPr>
        <p:spPr>
          <a:xfrm>
            <a:off x="6162410" y="940078"/>
            <a:ext cx="282450" cy="369332"/>
          </a:xfrm>
          <a:prstGeom prst="rect">
            <a:avLst/>
          </a:prstGeom>
          <a:noFill/>
        </p:spPr>
        <p:txBody>
          <a:bodyPr wrap="none" rtlCol="0">
            <a:spAutoFit/>
          </a:bodyPr>
          <a:lstStyle/>
          <a:p>
            <a:r>
              <a:rPr lang="en-US" dirty="0"/>
              <a:t>c</a:t>
            </a:r>
          </a:p>
        </p:txBody>
      </p:sp>
      <p:sp>
        <p:nvSpPr>
          <p:cNvPr id="10" name="Espace réservé du contenu 2"/>
          <p:cNvSpPr txBox="1">
            <a:spLocks/>
          </p:cNvSpPr>
          <p:nvPr/>
        </p:nvSpPr>
        <p:spPr>
          <a:xfrm>
            <a:off x="4823054" y="260648"/>
            <a:ext cx="4320946" cy="504055"/>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Clr>
                <a:srgbClr val="00ACDC"/>
              </a:buClr>
              <a:buFont typeface="Arial" pitchFamily="34" charset="0"/>
              <a:buNone/>
              <a:defRPr sz="3200" kern="1200">
                <a:solidFill>
                  <a:schemeClr val="tx1"/>
                </a:solidFill>
                <a:latin typeface="+mn-lt"/>
                <a:ea typeface="+mn-ea"/>
                <a:cs typeface="+mn-cs"/>
              </a:defRPr>
            </a:lvl1pPr>
            <a:lvl2pPr marL="182563" indent="0" algn="l" defTabSz="360000" rtl="0" eaLnBrk="1" latinLnBrk="0" hangingPunct="1">
              <a:spcBef>
                <a:spcPct val="20000"/>
              </a:spcBef>
              <a:spcAft>
                <a:spcPts val="600"/>
              </a:spcAft>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spcAft>
                <a:spcPts val="600"/>
              </a:spcAft>
              <a:buClr>
                <a:srgbClr val="00ACDC"/>
              </a:buClr>
              <a:buFont typeface="Arial" pitchFamily="34" charset="0"/>
              <a:buNone/>
              <a:defRPr sz="2400" kern="1200">
                <a:solidFill>
                  <a:schemeClr val="tx1"/>
                </a:solidFill>
                <a:latin typeface="+mn-lt"/>
                <a:ea typeface="+mn-ea"/>
                <a:cs typeface="+mn-cs"/>
              </a:defRPr>
            </a:lvl3pPr>
            <a:lvl4pPr marL="622300"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smtClean="0"/>
              <a:t>[A. Lambert </a:t>
            </a:r>
            <a:r>
              <a:rPr lang="fr-FR" sz="2400" smtClean="0"/>
              <a:t>et al. EuroVis 2010]</a:t>
            </a:r>
            <a:endParaRPr lang="fr-FR" sz="2400" dirty="0"/>
          </a:p>
        </p:txBody>
      </p:sp>
    </p:spTree>
    <p:extLst>
      <p:ext uri="{BB962C8B-B14F-4D97-AF65-F5344CB8AC3E}">
        <p14:creationId xmlns:p14="http://schemas.microsoft.com/office/powerpoint/2010/main" val="11658486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dirty="0"/>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43</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0418"/>
            <a:ext cx="7776864" cy="3358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26" y="3149271"/>
            <a:ext cx="7449846" cy="3227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09978" y="6093296"/>
            <a:ext cx="4572000" cy="369332"/>
          </a:xfrm>
          <a:prstGeom prst="rect">
            <a:avLst/>
          </a:prstGeom>
        </p:spPr>
        <p:txBody>
          <a:bodyPr>
            <a:spAutoFit/>
          </a:bodyPr>
          <a:lstStyle/>
          <a:p>
            <a:r>
              <a:rPr lang="en-US" i="1" dirty="0"/>
              <a:t>(</a:t>
            </a:r>
            <a:r>
              <a:rPr lang="en-US" i="1" dirty="0" smtClean="0"/>
              <a:t>b) Edges are </a:t>
            </a:r>
            <a:r>
              <a:rPr lang="en-US" i="1" dirty="0"/>
              <a:t>drawn as </a:t>
            </a:r>
            <a:r>
              <a:rPr lang="en-US" i="1" dirty="0" err="1"/>
              <a:t>Bézier</a:t>
            </a:r>
            <a:r>
              <a:rPr lang="en-US" i="1" dirty="0"/>
              <a:t> curves</a:t>
            </a:r>
            <a:endParaRPr lang="en-US" dirty="0"/>
          </a:p>
        </p:txBody>
      </p:sp>
      <p:sp>
        <p:nvSpPr>
          <p:cNvPr id="7" name="Rectangle 6"/>
          <p:cNvSpPr/>
          <p:nvPr/>
        </p:nvSpPr>
        <p:spPr>
          <a:xfrm>
            <a:off x="109978" y="2564904"/>
            <a:ext cx="3117200" cy="369332"/>
          </a:xfrm>
          <a:prstGeom prst="rect">
            <a:avLst/>
          </a:prstGeom>
        </p:spPr>
        <p:txBody>
          <a:bodyPr wrap="none">
            <a:spAutoFit/>
          </a:bodyPr>
          <a:lstStyle/>
          <a:p>
            <a:r>
              <a:rPr lang="en-US" i="1" dirty="0" smtClean="0"/>
              <a:t>a) Edges </a:t>
            </a:r>
            <a:r>
              <a:rPr lang="en-US" i="1" dirty="0"/>
              <a:t>are drawn as polylines</a:t>
            </a:r>
            <a:endParaRPr lang="en-US" dirty="0"/>
          </a:p>
        </p:txBody>
      </p:sp>
      <p:sp>
        <p:nvSpPr>
          <p:cNvPr id="10" name="Espace réservé du contenu 2"/>
          <p:cNvSpPr txBox="1">
            <a:spLocks/>
          </p:cNvSpPr>
          <p:nvPr/>
        </p:nvSpPr>
        <p:spPr>
          <a:xfrm>
            <a:off x="4823054" y="6210600"/>
            <a:ext cx="4320946" cy="504055"/>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Clr>
                <a:srgbClr val="00ACDC"/>
              </a:buClr>
              <a:buFont typeface="Arial" pitchFamily="34" charset="0"/>
              <a:buNone/>
              <a:defRPr sz="3200" kern="1200">
                <a:solidFill>
                  <a:schemeClr val="tx1"/>
                </a:solidFill>
                <a:latin typeface="+mn-lt"/>
                <a:ea typeface="+mn-ea"/>
                <a:cs typeface="+mn-cs"/>
              </a:defRPr>
            </a:lvl1pPr>
            <a:lvl2pPr marL="182563" indent="0" algn="l" defTabSz="360000" rtl="0" eaLnBrk="1" latinLnBrk="0" hangingPunct="1">
              <a:spcBef>
                <a:spcPct val="20000"/>
              </a:spcBef>
              <a:spcAft>
                <a:spcPts val="600"/>
              </a:spcAft>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spcAft>
                <a:spcPts val="600"/>
              </a:spcAft>
              <a:buClr>
                <a:srgbClr val="00ACDC"/>
              </a:buClr>
              <a:buFont typeface="Arial" pitchFamily="34" charset="0"/>
              <a:buNone/>
              <a:defRPr sz="2400" kern="1200">
                <a:solidFill>
                  <a:schemeClr val="tx1"/>
                </a:solidFill>
                <a:latin typeface="+mn-lt"/>
                <a:ea typeface="+mn-ea"/>
                <a:cs typeface="+mn-cs"/>
              </a:defRPr>
            </a:lvl3pPr>
            <a:lvl4pPr marL="622300"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t>[A. Lambert </a:t>
            </a:r>
            <a:r>
              <a:rPr lang="fr-FR" sz="2400" dirty="0" smtClean="0"/>
              <a:t>et al. </a:t>
            </a:r>
            <a:r>
              <a:rPr lang="fr-FR" sz="2400" dirty="0" err="1" smtClean="0"/>
              <a:t>EuroVis</a:t>
            </a:r>
            <a:r>
              <a:rPr lang="fr-FR" sz="2400" dirty="0" smtClean="0"/>
              <a:t> 2010]</a:t>
            </a:r>
            <a:endParaRPr lang="fr-FR" sz="2400" dirty="0"/>
          </a:p>
        </p:txBody>
      </p:sp>
    </p:spTree>
    <p:extLst>
      <p:ext uri="{BB962C8B-B14F-4D97-AF65-F5344CB8AC3E}">
        <p14:creationId xmlns:p14="http://schemas.microsoft.com/office/powerpoint/2010/main" val="5728199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340769"/>
            <a:ext cx="7772400" cy="2259682"/>
          </a:xfrm>
        </p:spPr>
        <p:txBody>
          <a:bodyPr>
            <a:normAutofit/>
          </a:bodyPr>
          <a:lstStyle/>
          <a:p>
            <a:r>
              <a:rPr lang="en-US" dirty="0"/>
              <a:t>Force-Directed Edge Bundling for Graph Visualization</a:t>
            </a:r>
          </a:p>
        </p:txBody>
      </p:sp>
      <p:sp>
        <p:nvSpPr>
          <p:cNvPr id="3" name="Sous-titre 2"/>
          <p:cNvSpPr>
            <a:spLocks noGrp="1"/>
          </p:cNvSpPr>
          <p:nvPr>
            <p:ph type="subTitle" idx="1"/>
          </p:nvPr>
        </p:nvSpPr>
        <p:spPr>
          <a:xfrm>
            <a:off x="1403648" y="3429000"/>
            <a:ext cx="6400800" cy="1752600"/>
          </a:xfrm>
        </p:spPr>
        <p:txBody>
          <a:bodyPr>
            <a:normAutofit/>
          </a:bodyPr>
          <a:lstStyle/>
          <a:p>
            <a:r>
              <a:rPr lang="nl-NL" dirty="0"/>
              <a:t>Danny </a:t>
            </a:r>
            <a:r>
              <a:rPr lang="nl-NL" dirty="0" smtClean="0"/>
              <a:t>Holten </a:t>
            </a:r>
            <a:r>
              <a:rPr lang="nl-NL" dirty="0" err="1"/>
              <a:t>and</a:t>
            </a:r>
            <a:r>
              <a:rPr lang="nl-NL" dirty="0"/>
              <a:t> </a:t>
            </a:r>
            <a:r>
              <a:rPr lang="nl-NL" dirty="0" err="1"/>
              <a:t>Jarke</a:t>
            </a:r>
            <a:r>
              <a:rPr lang="nl-NL" dirty="0"/>
              <a:t> J. van </a:t>
            </a:r>
            <a:r>
              <a:rPr lang="nl-NL" dirty="0" smtClean="0"/>
              <a:t>Wijk</a:t>
            </a:r>
          </a:p>
          <a:p>
            <a:r>
              <a:rPr lang="fr-FR" dirty="0" err="1" smtClean="0"/>
              <a:t>Eurovis</a:t>
            </a:r>
            <a:r>
              <a:rPr lang="fr-FR" dirty="0" smtClean="0"/>
              <a:t> 2009</a:t>
            </a:r>
            <a:endParaRPr lang="en-US" dirty="0"/>
          </a:p>
        </p:txBody>
      </p:sp>
    </p:spTree>
    <p:extLst>
      <p:ext uri="{BB962C8B-B14F-4D97-AF65-F5344CB8AC3E}">
        <p14:creationId xmlns:p14="http://schemas.microsoft.com/office/powerpoint/2010/main" val="2483325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Force-</a:t>
            </a:r>
            <a:r>
              <a:rPr lang="fr-FR" dirty="0" err="1"/>
              <a:t>Directed</a:t>
            </a:r>
            <a:r>
              <a:rPr lang="fr-FR" dirty="0"/>
              <a:t> </a:t>
            </a:r>
            <a:r>
              <a:rPr lang="fr-FR" dirty="0" err="1"/>
              <a:t>Edge</a:t>
            </a:r>
            <a:r>
              <a:rPr lang="fr-FR" dirty="0"/>
              <a:t> </a:t>
            </a:r>
            <a:r>
              <a:rPr lang="fr-FR" dirty="0" err="1" smtClean="0"/>
              <a:t>Bundling</a:t>
            </a:r>
            <a:r>
              <a:rPr lang="fr-FR" dirty="0" smtClean="0"/>
              <a:t>:</a:t>
            </a:r>
            <a:br>
              <a:rPr lang="fr-FR" dirty="0" smtClean="0"/>
            </a:br>
            <a:r>
              <a:rPr lang="fr-FR" dirty="0" smtClean="0"/>
              <a:t>string and </a:t>
            </a:r>
            <a:r>
              <a:rPr lang="fr-FR" dirty="0" err="1" smtClean="0"/>
              <a:t>electrostatic</a:t>
            </a:r>
            <a:r>
              <a:rPr lang="fr-FR" dirty="0" smtClean="0"/>
              <a:t> force</a:t>
            </a:r>
            <a:endParaRPr lang="fr-FR" dirty="0"/>
          </a:p>
        </p:txBody>
      </p:sp>
      <p:sp>
        <p:nvSpPr>
          <p:cNvPr id="3" name="Espace réservé du contenu 2"/>
          <p:cNvSpPr>
            <a:spLocks noGrp="1"/>
          </p:cNvSpPr>
          <p:nvPr>
            <p:ph idx="1"/>
          </p:nvPr>
        </p:nvSpPr>
        <p:spPr>
          <a:xfrm>
            <a:off x="5134621" y="1644699"/>
            <a:ext cx="3909853" cy="2553147"/>
          </a:xfrm>
        </p:spPr>
        <p:txBody>
          <a:bodyPr>
            <a:noAutofit/>
          </a:bodyPr>
          <a:lstStyle/>
          <a:p>
            <a:pPr marL="0" indent="0">
              <a:buNone/>
            </a:pPr>
            <a:r>
              <a:rPr lang="en-US" sz="2000" dirty="0"/>
              <a:t>Two interacting edges P and Q. </a:t>
            </a:r>
            <a:endParaRPr lang="en-US" sz="2000" dirty="0" smtClean="0"/>
          </a:p>
          <a:p>
            <a:pPr marL="0" indent="0">
              <a:buNone/>
            </a:pPr>
            <a:endParaRPr lang="en-US" sz="2000" dirty="0" smtClean="0"/>
          </a:p>
          <a:p>
            <a:pPr marL="0" indent="0">
              <a:buNone/>
            </a:pPr>
            <a:r>
              <a:rPr lang="en-US" sz="2000" dirty="0" smtClean="0"/>
              <a:t>The </a:t>
            </a:r>
            <a:r>
              <a:rPr lang="en-US" sz="2000" dirty="0"/>
              <a:t>spring </a:t>
            </a:r>
            <a:r>
              <a:rPr lang="en-US" sz="2000" dirty="0" smtClean="0"/>
              <a:t>forces </a:t>
            </a:r>
            <a:r>
              <a:rPr lang="en-US" sz="2000" b="1" dirty="0" err="1" smtClean="0"/>
              <a:t>Fs</a:t>
            </a:r>
            <a:r>
              <a:rPr lang="en-US" sz="2000" dirty="0" smtClean="0"/>
              <a:t> </a:t>
            </a:r>
            <a:r>
              <a:rPr lang="en-US" sz="2000" dirty="0"/>
              <a:t>and </a:t>
            </a:r>
            <a:r>
              <a:rPr lang="en-US" sz="2000" dirty="0" smtClean="0"/>
              <a:t>the electrostatic </a:t>
            </a:r>
            <a:r>
              <a:rPr lang="en-US" sz="2000" dirty="0"/>
              <a:t>force </a:t>
            </a:r>
            <a:r>
              <a:rPr lang="en-US" sz="2000" b="1" dirty="0"/>
              <a:t>Fe</a:t>
            </a:r>
            <a:r>
              <a:rPr lang="en-US" sz="2000" dirty="0"/>
              <a:t> that </a:t>
            </a:r>
            <a:r>
              <a:rPr lang="en-US" sz="2000" dirty="0" smtClean="0"/>
              <a:t>are exerted </a:t>
            </a:r>
            <a:r>
              <a:rPr lang="en-US" sz="2000" dirty="0"/>
              <a:t>on </a:t>
            </a:r>
            <a:r>
              <a:rPr lang="en-US" sz="2000" dirty="0" smtClean="0"/>
              <a:t>subdivision point </a:t>
            </a:r>
            <a:r>
              <a:rPr lang="en-US" sz="2000" dirty="0"/>
              <a:t>p2 by p1, p3, and q2 are shown.</a:t>
            </a:r>
            <a:endParaRPr lang="fr-FR" sz="20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556792"/>
            <a:ext cx="4021371" cy="2537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7046" y="4293096"/>
            <a:ext cx="6324600"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539552" y="6381328"/>
            <a:ext cx="3113545" cy="369332"/>
          </a:xfrm>
          <a:prstGeom prst="rect">
            <a:avLst/>
          </a:prstGeom>
          <a:noFill/>
        </p:spPr>
        <p:txBody>
          <a:bodyPr wrap="none" rtlCol="0">
            <a:spAutoFit/>
          </a:bodyPr>
          <a:lstStyle/>
          <a:p>
            <a:r>
              <a:rPr lang="en-US" dirty="0" smtClean="0"/>
              <a:t>[Holten and </a:t>
            </a:r>
            <a:r>
              <a:rPr lang="en-US" dirty="0" err="1" smtClean="0"/>
              <a:t>Wijk</a:t>
            </a:r>
            <a:r>
              <a:rPr lang="en-US" dirty="0" smtClean="0"/>
              <a:t> </a:t>
            </a:r>
            <a:r>
              <a:rPr lang="en-US" dirty="0" err="1" smtClean="0"/>
              <a:t>EuroVis</a:t>
            </a:r>
            <a:r>
              <a:rPr lang="en-US" dirty="0" smtClean="0"/>
              <a:t> 2009]</a:t>
            </a:r>
            <a:endParaRPr lang="en-US" dirty="0"/>
          </a:p>
        </p:txBody>
      </p:sp>
    </p:spTree>
    <p:extLst>
      <p:ext uri="{BB962C8B-B14F-4D97-AF65-F5344CB8AC3E}">
        <p14:creationId xmlns:p14="http://schemas.microsoft.com/office/powerpoint/2010/main" val="25529420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8089" y="19125"/>
            <a:ext cx="8229600" cy="1143000"/>
          </a:xfrm>
        </p:spPr>
        <p:txBody>
          <a:bodyPr/>
          <a:lstStyle/>
          <a:p>
            <a:r>
              <a:rPr lang="fr-FR" dirty="0" smtClean="0"/>
              <a:t>Main issues</a:t>
            </a:r>
            <a:endParaRPr lang="fr-F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7886" y="4941168"/>
            <a:ext cx="4584466" cy="1184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8" y="1628800"/>
            <a:ext cx="8772525"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space réservé du contenu 2"/>
          <p:cNvSpPr>
            <a:spLocks noGrp="1"/>
          </p:cNvSpPr>
          <p:nvPr>
            <p:ph idx="1"/>
          </p:nvPr>
        </p:nvSpPr>
        <p:spPr>
          <a:xfrm>
            <a:off x="24656" y="908720"/>
            <a:ext cx="8772525" cy="1080120"/>
          </a:xfrm>
        </p:spPr>
        <p:txBody>
          <a:bodyPr>
            <a:normAutofit/>
          </a:bodyPr>
          <a:lstStyle/>
          <a:p>
            <a:pPr marL="0" indent="0">
              <a:buNone/>
            </a:pPr>
            <a:r>
              <a:rPr lang="en-US" sz="2400" dirty="0" smtClean="0"/>
              <a:t>Initial algorithm produces edge-bundled </a:t>
            </a:r>
            <a:r>
              <a:rPr lang="en-US" sz="2400" dirty="0"/>
              <a:t>graph, but the amount of bundling is often </a:t>
            </a:r>
            <a:r>
              <a:rPr lang="en-US" sz="2400" dirty="0" smtClean="0"/>
              <a:t>too </a:t>
            </a:r>
            <a:r>
              <a:rPr lang="fr-FR" sz="2400" dirty="0" smtClean="0"/>
              <a:t>high: </a:t>
            </a:r>
            <a:endParaRPr lang="fr-FR" sz="2400" dirty="0"/>
          </a:p>
        </p:txBody>
      </p:sp>
      <p:sp>
        <p:nvSpPr>
          <p:cNvPr id="4" name="Rectangle 3"/>
          <p:cNvSpPr/>
          <p:nvPr/>
        </p:nvSpPr>
        <p:spPr>
          <a:xfrm>
            <a:off x="181968" y="4987627"/>
            <a:ext cx="4126012" cy="1754326"/>
          </a:xfrm>
          <a:prstGeom prst="rect">
            <a:avLst/>
          </a:prstGeom>
        </p:spPr>
        <p:txBody>
          <a:bodyPr wrap="square">
            <a:spAutoFit/>
          </a:bodyPr>
          <a:lstStyle/>
          <a:p>
            <a:r>
              <a:rPr lang="en-US" dirty="0"/>
              <a:t>Bundling edges that differ considerably in </a:t>
            </a:r>
            <a:r>
              <a:rPr lang="en-US" dirty="0" smtClean="0"/>
              <a:t>length can </a:t>
            </a:r>
            <a:r>
              <a:rPr lang="en-US" dirty="0"/>
              <a:t>result in noticeable stretching and curving of </a:t>
            </a:r>
            <a:r>
              <a:rPr lang="en-US" dirty="0" smtClean="0"/>
              <a:t>short edges</a:t>
            </a:r>
            <a:r>
              <a:rPr lang="en-US" dirty="0"/>
              <a:t>. Original edges, curved edges and attracting </a:t>
            </a:r>
            <a:r>
              <a:rPr lang="en-US" dirty="0" smtClean="0"/>
              <a:t>forces are </a:t>
            </a:r>
            <a:r>
              <a:rPr lang="en-US" dirty="0"/>
              <a:t>shown in black, blue, and red, respectively.</a:t>
            </a:r>
            <a:endParaRPr lang="fr-FR" dirty="0"/>
          </a:p>
        </p:txBody>
      </p:sp>
      <p:sp>
        <p:nvSpPr>
          <p:cNvPr id="7" name="ZoneTexte 6"/>
          <p:cNvSpPr txBox="1"/>
          <p:nvPr/>
        </p:nvSpPr>
        <p:spPr>
          <a:xfrm>
            <a:off x="6030455" y="6412656"/>
            <a:ext cx="3113545" cy="369332"/>
          </a:xfrm>
          <a:prstGeom prst="rect">
            <a:avLst/>
          </a:prstGeom>
          <a:noFill/>
        </p:spPr>
        <p:txBody>
          <a:bodyPr wrap="none" rtlCol="0">
            <a:spAutoFit/>
          </a:bodyPr>
          <a:lstStyle/>
          <a:p>
            <a:r>
              <a:rPr lang="en-US" dirty="0" smtClean="0"/>
              <a:t>[Holten and </a:t>
            </a:r>
            <a:r>
              <a:rPr lang="en-US" dirty="0" err="1" smtClean="0"/>
              <a:t>Wijk</a:t>
            </a:r>
            <a:r>
              <a:rPr lang="en-US" dirty="0" smtClean="0"/>
              <a:t> </a:t>
            </a:r>
            <a:r>
              <a:rPr lang="en-US" dirty="0" err="1" smtClean="0"/>
              <a:t>EuroVis</a:t>
            </a:r>
            <a:r>
              <a:rPr lang="en-US" dirty="0" smtClean="0"/>
              <a:t> 2009]</a:t>
            </a:r>
            <a:endParaRPr lang="en-US" dirty="0"/>
          </a:p>
        </p:txBody>
      </p:sp>
    </p:spTree>
    <p:extLst>
      <p:ext uri="{BB962C8B-B14F-4D97-AF65-F5344CB8AC3E}">
        <p14:creationId xmlns:p14="http://schemas.microsoft.com/office/powerpoint/2010/main" val="35729721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0"/>
            <a:ext cx="8229600" cy="1143000"/>
          </a:xfrm>
        </p:spPr>
        <p:txBody>
          <a:bodyPr/>
          <a:lstStyle/>
          <a:p>
            <a:r>
              <a:rPr lang="fr-FR" dirty="0" smtClean="0"/>
              <a:t>Solution: </a:t>
            </a:r>
            <a:r>
              <a:rPr lang="fr-FR" dirty="0" err="1" smtClean="0"/>
              <a:t>edge</a:t>
            </a:r>
            <a:r>
              <a:rPr lang="fr-FR" dirty="0" smtClean="0"/>
              <a:t> compatibility</a:t>
            </a:r>
            <a:endParaRPr lang="fr-FR" dirty="0"/>
          </a:p>
        </p:txBody>
      </p:sp>
      <p:sp>
        <p:nvSpPr>
          <p:cNvPr id="3" name="Espace réservé du contenu 2"/>
          <p:cNvSpPr>
            <a:spLocks noGrp="1"/>
          </p:cNvSpPr>
          <p:nvPr>
            <p:ph idx="1"/>
          </p:nvPr>
        </p:nvSpPr>
        <p:spPr>
          <a:xfrm>
            <a:off x="467544" y="3501008"/>
            <a:ext cx="4258816" cy="2448272"/>
          </a:xfrm>
        </p:spPr>
        <p:txBody>
          <a:bodyPr>
            <a:normAutofit fontScale="92500"/>
          </a:bodyPr>
          <a:lstStyle/>
          <a:p>
            <a:pPr marL="457200" indent="-457200">
              <a:buFont typeface="Arial" panose="020B0604020202020204" pitchFamily="34" charset="0"/>
              <a:buChar char="•"/>
            </a:pPr>
            <a:r>
              <a:rPr lang="fr-FR" dirty="0"/>
              <a:t>A</a:t>
            </a:r>
            <a:r>
              <a:rPr lang="fr-FR" dirty="0" smtClean="0"/>
              <a:t>ngle </a:t>
            </a:r>
            <a:r>
              <a:rPr lang="fr-FR" dirty="0"/>
              <a:t>compatibility</a:t>
            </a:r>
          </a:p>
          <a:p>
            <a:pPr marL="457200" indent="-457200">
              <a:buFont typeface="Arial" panose="020B0604020202020204" pitchFamily="34" charset="0"/>
              <a:buChar char="•"/>
            </a:pPr>
            <a:r>
              <a:rPr lang="fr-FR" dirty="0" err="1" smtClean="0"/>
              <a:t>Scale</a:t>
            </a:r>
            <a:r>
              <a:rPr lang="fr-FR" dirty="0" smtClean="0"/>
              <a:t> </a:t>
            </a:r>
            <a:r>
              <a:rPr lang="fr-FR" dirty="0"/>
              <a:t>compatibility</a:t>
            </a:r>
          </a:p>
          <a:p>
            <a:pPr marL="457200" indent="-457200">
              <a:buFont typeface="Arial" panose="020B0604020202020204" pitchFamily="34" charset="0"/>
              <a:buChar char="•"/>
            </a:pPr>
            <a:r>
              <a:rPr lang="fr-FR" dirty="0" smtClean="0"/>
              <a:t>Position </a:t>
            </a:r>
            <a:r>
              <a:rPr lang="fr-FR" dirty="0"/>
              <a:t>compatibility</a:t>
            </a:r>
          </a:p>
          <a:p>
            <a:pPr marL="457200" indent="-457200">
              <a:buFont typeface="Arial" panose="020B0604020202020204" pitchFamily="34" charset="0"/>
              <a:buChar char="•"/>
            </a:pPr>
            <a:r>
              <a:rPr lang="fr-FR" dirty="0" err="1" smtClean="0"/>
              <a:t>Visibility</a:t>
            </a:r>
            <a:r>
              <a:rPr lang="fr-FR" dirty="0" smtClean="0"/>
              <a:t> </a:t>
            </a:r>
            <a:r>
              <a:rPr lang="fr-FR" dirty="0"/>
              <a:t>compatibility</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0" y="1556792"/>
            <a:ext cx="9036496" cy="1143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5796136" y="6240690"/>
            <a:ext cx="3113545" cy="369332"/>
          </a:xfrm>
          <a:prstGeom prst="rect">
            <a:avLst/>
          </a:prstGeom>
          <a:noFill/>
        </p:spPr>
        <p:txBody>
          <a:bodyPr wrap="none" rtlCol="0">
            <a:spAutoFit/>
          </a:bodyPr>
          <a:lstStyle/>
          <a:p>
            <a:r>
              <a:rPr lang="en-US" dirty="0" smtClean="0"/>
              <a:t>[Holten and </a:t>
            </a:r>
            <a:r>
              <a:rPr lang="en-US" dirty="0" err="1" smtClean="0"/>
              <a:t>Wijk</a:t>
            </a:r>
            <a:r>
              <a:rPr lang="en-US" dirty="0" smtClean="0"/>
              <a:t> </a:t>
            </a:r>
            <a:r>
              <a:rPr lang="en-US" dirty="0" err="1" smtClean="0"/>
              <a:t>EuroVis</a:t>
            </a:r>
            <a:r>
              <a:rPr lang="en-US" dirty="0" smtClean="0"/>
              <a:t> 2009]</a:t>
            </a:r>
            <a:endParaRPr lang="en-US" dirty="0"/>
          </a:p>
        </p:txBody>
      </p:sp>
    </p:spTree>
    <p:extLst>
      <p:ext uri="{BB962C8B-B14F-4D97-AF65-F5344CB8AC3E}">
        <p14:creationId xmlns:p14="http://schemas.microsoft.com/office/powerpoint/2010/main" val="18772658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0" y="4404245"/>
            <a:ext cx="9123436" cy="1761059"/>
          </a:xfrm>
        </p:spPr>
        <p:txBody>
          <a:bodyPr>
            <a:normAutofit/>
          </a:bodyPr>
          <a:lstStyle/>
          <a:p>
            <a:pPr marL="0" indent="0">
              <a:buNone/>
            </a:pPr>
            <a:r>
              <a:rPr lang="en-US" sz="2400" dirty="0"/>
              <a:t>US airlines graph (235 nodes, 2101 edges) </a:t>
            </a:r>
            <a:endParaRPr lang="en-US" sz="2400" dirty="0" smtClean="0"/>
          </a:p>
          <a:p>
            <a:pPr marL="0" indent="0">
              <a:buNone/>
            </a:pPr>
            <a:r>
              <a:rPr lang="en-US" sz="2400" dirty="0" smtClean="0"/>
              <a:t>(</a:t>
            </a:r>
            <a:r>
              <a:rPr lang="en-US" sz="2400" dirty="0"/>
              <a:t>a) not bundled and bundled using (b) FDEB with inverse-linear model,</a:t>
            </a:r>
          </a:p>
          <a:p>
            <a:pPr marL="0" indent="0">
              <a:buNone/>
            </a:pPr>
            <a:r>
              <a:rPr lang="en-US" sz="2400" dirty="0"/>
              <a:t>(c) GBEB, and (d) </a:t>
            </a:r>
            <a:r>
              <a:rPr lang="en-US" sz="2400" dirty="0" smtClean="0"/>
              <a:t>FDEB with inverse-quadratic model.</a:t>
            </a:r>
            <a:endParaRPr lang="fr-FR" sz="24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1" y="3448"/>
            <a:ext cx="9225496"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leau 3"/>
          <p:cNvGraphicFramePr>
            <a:graphicFrameLocks noGrp="1"/>
          </p:cNvGraphicFramePr>
          <p:nvPr>
            <p:extLst>
              <p:ext uri="{D42A27DB-BD31-4B8C-83A1-F6EECF244321}">
                <p14:modId xmlns:p14="http://schemas.microsoft.com/office/powerpoint/2010/main" val="1201689508"/>
              </p:ext>
            </p:extLst>
          </p:nvPr>
        </p:nvGraphicFramePr>
        <p:xfrm>
          <a:off x="7424916" y="3963888"/>
          <a:ext cx="2641600" cy="882015"/>
        </p:xfrm>
        <a:graphic>
          <a:graphicData uri="http://schemas.openxmlformats.org/drawingml/2006/table">
            <a:tbl>
              <a:tblPr>
                <a:tableStyleId>{5C22544A-7EE6-4342-B048-85BDC9FD1C3A}</a:tableStyleId>
              </a:tblPr>
              <a:tblGrid>
                <a:gridCol w="762000"/>
                <a:gridCol w="876300"/>
                <a:gridCol w="1003300"/>
              </a:tblGrid>
              <a:tr h="387722">
                <a:tc>
                  <a:txBody>
                    <a:bodyPr/>
                    <a:lstStyle/>
                    <a:p>
                      <a:pPr algn="ctr" fontAlgn="b"/>
                      <a:r>
                        <a:rPr lang="fr-FR" sz="1400" u="none" strike="noStrike" dirty="0">
                          <a:effectLst/>
                        </a:rPr>
                        <a:t> </a:t>
                      </a:r>
                      <a:endParaRPr lang="fr-FR" sz="1400" b="0" i="0" u="none" strike="noStrike" dirty="0">
                        <a:solidFill>
                          <a:srgbClr val="000000"/>
                        </a:solidFill>
                        <a:effectLst/>
                        <a:latin typeface="Calibri"/>
                      </a:endParaRPr>
                    </a:p>
                  </a:txBody>
                  <a:tcPr marL="9525" marR="9525" marT="9525" marB="0" anchor="b">
                    <a:solidFill>
                      <a:schemeClr val="bg1"/>
                    </a:solidFill>
                  </a:tcPr>
                </a:tc>
                <a:tc>
                  <a:txBody>
                    <a:bodyPr/>
                    <a:lstStyle/>
                    <a:p>
                      <a:pPr algn="ctr" fontAlgn="b"/>
                      <a:r>
                        <a:rPr lang="fr-FR" sz="1400" u="none" strike="noStrike">
                          <a:effectLst/>
                        </a:rPr>
                        <a:t>Air Line graph</a:t>
                      </a:r>
                      <a:endParaRPr lang="fr-FR" sz="1400" b="0" i="0" u="none" strike="noStrike">
                        <a:solidFill>
                          <a:srgbClr val="000000"/>
                        </a:solidFill>
                        <a:effectLst/>
                        <a:latin typeface="Calibri"/>
                      </a:endParaRPr>
                    </a:p>
                  </a:txBody>
                  <a:tcPr marL="9525" marR="9525" marT="9525" marB="0" anchor="b">
                    <a:solidFill>
                      <a:schemeClr val="bg1"/>
                    </a:solidFill>
                  </a:tcPr>
                </a:tc>
                <a:tc>
                  <a:txBody>
                    <a:bodyPr/>
                    <a:lstStyle/>
                    <a:p>
                      <a:pPr algn="ctr" fontAlgn="b"/>
                      <a:endParaRPr lang="fr-FR" sz="1400" b="0" i="0" u="none" strike="noStrike" dirty="0">
                        <a:solidFill>
                          <a:srgbClr val="000000"/>
                        </a:solidFill>
                        <a:effectLst/>
                        <a:latin typeface="Calibri"/>
                      </a:endParaRPr>
                    </a:p>
                  </a:txBody>
                  <a:tcPr marL="9525" marR="9525" marT="9525" marB="0" anchor="b">
                    <a:solidFill>
                      <a:schemeClr val="bg1"/>
                    </a:solidFill>
                  </a:tcPr>
                </a:tc>
              </a:tr>
              <a:tr h="190500">
                <a:tc>
                  <a:txBody>
                    <a:bodyPr/>
                    <a:lstStyle/>
                    <a:p>
                      <a:pPr algn="ctr" fontAlgn="b"/>
                      <a:r>
                        <a:rPr lang="fr-FR" sz="1400" u="none" strike="noStrike">
                          <a:effectLst/>
                        </a:rPr>
                        <a:t>FDEB</a:t>
                      </a:r>
                      <a:endParaRPr lang="fr-FR" sz="1400" b="0" i="0" u="none" strike="noStrike">
                        <a:solidFill>
                          <a:srgbClr val="000000"/>
                        </a:solidFill>
                        <a:effectLst/>
                        <a:latin typeface="Calibri"/>
                      </a:endParaRPr>
                    </a:p>
                  </a:txBody>
                  <a:tcPr marL="9525" marR="9525" marT="9525" marB="0" anchor="b">
                    <a:solidFill>
                      <a:schemeClr val="bg1"/>
                    </a:solidFill>
                  </a:tcPr>
                </a:tc>
                <a:tc>
                  <a:txBody>
                    <a:bodyPr/>
                    <a:lstStyle/>
                    <a:p>
                      <a:pPr algn="ctr" fontAlgn="b"/>
                      <a:r>
                        <a:rPr lang="fr-FR" sz="1400" u="none" strike="noStrike" dirty="0" smtClean="0">
                          <a:effectLst/>
                        </a:rPr>
                        <a:t>18.8 s</a:t>
                      </a:r>
                      <a:endParaRPr lang="fr-FR" sz="1400" b="0" i="0" u="none" strike="noStrike" dirty="0">
                        <a:solidFill>
                          <a:srgbClr val="000000"/>
                        </a:solidFill>
                        <a:effectLst/>
                        <a:latin typeface="Calibri"/>
                      </a:endParaRPr>
                    </a:p>
                  </a:txBody>
                  <a:tcPr marL="9525" marR="9525" marT="9525" marB="0" anchor="b">
                    <a:solidFill>
                      <a:schemeClr val="bg1"/>
                    </a:solidFill>
                  </a:tcPr>
                </a:tc>
                <a:tc>
                  <a:txBody>
                    <a:bodyPr/>
                    <a:lstStyle/>
                    <a:p>
                      <a:pPr algn="ctr" fontAlgn="b"/>
                      <a:endParaRPr lang="fr-FR" sz="1400" b="0" i="0" u="none" strike="noStrike">
                        <a:solidFill>
                          <a:srgbClr val="000000"/>
                        </a:solidFill>
                        <a:effectLst/>
                        <a:latin typeface="Calibri"/>
                      </a:endParaRPr>
                    </a:p>
                  </a:txBody>
                  <a:tcPr marL="9525" marR="9525" marT="9525" marB="0" anchor="b">
                    <a:solidFill>
                      <a:schemeClr val="bg1"/>
                    </a:solidFill>
                  </a:tcPr>
                </a:tc>
              </a:tr>
              <a:tr h="200025">
                <a:tc>
                  <a:txBody>
                    <a:bodyPr/>
                    <a:lstStyle/>
                    <a:p>
                      <a:pPr algn="ctr" fontAlgn="b"/>
                      <a:r>
                        <a:rPr lang="fr-FR" sz="1400" u="none" strike="noStrike">
                          <a:effectLst/>
                        </a:rPr>
                        <a:t>GBEB</a:t>
                      </a:r>
                      <a:endParaRPr lang="fr-FR" sz="1400" b="0" i="0" u="none" strike="noStrike">
                        <a:solidFill>
                          <a:srgbClr val="000000"/>
                        </a:solidFill>
                        <a:effectLst/>
                        <a:latin typeface="Calibri"/>
                      </a:endParaRPr>
                    </a:p>
                  </a:txBody>
                  <a:tcPr marL="9525" marR="9525" marT="9525" marB="0" anchor="b">
                    <a:solidFill>
                      <a:schemeClr val="bg1"/>
                    </a:solidFill>
                  </a:tcPr>
                </a:tc>
                <a:tc>
                  <a:txBody>
                    <a:bodyPr/>
                    <a:lstStyle/>
                    <a:p>
                      <a:pPr algn="ctr" fontAlgn="b"/>
                      <a:r>
                        <a:rPr lang="fr-FR" sz="1400" u="none" strike="noStrike" dirty="0" smtClean="0">
                          <a:effectLst/>
                        </a:rPr>
                        <a:t>2.5 s</a:t>
                      </a:r>
                      <a:endParaRPr lang="fr-FR" sz="1400" b="0" i="0" u="none" strike="noStrike" dirty="0">
                        <a:solidFill>
                          <a:srgbClr val="000000"/>
                        </a:solidFill>
                        <a:effectLst/>
                        <a:latin typeface="Calibri"/>
                      </a:endParaRPr>
                    </a:p>
                  </a:txBody>
                  <a:tcPr marL="9525" marR="9525" marT="9525" marB="0" anchor="b">
                    <a:solidFill>
                      <a:schemeClr val="bg1"/>
                    </a:solidFill>
                  </a:tcPr>
                </a:tc>
                <a:tc>
                  <a:txBody>
                    <a:bodyPr/>
                    <a:lstStyle/>
                    <a:p>
                      <a:pPr algn="ctr" fontAlgn="b"/>
                      <a:endParaRPr lang="fr-FR" sz="1400" b="0" i="0" u="none" strike="noStrike" dirty="0">
                        <a:solidFill>
                          <a:srgbClr val="000000"/>
                        </a:solidFill>
                        <a:effectLst/>
                        <a:latin typeface="Calibri"/>
                      </a:endParaRPr>
                    </a:p>
                  </a:txBody>
                  <a:tcPr marL="9525" marR="9525" marT="9525" marB="0" anchor="b">
                    <a:solidFill>
                      <a:schemeClr val="bg1"/>
                    </a:solidFill>
                  </a:tcPr>
                </a:tc>
              </a:tr>
            </a:tbl>
          </a:graphicData>
        </a:graphic>
      </p:graphicFrame>
      <p:sp>
        <p:nvSpPr>
          <p:cNvPr id="6" name="ZoneTexte 5"/>
          <p:cNvSpPr txBox="1"/>
          <p:nvPr/>
        </p:nvSpPr>
        <p:spPr>
          <a:xfrm>
            <a:off x="5868144" y="6381328"/>
            <a:ext cx="3113545" cy="369332"/>
          </a:xfrm>
          <a:prstGeom prst="rect">
            <a:avLst/>
          </a:prstGeom>
          <a:noFill/>
        </p:spPr>
        <p:txBody>
          <a:bodyPr wrap="none" rtlCol="0">
            <a:spAutoFit/>
          </a:bodyPr>
          <a:lstStyle/>
          <a:p>
            <a:r>
              <a:rPr lang="en-US" dirty="0" smtClean="0"/>
              <a:t>[Holten and </a:t>
            </a:r>
            <a:r>
              <a:rPr lang="en-US" dirty="0" err="1" smtClean="0"/>
              <a:t>Wijk</a:t>
            </a:r>
            <a:r>
              <a:rPr lang="en-US" dirty="0" smtClean="0"/>
              <a:t> </a:t>
            </a:r>
            <a:r>
              <a:rPr lang="en-US" dirty="0" err="1" smtClean="0"/>
              <a:t>EuroVis</a:t>
            </a:r>
            <a:r>
              <a:rPr lang="en-US" dirty="0" smtClean="0"/>
              <a:t> 2009]</a:t>
            </a:r>
            <a:endParaRPr lang="en-US" dirty="0"/>
          </a:p>
        </p:txBody>
      </p:sp>
    </p:spTree>
    <p:extLst>
      <p:ext uri="{BB962C8B-B14F-4D97-AF65-F5344CB8AC3E}">
        <p14:creationId xmlns:p14="http://schemas.microsoft.com/office/powerpoint/2010/main" val="17261737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340769"/>
            <a:ext cx="7772400" cy="2259682"/>
          </a:xfrm>
        </p:spPr>
        <p:txBody>
          <a:bodyPr>
            <a:normAutofit/>
          </a:bodyPr>
          <a:lstStyle/>
          <a:p>
            <a:r>
              <a:rPr lang="en-US" b="1" dirty="0" err="1"/>
              <a:t>SideKnot</a:t>
            </a:r>
            <a:r>
              <a:rPr lang="en-US" b="1" dirty="0"/>
              <a:t>: Revealing Relation Patterns for Graph Visualization</a:t>
            </a:r>
            <a:endParaRPr lang="en-US" dirty="0"/>
          </a:p>
        </p:txBody>
      </p:sp>
      <p:sp>
        <p:nvSpPr>
          <p:cNvPr id="3" name="Sous-titre 2"/>
          <p:cNvSpPr>
            <a:spLocks noGrp="1"/>
          </p:cNvSpPr>
          <p:nvPr>
            <p:ph type="subTitle" idx="1"/>
          </p:nvPr>
        </p:nvSpPr>
        <p:spPr>
          <a:xfrm>
            <a:off x="1403648" y="3429000"/>
            <a:ext cx="6400800" cy="1752600"/>
          </a:xfrm>
        </p:spPr>
        <p:txBody>
          <a:bodyPr>
            <a:normAutofit/>
          </a:bodyPr>
          <a:lstStyle/>
          <a:p>
            <a:r>
              <a:rPr lang="en-US" b="1" dirty="0" err="1"/>
              <a:t>Dichao</a:t>
            </a:r>
            <a:r>
              <a:rPr lang="en-US" b="1" dirty="0"/>
              <a:t> </a:t>
            </a:r>
            <a:r>
              <a:rPr lang="en-US" b="1" dirty="0" err="1"/>
              <a:t>Peng</a:t>
            </a:r>
            <a:r>
              <a:rPr lang="en-US" b="1" dirty="0"/>
              <a:t>  </a:t>
            </a:r>
            <a:r>
              <a:rPr lang="en-US" b="1" dirty="0" err="1"/>
              <a:t>Neng</a:t>
            </a:r>
            <a:r>
              <a:rPr lang="en-US" b="1" dirty="0"/>
              <a:t> Lu Wei Chen </a:t>
            </a:r>
            <a:r>
              <a:rPr lang="en-US" b="1" dirty="0" err="1"/>
              <a:t>Qunsheng</a:t>
            </a:r>
            <a:r>
              <a:rPr lang="en-US" b="1" dirty="0"/>
              <a:t> </a:t>
            </a:r>
            <a:r>
              <a:rPr lang="en-US" b="1" dirty="0" err="1" smtClean="0"/>
              <a:t>Peng</a:t>
            </a:r>
            <a:r>
              <a:rPr lang="en-US" b="1" dirty="0" smtClean="0"/>
              <a:t> </a:t>
            </a:r>
            <a:r>
              <a:rPr lang="en-US" b="1" dirty="0" err="1" smtClean="0"/>
              <a:t>PacificVis</a:t>
            </a:r>
            <a:r>
              <a:rPr lang="en-US" b="1" dirty="0" smtClean="0"/>
              <a:t> 2012</a:t>
            </a:r>
            <a:endParaRPr lang="en-US" dirty="0"/>
          </a:p>
        </p:txBody>
      </p:sp>
    </p:spTree>
    <p:extLst>
      <p:ext uri="{BB962C8B-B14F-4D97-AF65-F5344CB8AC3E}">
        <p14:creationId xmlns:p14="http://schemas.microsoft.com/office/powerpoint/2010/main" val="15047412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Taxonomy of edge simplification</a:t>
            </a:r>
          </a:p>
        </p:txBody>
      </p:sp>
      <p:sp>
        <p:nvSpPr>
          <p:cNvPr id="3" name="Espace réservé du contenu 2"/>
          <p:cNvSpPr>
            <a:spLocks noGrp="1"/>
          </p:cNvSpPr>
          <p:nvPr>
            <p:ph idx="1"/>
          </p:nvPr>
        </p:nvSpPr>
        <p:spPr>
          <a:xfrm>
            <a:off x="0" y="2132856"/>
            <a:ext cx="9144000" cy="3240360"/>
          </a:xfrm>
        </p:spPr>
        <p:txBody>
          <a:bodyPr>
            <a:noAutofit/>
          </a:bodyPr>
          <a:lstStyle/>
          <a:p>
            <a:pPr marL="457200" indent="-457200">
              <a:buFont typeface="Arial" panose="020B0604020202020204" pitchFamily="34" charset="0"/>
              <a:buChar char="•"/>
            </a:pPr>
            <a:r>
              <a:rPr lang="en-US" sz="2800" dirty="0" smtClean="0"/>
              <a:t>Give a structure to better understand the design space</a:t>
            </a:r>
          </a:p>
          <a:p>
            <a:pPr marL="457200" indent="-457200">
              <a:buFont typeface="Arial" panose="020B0604020202020204" pitchFamily="34" charset="0"/>
              <a:buChar char="•"/>
            </a:pPr>
            <a:r>
              <a:rPr lang="en-US" sz="2800" dirty="0" smtClean="0"/>
              <a:t>Give criteria to better characterize existing techniques</a:t>
            </a:r>
          </a:p>
          <a:p>
            <a:pPr marL="457200" indent="-457200">
              <a:buFont typeface="Arial" panose="020B0604020202020204" pitchFamily="34" charset="0"/>
              <a:buChar char="•"/>
            </a:pPr>
            <a:r>
              <a:rPr lang="en-US" sz="2800" dirty="0" smtClean="0"/>
              <a:t>Give a tool to explore available technique </a:t>
            </a:r>
            <a:br>
              <a:rPr lang="en-US" sz="2800" dirty="0" smtClean="0"/>
            </a:br>
            <a:r>
              <a:rPr lang="en-US" sz="2800" dirty="0" smtClean="0"/>
              <a:t>(detection of new unexplored technique)</a:t>
            </a:r>
            <a:endParaRPr lang="en-US" sz="2800" dirty="0"/>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5</a:t>
            </a:fld>
            <a:endParaRPr lang="en-US" dirty="0"/>
          </a:p>
        </p:txBody>
      </p:sp>
    </p:spTree>
    <p:extLst>
      <p:ext uri="{BB962C8B-B14F-4D97-AF65-F5344CB8AC3E}">
        <p14:creationId xmlns:p14="http://schemas.microsoft.com/office/powerpoint/2010/main" val="28083011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930226"/>
          </a:xfrm>
        </p:spPr>
        <p:txBody>
          <a:bodyPr>
            <a:normAutofit/>
          </a:bodyPr>
          <a:lstStyle/>
          <a:p>
            <a:r>
              <a:rPr lang="en-US" b="1" dirty="0" err="1"/>
              <a:t>SideKnot</a:t>
            </a:r>
            <a:r>
              <a:rPr lang="en-US" b="1" dirty="0"/>
              <a:t>: Revealing Relation Patterns for Graph Visualization</a:t>
            </a:r>
            <a:br>
              <a:rPr lang="en-US" b="1" dirty="0"/>
            </a:br>
            <a:r>
              <a:rPr lang="en-US" sz="2200" b="1" dirty="0" err="1">
                <a:solidFill>
                  <a:schemeClr val="bg1">
                    <a:lumMod val="65000"/>
                  </a:schemeClr>
                </a:solidFill>
              </a:rPr>
              <a:t>Dichao</a:t>
            </a:r>
            <a:r>
              <a:rPr lang="en-US" sz="2200" b="1" dirty="0">
                <a:solidFill>
                  <a:schemeClr val="bg1">
                    <a:lumMod val="65000"/>
                  </a:schemeClr>
                </a:solidFill>
              </a:rPr>
              <a:t> </a:t>
            </a:r>
            <a:r>
              <a:rPr lang="en-US" sz="2200" b="1" dirty="0" err="1" smtClean="0">
                <a:solidFill>
                  <a:schemeClr val="bg1">
                    <a:lumMod val="65000"/>
                  </a:schemeClr>
                </a:solidFill>
              </a:rPr>
              <a:t>Peng</a:t>
            </a:r>
            <a:r>
              <a:rPr lang="en-US" sz="2200" b="1" dirty="0" smtClean="0">
                <a:solidFill>
                  <a:schemeClr val="bg1">
                    <a:lumMod val="65000"/>
                  </a:schemeClr>
                </a:solidFill>
              </a:rPr>
              <a:t>  </a:t>
            </a:r>
            <a:r>
              <a:rPr lang="en-US" sz="2200" b="1" dirty="0" err="1">
                <a:solidFill>
                  <a:schemeClr val="bg1">
                    <a:lumMod val="65000"/>
                  </a:schemeClr>
                </a:solidFill>
              </a:rPr>
              <a:t>Neng</a:t>
            </a:r>
            <a:r>
              <a:rPr lang="en-US" sz="2200" b="1" dirty="0">
                <a:solidFill>
                  <a:schemeClr val="bg1">
                    <a:lumMod val="65000"/>
                  </a:schemeClr>
                </a:solidFill>
              </a:rPr>
              <a:t> </a:t>
            </a:r>
            <a:r>
              <a:rPr lang="en-US" sz="2200" b="1" dirty="0" smtClean="0">
                <a:solidFill>
                  <a:schemeClr val="bg1">
                    <a:lumMod val="65000"/>
                  </a:schemeClr>
                </a:solidFill>
              </a:rPr>
              <a:t>Lu </a:t>
            </a:r>
            <a:r>
              <a:rPr lang="en-US" sz="2200" b="1" dirty="0">
                <a:solidFill>
                  <a:schemeClr val="bg1">
                    <a:lumMod val="65000"/>
                  </a:schemeClr>
                </a:solidFill>
              </a:rPr>
              <a:t>Wei </a:t>
            </a:r>
            <a:r>
              <a:rPr lang="en-US" sz="2200" b="1" dirty="0" smtClean="0">
                <a:solidFill>
                  <a:schemeClr val="bg1">
                    <a:lumMod val="65000"/>
                  </a:schemeClr>
                </a:solidFill>
              </a:rPr>
              <a:t>Chen </a:t>
            </a:r>
            <a:r>
              <a:rPr lang="en-US" sz="2200" b="1" dirty="0" err="1">
                <a:solidFill>
                  <a:schemeClr val="bg1">
                    <a:lumMod val="65000"/>
                  </a:schemeClr>
                </a:solidFill>
              </a:rPr>
              <a:t>Qunsheng</a:t>
            </a:r>
            <a:r>
              <a:rPr lang="en-US" sz="2200" b="1" dirty="0">
                <a:solidFill>
                  <a:schemeClr val="bg1">
                    <a:lumMod val="65000"/>
                  </a:schemeClr>
                </a:solidFill>
              </a:rPr>
              <a:t> </a:t>
            </a:r>
            <a:r>
              <a:rPr lang="en-US" sz="2200" b="1" dirty="0" err="1">
                <a:solidFill>
                  <a:schemeClr val="bg1">
                    <a:lumMod val="65000"/>
                  </a:schemeClr>
                </a:solidFill>
              </a:rPr>
              <a:t>Peng</a:t>
            </a:r>
            <a:endParaRPr lang="en-US" dirty="0">
              <a:solidFill>
                <a:schemeClr val="bg1">
                  <a:lumMod val="65000"/>
                </a:schemeClr>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564904"/>
            <a:ext cx="3723941" cy="357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001" y="6309320"/>
            <a:ext cx="3449104" cy="396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211960" y="3008254"/>
            <a:ext cx="4572000" cy="2862322"/>
          </a:xfrm>
          <a:prstGeom prst="rect">
            <a:avLst/>
          </a:prstGeom>
        </p:spPr>
        <p:txBody>
          <a:bodyPr>
            <a:spAutoFit/>
          </a:bodyPr>
          <a:lstStyle/>
          <a:p>
            <a:pPr algn="just"/>
            <a:r>
              <a:rPr lang="en-US" dirty="0"/>
              <a:t>Original unbundled graph of 2263 trust relations </a:t>
            </a:r>
            <a:r>
              <a:rPr lang="en-US" dirty="0" smtClean="0"/>
              <a:t>between 50 </a:t>
            </a:r>
            <a:r>
              <a:rPr lang="en-US" dirty="0"/>
              <a:t>nodes in a wireless </a:t>
            </a:r>
            <a:r>
              <a:rPr lang="en-US" dirty="0" smtClean="0"/>
              <a:t>network.</a:t>
            </a:r>
          </a:p>
          <a:p>
            <a:pPr algn="just"/>
            <a:r>
              <a:rPr lang="en-US" dirty="0" smtClean="0"/>
              <a:t>The </a:t>
            </a:r>
            <a:r>
              <a:rPr lang="en-US" dirty="0"/>
              <a:t>grey grids in the </a:t>
            </a:r>
            <a:r>
              <a:rPr lang="en-US" dirty="0" smtClean="0"/>
              <a:t>background shows </a:t>
            </a:r>
            <a:r>
              <a:rPr lang="en-US" dirty="0"/>
              <a:t>wireless connectivity between the nodes, while the </a:t>
            </a:r>
            <a:r>
              <a:rPr lang="en-US" dirty="0" smtClean="0"/>
              <a:t>colored lines </a:t>
            </a:r>
            <a:r>
              <a:rPr lang="en-US" dirty="0"/>
              <a:t>are their trust relations established upon packet </a:t>
            </a:r>
            <a:r>
              <a:rPr lang="en-US" dirty="0" smtClean="0"/>
              <a:t>transmission along </a:t>
            </a:r>
            <a:r>
              <a:rPr lang="en-US" dirty="0"/>
              <a:t>the wireless links. </a:t>
            </a:r>
            <a:endParaRPr lang="en-US" dirty="0" smtClean="0"/>
          </a:p>
          <a:p>
            <a:pPr algn="just"/>
            <a:r>
              <a:rPr lang="en-US" dirty="0" smtClean="0"/>
              <a:t>The </a:t>
            </a:r>
            <a:r>
              <a:rPr lang="en-US" dirty="0"/>
              <a:t>lower color gradient bar is used </a:t>
            </a:r>
            <a:r>
              <a:rPr lang="en-US" dirty="0" smtClean="0"/>
              <a:t>to encode </a:t>
            </a:r>
            <a:r>
              <a:rPr lang="en-US" dirty="0"/>
              <a:t>the low-to-high trust level.</a:t>
            </a:r>
          </a:p>
        </p:txBody>
      </p:sp>
    </p:spTree>
    <p:extLst>
      <p:ext uri="{BB962C8B-B14F-4D97-AF65-F5344CB8AC3E}">
        <p14:creationId xmlns:p14="http://schemas.microsoft.com/office/powerpoint/2010/main" val="24618855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340768"/>
            <a:ext cx="8734004" cy="4168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39552" y="5589240"/>
            <a:ext cx="2960298" cy="369332"/>
          </a:xfrm>
          <a:prstGeom prst="rect">
            <a:avLst/>
          </a:prstGeom>
        </p:spPr>
        <p:txBody>
          <a:bodyPr wrap="none">
            <a:spAutoFit/>
          </a:bodyPr>
          <a:lstStyle/>
          <a:p>
            <a:r>
              <a:rPr lang="en-US" dirty="0"/>
              <a:t>Bundled result for trust graph</a:t>
            </a:r>
          </a:p>
        </p:txBody>
      </p:sp>
      <p:sp>
        <p:nvSpPr>
          <p:cNvPr id="5" name="Rectangle 4"/>
          <p:cNvSpPr/>
          <p:nvPr/>
        </p:nvSpPr>
        <p:spPr>
          <a:xfrm>
            <a:off x="5580111" y="5589240"/>
            <a:ext cx="3428243" cy="646331"/>
          </a:xfrm>
          <a:prstGeom prst="rect">
            <a:avLst/>
          </a:prstGeom>
        </p:spPr>
        <p:txBody>
          <a:bodyPr wrap="square">
            <a:spAutoFit/>
          </a:bodyPr>
          <a:lstStyle/>
          <a:p>
            <a:r>
              <a:rPr lang="en-US" dirty="0"/>
              <a:t>Node B is selected by user and its trust relations get highlighted</a:t>
            </a:r>
          </a:p>
        </p:txBody>
      </p:sp>
    </p:spTree>
    <p:extLst>
      <p:ext uri="{BB962C8B-B14F-4D97-AF65-F5344CB8AC3E}">
        <p14:creationId xmlns:p14="http://schemas.microsoft.com/office/powerpoint/2010/main" val="38627411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The </a:t>
            </a:r>
            <a:r>
              <a:rPr lang="en-US" dirty="0" err="1"/>
              <a:t>SideKnot</a:t>
            </a:r>
            <a:r>
              <a:rPr lang="en-US" dirty="0"/>
              <a:t> Algorithm</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51402"/>
            <a:ext cx="9145159" cy="403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6947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55134"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14130" y="4638035"/>
            <a:ext cx="8526873" cy="2031325"/>
          </a:xfrm>
          <a:prstGeom prst="rect">
            <a:avLst/>
          </a:prstGeom>
        </p:spPr>
        <p:txBody>
          <a:bodyPr wrap="square">
            <a:spAutoFit/>
          </a:bodyPr>
          <a:lstStyle/>
          <a:p>
            <a:r>
              <a:rPr lang="en-US" dirty="0"/>
              <a:t>Edge bundling for U.S. airline route graph. </a:t>
            </a:r>
            <a:endParaRPr lang="en-US" dirty="0" smtClean="0"/>
          </a:p>
          <a:p>
            <a:pPr marL="342900" indent="-342900">
              <a:buAutoNum type="alphaLcParenBoth"/>
            </a:pPr>
            <a:r>
              <a:rPr lang="en-US" dirty="0" smtClean="0"/>
              <a:t>Original </a:t>
            </a:r>
            <a:r>
              <a:rPr lang="en-US" dirty="0"/>
              <a:t>graph with 235 nodes and 2101 edges. </a:t>
            </a:r>
            <a:endParaRPr lang="en-US" dirty="0" smtClean="0"/>
          </a:p>
          <a:p>
            <a:pPr marL="342900" indent="-342900">
              <a:buAutoNum type="alphaLcParenBoth"/>
            </a:pPr>
            <a:r>
              <a:rPr lang="en-US" dirty="0" smtClean="0"/>
              <a:t>Bundled </a:t>
            </a:r>
            <a:r>
              <a:rPr lang="en-US" dirty="0"/>
              <a:t>with </a:t>
            </a:r>
            <a:r>
              <a:rPr lang="en-US" dirty="0" smtClean="0"/>
              <a:t>GBEB</a:t>
            </a:r>
          </a:p>
          <a:p>
            <a:pPr marL="342900" indent="-342900">
              <a:buAutoNum type="alphaLcParenBoth"/>
            </a:pPr>
            <a:r>
              <a:rPr lang="en-US" dirty="0" smtClean="0"/>
              <a:t>Bundled with FDEB.</a:t>
            </a:r>
          </a:p>
          <a:p>
            <a:pPr marL="342900" indent="-342900">
              <a:buAutoNum type="alphaLcParenBoth"/>
            </a:pPr>
            <a:r>
              <a:rPr lang="en-US" dirty="0" smtClean="0"/>
              <a:t>Bundled </a:t>
            </a:r>
            <a:r>
              <a:rPr lang="en-US" dirty="0"/>
              <a:t>with our method. Our visualization shows a number of middle-western cities (e.g. HDN, EGE, DEN, COS and </a:t>
            </a:r>
            <a:r>
              <a:rPr lang="en-US" dirty="0" smtClean="0"/>
              <a:t>more) have </a:t>
            </a:r>
            <a:r>
              <a:rPr lang="en-US" dirty="0"/>
              <a:t>more routes to the east than to the west, suggesting their stronger connections with the eastern part of U.S</a:t>
            </a:r>
          </a:p>
        </p:txBody>
      </p:sp>
    </p:spTree>
    <p:extLst>
      <p:ext uri="{BB962C8B-B14F-4D97-AF65-F5344CB8AC3E}">
        <p14:creationId xmlns:p14="http://schemas.microsoft.com/office/powerpoint/2010/main" val="40523514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340769"/>
            <a:ext cx="7772400" cy="2259682"/>
          </a:xfrm>
        </p:spPr>
        <p:txBody>
          <a:bodyPr>
            <a:normAutofit/>
          </a:bodyPr>
          <a:lstStyle/>
          <a:p>
            <a:r>
              <a:rPr lang="en-US" b="1" dirty="0"/>
              <a:t>Multilevel Agglomerative </a:t>
            </a:r>
            <a:r>
              <a:rPr lang="en-US" b="1" dirty="0" smtClean="0"/>
              <a:t/>
            </a:r>
            <a:br>
              <a:rPr lang="en-US" b="1" dirty="0" smtClean="0"/>
            </a:br>
            <a:r>
              <a:rPr lang="en-US" b="1" dirty="0" smtClean="0"/>
              <a:t>Edge </a:t>
            </a:r>
            <a:r>
              <a:rPr lang="en-US" b="1" dirty="0"/>
              <a:t>Bundling </a:t>
            </a:r>
            <a:r>
              <a:rPr lang="en-US" b="1" dirty="0" smtClean="0"/>
              <a:t/>
            </a:r>
            <a:br>
              <a:rPr lang="en-US" b="1" dirty="0" smtClean="0"/>
            </a:br>
            <a:r>
              <a:rPr lang="en-US" b="1" dirty="0" smtClean="0"/>
              <a:t>for </a:t>
            </a:r>
            <a:r>
              <a:rPr lang="en-US" b="1" dirty="0"/>
              <a:t>Visualizing Large Graphs</a:t>
            </a:r>
            <a:endParaRPr lang="en-US" dirty="0"/>
          </a:p>
        </p:txBody>
      </p:sp>
      <p:sp>
        <p:nvSpPr>
          <p:cNvPr id="3" name="Sous-titre 2"/>
          <p:cNvSpPr>
            <a:spLocks noGrp="1"/>
          </p:cNvSpPr>
          <p:nvPr>
            <p:ph type="subTitle" idx="1"/>
          </p:nvPr>
        </p:nvSpPr>
        <p:spPr>
          <a:xfrm>
            <a:off x="1403648" y="3429000"/>
            <a:ext cx="6400800" cy="1752600"/>
          </a:xfrm>
        </p:spPr>
        <p:txBody>
          <a:bodyPr>
            <a:normAutofit/>
          </a:bodyPr>
          <a:lstStyle/>
          <a:p>
            <a:r>
              <a:rPr lang="en-US" dirty="0"/>
              <a:t>Emden R. </a:t>
            </a:r>
            <a:r>
              <a:rPr lang="en-US" dirty="0" err="1"/>
              <a:t>Gansner</a:t>
            </a:r>
            <a:r>
              <a:rPr lang="en-US" dirty="0"/>
              <a:t> </a:t>
            </a:r>
            <a:r>
              <a:rPr lang="en-US" dirty="0" err="1"/>
              <a:t>Yifan</a:t>
            </a:r>
            <a:r>
              <a:rPr lang="en-US" dirty="0"/>
              <a:t> Hu Stephen North Carlos </a:t>
            </a:r>
            <a:r>
              <a:rPr lang="en-US" dirty="0" err="1" smtClean="0"/>
              <a:t>Scheidegger</a:t>
            </a:r>
            <a:r>
              <a:rPr lang="en-US" dirty="0" smtClean="0"/>
              <a:t/>
            </a:r>
            <a:br>
              <a:rPr lang="en-US" dirty="0" smtClean="0"/>
            </a:br>
            <a:r>
              <a:rPr lang="en-US" dirty="0" err="1" smtClean="0"/>
              <a:t>PacificVis</a:t>
            </a:r>
            <a:r>
              <a:rPr lang="en-US" dirty="0" smtClean="0"/>
              <a:t> 2011</a:t>
            </a:r>
            <a:endParaRPr lang="en-US" dirty="0"/>
          </a:p>
        </p:txBody>
      </p:sp>
    </p:spTree>
    <p:extLst>
      <p:ext uri="{BB962C8B-B14F-4D97-AF65-F5344CB8AC3E}">
        <p14:creationId xmlns:p14="http://schemas.microsoft.com/office/powerpoint/2010/main" val="17830363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548680"/>
            <a:ext cx="7772400" cy="914400"/>
          </a:xfrm>
        </p:spPr>
        <p:txBody>
          <a:bodyPr/>
          <a:lstStyle/>
          <a:p>
            <a:r>
              <a:rPr lang="fr-FR" dirty="0" err="1" smtClean="0"/>
              <a:t>Ink</a:t>
            </a:r>
            <a:r>
              <a:rPr lang="fr-FR" dirty="0" smtClean="0"/>
              <a:t> ratio</a:t>
            </a:r>
            <a:endParaRPr lang="fr-FR" dirty="0"/>
          </a:p>
        </p:txBody>
      </p:sp>
      <p:sp>
        <p:nvSpPr>
          <p:cNvPr id="3" name="Espace réservé du contenu 2"/>
          <p:cNvSpPr>
            <a:spLocks noGrp="1"/>
          </p:cNvSpPr>
          <p:nvPr>
            <p:ph idx="1"/>
          </p:nvPr>
        </p:nvSpPr>
        <p:spPr>
          <a:xfrm>
            <a:off x="755576" y="1772816"/>
            <a:ext cx="7978080" cy="4006680"/>
          </a:xfrm>
        </p:spPr>
        <p:txBody>
          <a:bodyPr>
            <a:normAutofit/>
          </a:bodyPr>
          <a:lstStyle/>
          <a:p>
            <a:pPr>
              <a:buNone/>
            </a:pPr>
            <a:endParaRPr lang="en-US" sz="3200" dirty="0" smtClean="0">
              <a:latin typeface="DIN-Regular" charset="0"/>
              <a:ea typeface="DIN-Regular" charset="0"/>
              <a:cs typeface="DIN-Regular" charset="0"/>
              <a:sym typeface="DIN-Regular" charset="0"/>
            </a:endParaRPr>
          </a:p>
          <a:p>
            <a:r>
              <a:rPr lang="en-US" sz="3200" dirty="0" smtClean="0">
                <a:latin typeface="DIN-Bold" charset="0"/>
                <a:ea typeface="DIN-Bold" charset="0"/>
                <a:cs typeface="DIN-Bold" charset="0"/>
                <a:sym typeface="DIN-Bold" charset="0"/>
              </a:rPr>
              <a:t>“Data </a:t>
            </a:r>
            <a:r>
              <a:rPr lang="en-US" sz="3200" dirty="0">
                <a:latin typeface="DIN-Bold" charset="0"/>
                <a:ea typeface="DIN-Bold" charset="0"/>
                <a:cs typeface="DIN-Bold" charset="0"/>
                <a:sym typeface="DIN-Bold" charset="0"/>
              </a:rPr>
              <a:t>graphics</a:t>
            </a:r>
            <a:r>
              <a:rPr lang="en-US" sz="3200" dirty="0">
                <a:latin typeface="DIN-Regular" charset="0"/>
                <a:ea typeface="DIN-Regular" charset="0"/>
                <a:cs typeface="DIN-Regular" charset="0"/>
                <a:sym typeface="DIN-Regular" charset="0"/>
              </a:rPr>
              <a:t> </a:t>
            </a:r>
            <a:r>
              <a:rPr lang="en-US" sz="3200" dirty="0" smtClean="0">
                <a:latin typeface="DIN-Regular" charset="0"/>
                <a:ea typeface="DIN-Regular" charset="0"/>
                <a:cs typeface="DIN-Regular" charset="0"/>
                <a:sym typeface="DIN-Regular" charset="0"/>
              </a:rPr>
              <a:t> ( Data Visualization ) visually </a:t>
            </a:r>
            <a:r>
              <a:rPr lang="en-US" sz="3200" dirty="0">
                <a:latin typeface="DIN-Regular" charset="0"/>
                <a:ea typeface="DIN-Regular" charset="0"/>
                <a:cs typeface="DIN-Regular" charset="0"/>
                <a:sym typeface="DIN-Regular" charset="0"/>
              </a:rPr>
              <a:t>display </a:t>
            </a:r>
            <a:r>
              <a:rPr lang="en-US" sz="3200" dirty="0">
                <a:latin typeface="DIN-Bold" charset="0"/>
                <a:ea typeface="DIN-Bold" charset="0"/>
                <a:cs typeface="DIN-Bold" charset="0"/>
                <a:sym typeface="DIN-Bold" charset="0"/>
              </a:rPr>
              <a:t>measured quantities</a:t>
            </a:r>
            <a:r>
              <a:rPr lang="en-US" sz="3200" dirty="0">
                <a:latin typeface="DIN-Regular" charset="0"/>
                <a:ea typeface="DIN-Regular" charset="0"/>
                <a:cs typeface="DIN-Regular" charset="0"/>
                <a:sym typeface="DIN-Regular" charset="0"/>
              </a:rPr>
              <a:t> by means of the </a:t>
            </a:r>
            <a:r>
              <a:rPr lang="en-US" sz="3200" dirty="0">
                <a:latin typeface="DIN-Bold" charset="0"/>
                <a:ea typeface="DIN-Bold" charset="0"/>
                <a:cs typeface="DIN-Bold" charset="0"/>
                <a:sym typeface="DIN-Bold" charset="0"/>
              </a:rPr>
              <a:t>combined use</a:t>
            </a:r>
            <a:r>
              <a:rPr lang="en-US" sz="3200" dirty="0">
                <a:latin typeface="DIN-Regular" charset="0"/>
                <a:ea typeface="DIN-Regular" charset="0"/>
                <a:cs typeface="DIN-Regular" charset="0"/>
                <a:sym typeface="DIN-Regular" charset="0"/>
              </a:rPr>
              <a:t> of points, lines, a coordinate system, numbers, symbols, words, shading, and color</a:t>
            </a:r>
            <a:r>
              <a:rPr lang="en-US" sz="3200" dirty="0" smtClean="0">
                <a:latin typeface="DIN-Regular" charset="0"/>
                <a:ea typeface="DIN-Regular" charset="0"/>
                <a:cs typeface="DIN-Regular" charset="0"/>
                <a:sym typeface="DIN-Regular" charset="0"/>
              </a:rPr>
              <a:t>.”</a:t>
            </a:r>
            <a:endParaRPr lang="en-US" dirty="0">
              <a:sym typeface="DIN-Regular" charset="0"/>
            </a:endParaRPr>
          </a:p>
          <a:p>
            <a:pPr marL="68580" indent="0" algn="r">
              <a:buNone/>
            </a:pPr>
            <a:r>
              <a:rPr lang="en-US" sz="3200" dirty="0">
                <a:latin typeface="DIN-Regular" charset="0"/>
                <a:ea typeface="DIN-Regular" charset="0"/>
                <a:cs typeface="DIN-Regular" charset="0"/>
                <a:sym typeface="DIN-Regular" charset="0"/>
              </a:rPr>
              <a:t>Edward R. </a:t>
            </a:r>
            <a:r>
              <a:rPr lang="en-US" sz="3200" dirty="0" err="1" smtClean="0">
                <a:latin typeface="DIN-Regular" charset="0"/>
                <a:ea typeface="DIN-Regular" charset="0"/>
                <a:cs typeface="DIN-Regular" charset="0"/>
                <a:sym typeface="DIN-Regular" charset="0"/>
              </a:rPr>
              <a:t>Tufte</a:t>
            </a:r>
            <a:endParaRPr lang="en-US" sz="3200" dirty="0" smtClean="0">
              <a:latin typeface="DIN-Regular" charset="0"/>
              <a:ea typeface="DIN-Regular" charset="0"/>
              <a:cs typeface="DIN-Regular" charset="0"/>
              <a:sym typeface="DIN-Regular" charset="0"/>
            </a:endParaRPr>
          </a:p>
        </p:txBody>
      </p:sp>
      <p:sp>
        <p:nvSpPr>
          <p:cNvPr id="4" name="Slide Number Placeholder 3"/>
          <p:cNvSpPr>
            <a:spLocks noGrp="1"/>
          </p:cNvSpPr>
          <p:nvPr>
            <p:ph type="sldNum" sz="quarter" idx="12"/>
          </p:nvPr>
        </p:nvSpPr>
        <p:spPr/>
        <p:txBody>
          <a:bodyPr/>
          <a:lstStyle/>
          <a:p>
            <a:fld id="{C38462B8-2F54-4834-AA84-A22CF98E1DDA}" type="slidenum">
              <a:rPr lang="fr-FR" smtClean="0"/>
              <a:pPr/>
              <a:t>55</a:t>
            </a:fld>
            <a:endParaRPr lang="fr-FR"/>
          </a:p>
        </p:txBody>
      </p:sp>
    </p:spTree>
    <p:extLst>
      <p:ext uri="{BB962C8B-B14F-4D97-AF65-F5344CB8AC3E}">
        <p14:creationId xmlns:p14="http://schemas.microsoft.com/office/powerpoint/2010/main" val="33222002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56</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260648"/>
            <a:ext cx="7862292" cy="4959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6804248" y="5733256"/>
            <a:ext cx="2042419" cy="369332"/>
          </a:xfrm>
          <a:prstGeom prst="rect">
            <a:avLst/>
          </a:prstGeom>
        </p:spPr>
        <p:txBody>
          <a:bodyPr wrap="none">
            <a:spAutoFit/>
          </a:bodyPr>
          <a:lstStyle/>
          <a:p>
            <a:r>
              <a:rPr lang="en-US" dirty="0" smtClean="0"/>
              <a:t>[Emden et at. 2011]</a:t>
            </a:r>
            <a:endParaRPr lang="en-US" dirty="0"/>
          </a:p>
        </p:txBody>
      </p:sp>
    </p:spTree>
    <p:extLst>
      <p:ext uri="{BB962C8B-B14F-4D97-AF65-F5344CB8AC3E}">
        <p14:creationId xmlns:p14="http://schemas.microsoft.com/office/powerpoint/2010/main" val="12909121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4" name="Espace réservé du pied de page 3"/>
          <p:cNvSpPr>
            <a:spLocks noGrp="1"/>
          </p:cNvSpPr>
          <p:nvPr>
            <p:ph type="ftr" sz="quarter" idx="11"/>
          </p:nvPr>
        </p:nvSpPr>
        <p:spPr/>
        <p:txBody>
          <a:bodyPr/>
          <a:lstStyle/>
          <a:p>
            <a:r>
              <a:rPr lang="en-US" dirty="0"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57</a:t>
            </a:fld>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99392"/>
            <a:ext cx="5072469" cy="6726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627784" y="1916832"/>
            <a:ext cx="4572000" cy="369332"/>
          </a:xfrm>
          <a:prstGeom prst="rect">
            <a:avLst/>
          </a:prstGeom>
        </p:spPr>
        <p:txBody>
          <a:bodyPr>
            <a:spAutoFit/>
          </a:bodyPr>
          <a:lstStyle/>
          <a:p>
            <a:r>
              <a:rPr lang="en-US" dirty="0"/>
              <a:t>(a) Graph </a:t>
            </a:r>
            <a:r>
              <a:rPr lang="en-US" dirty="0" smtClean="0"/>
              <a:t>airlines</a:t>
            </a:r>
            <a:endParaRPr lang="en-US" dirty="0"/>
          </a:p>
        </p:txBody>
      </p:sp>
      <p:sp>
        <p:nvSpPr>
          <p:cNvPr id="7" name="Rectangle 6"/>
          <p:cNvSpPr/>
          <p:nvPr/>
        </p:nvSpPr>
        <p:spPr>
          <a:xfrm>
            <a:off x="2262673" y="3861047"/>
            <a:ext cx="4572000" cy="369332"/>
          </a:xfrm>
          <a:prstGeom prst="rect">
            <a:avLst/>
          </a:prstGeom>
        </p:spPr>
        <p:txBody>
          <a:bodyPr>
            <a:spAutoFit/>
          </a:bodyPr>
          <a:lstStyle/>
          <a:p>
            <a:r>
              <a:rPr lang="en-US" dirty="0"/>
              <a:t>(b) Bundled without </a:t>
            </a:r>
            <a:r>
              <a:rPr lang="en-US" dirty="0" smtClean="0"/>
              <a:t>recursion</a:t>
            </a:r>
            <a:endParaRPr lang="en-US" dirty="0"/>
          </a:p>
        </p:txBody>
      </p:sp>
      <p:sp>
        <p:nvSpPr>
          <p:cNvPr id="8" name="Rectangle 7"/>
          <p:cNvSpPr/>
          <p:nvPr/>
        </p:nvSpPr>
        <p:spPr>
          <a:xfrm>
            <a:off x="2411760" y="5949280"/>
            <a:ext cx="4572000" cy="369332"/>
          </a:xfrm>
          <a:prstGeom prst="rect">
            <a:avLst/>
          </a:prstGeom>
        </p:spPr>
        <p:txBody>
          <a:bodyPr>
            <a:spAutoFit/>
          </a:bodyPr>
          <a:lstStyle/>
          <a:p>
            <a:r>
              <a:rPr lang="en-US" dirty="0"/>
              <a:t>(c) </a:t>
            </a:r>
            <a:r>
              <a:rPr lang="en-US" dirty="0" smtClean="0"/>
              <a:t>With recursion</a:t>
            </a:r>
            <a:r>
              <a:rPr lang="en-US" dirty="0"/>
              <a:t>.</a:t>
            </a:r>
          </a:p>
        </p:txBody>
      </p:sp>
      <p:sp>
        <p:nvSpPr>
          <p:cNvPr id="9" name="Espace réservé du contenu 8"/>
          <p:cNvSpPr>
            <a:spLocks noGrp="1"/>
          </p:cNvSpPr>
          <p:nvPr>
            <p:ph idx="1"/>
          </p:nvPr>
        </p:nvSpPr>
        <p:spPr/>
        <p:txBody>
          <a:bodyPr/>
          <a:lstStyle/>
          <a:p>
            <a:endParaRPr lang="en-US"/>
          </a:p>
        </p:txBody>
      </p:sp>
      <p:sp>
        <p:nvSpPr>
          <p:cNvPr id="12" name="Rectangle 11"/>
          <p:cNvSpPr/>
          <p:nvPr/>
        </p:nvSpPr>
        <p:spPr>
          <a:xfrm>
            <a:off x="6804248" y="5733256"/>
            <a:ext cx="2042419" cy="369332"/>
          </a:xfrm>
          <a:prstGeom prst="rect">
            <a:avLst/>
          </a:prstGeom>
        </p:spPr>
        <p:txBody>
          <a:bodyPr wrap="none">
            <a:spAutoFit/>
          </a:bodyPr>
          <a:lstStyle/>
          <a:p>
            <a:r>
              <a:rPr lang="en-US" dirty="0" smtClean="0"/>
              <a:t>[Emden et at. 2011]</a:t>
            </a:r>
            <a:endParaRPr lang="en-US" dirty="0"/>
          </a:p>
        </p:txBody>
      </p:sp>
    </p:spTree>
    <p:extLst>
      <p:ext uri="{BB962C8B-B14F-4D97-AF65-F5344CB8AC3E}">
        <p14:creationId xmlns:p14="http://schemas.microsoft.com/office/powerpoint/2010/main" val="271231869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58</a:t>
            </a:fld>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1628800"/>
            <a:ext cx="3888432" cy="2434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7483" y="1551336"/>
            <a:ext cx="4696517" cy="2512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0" y="4941168"/>
            <a:ext cx="6444208" cy="646331"/>
          </a:xfrm>
          <a:prstGeom prst="rect">
            <a:avLst/>
          </a:prstGeom>
        </p:spPr>
        <p:txBody>
          <a:bodyPr wrap="square">
            <a:spAutoFit/>
          </a:bodyPr>
          <a:lstStyle/>
          <a:p>
            <a:r>
              <a:rPr lang="en-US" dirty="0"/>
              <a:t>University of Florida Sparse Matrix Collection. </a:t>
            </a:r>
            <a:r>
              <a:rPr lang="en-US" dirty="0">
                <a:hlinkClick r:id="rId4"/>
              </a:rPr>
              <a:t>http://</a:t>
            </a:r>
            <a:r>
              <a:rPr lang="en-US" dirty="0" smtClean="0">
                <a:hlinkClick r:id="rId4"/>
              </a:rPr>
              <a:t>www.cise.ufl.edu/research/sparse/matrices/</a:t>
            </a:r>
            <a:r>
              <a:rPr lang="en-US" dirty="0" smtClean="0"/>
              <a:t> </a:t>
            </a:r>
            <a:endParaRPr lang="en-US" dirty="0"/>
          </a:p>
        </p:txBody>
      </p:sp>
      <p:sp>
        <p:nvSpPr>
          <p:cNvPr id="8" name="Rectangle 7"/>
          <p:cNvSpPr/>
          <p:nvPr/>
        </p:nvSpPr>
        <p:spPr>
          <a:xfrm>
            <a:off x="6876256" y="4221088"/>
            <a:ext cx="2042419" cy="369332"/>
          </a:xfrm>
          <a:prstGeom prst="rect">
            <a:avLst/>
          </a:prstGeom>
        </p:spPr>
        <p:txBody>
          <a:bodyPr wrap="none">
            <a:spAutoFit/>
          </a:bodyPr>
          <a:lstStyle/>
          <a:p>
            <a:r>
              <a:rPr lang="en-US" dirty="0" smtClean="0"/>
              <a:t>[Emden et at. 2011]</a:t>
            </a:r>
            <a:endParaRPr lang="en-US" dirty="0"/>
          </a:p>
        </p:txBody>
      </p:sp>
    </p:spTree>
    <p:extLst>
      <p:ext uri="{BB962C8B-B14F-4D97-AF65-F5344CB8AC3E}">
        <p14:creationId xmlns:p14="http://schemas.microsoft.com/office/powerpoint/2010/main" val="4001716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a:xfrm>
            <a:off x="4615781" y="3016185"/>
            <a:ext cx="4474839" cy="648072"/>
          </a:xfrm>
        </p:spPr>
        <p:txBody>
          <a:bodyPr>
            <a:normAutofit fontScale="85000" lnSpcReduction="10000"/>
          </a:bodyPr>
          <a:lstStyle/>
          <a:p>
            <a:r>
              <a:rPr lang="en-US" dirty="0" smtClean="0"/>
              <a:t>Net50, 429 760 edges (87 sec)</a:t>
            </a:r>
            <a:endParaRPr lang="en-US" dirty="0"/>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59</a:t>
            </a:fld>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479"/>
            <a:ext cx="4644008" cy="3331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5" y="3337922"/>
            <a:ext cx="4752528" cy="3409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6804248" y="5733256"/>
            <a:ext cx="2042419" cy="369332"/>
          </a:xfrm>
          <a:prstGeom prst="rect">
            <a:avLst/>
          </a:prstGeom>
        </p:spPr>
        <p:txBody>
          <a:bodyPr wrap="none">
            <a:spAutoFit/>
          </a:bodyPr>
          <a:lstStyle/>
          <a:p>
            <a:r>
              <a:rPr lang="en-US" dirty="0" smtClean="0"/>
              <a:t>[Emden et at. 2011]</a:t>
            </a:r>
            <a:endParaRPr lang="en-US" dirty="0"/>
          </a:p>
        </p:txBody>
      </p:sp>
    </p:spTree>
    <p:extLst>
      <p:ext uri="{BB962C8B-B14F-4D97-AF65-F5344CB8AC3E}">
        <p14:creationId xmlns:p14="http://schemas.microsoft.com/office/powerpoint/2010/main" val="1845538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smtClean="0"/>
              <a:t>InfoVis</a:t>
            </a:r>
            <a:r>
              <a:rPr lang="en-US" dirty="0" smtClean="0"/>
              <a:t> pipeline</a:t>
            </a:r>
            <a:endParaRPr lang="en-US" dirty="0"/>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6</a:t>
            </a:fld>
            <a:endParaRPr lang="en-US" dirty="0"/>
          </a:p>
        </p:txBody>
      </p:sp>
      <p:graphicFrame>
        <p:nvGraphicFramePr>
          <p:cNvPr id="6" name="Objet 5"/>
          <p:cNvGraphicFramePr>
            <a:graphicFrameLocks noChangeAspect="1"/>
          </p:cNvGraphicFramePr>
          <p:nvPr>
            <p:extLst>
              <p:ext uri="{D42A27DB-BD31-4B8C-83A1-F6EECF244321}">
                <p14:modId xmlns:p14="http://schemas.microsoft.com/office/powerpoint/2010/main" val="3764892712"/>
              </p:ext>
            </p:extLst>
          </p:nvPr>
        </p:nvGraphicFramePr>
        <p:xfrm>
          <a:off x="179512" y="1772816"/>
          <a:ext cx="8856984" cy="2351032"/>
        </p:xfrm>
        <a:graphic>
          <a:graphicData uri="http://schemas.openxmlformats.org/presentationml/2006/ole">
            <mc:AlternateContent xmlns:mc="http://schemas.openxmlformats.org/markup-compatibility/2006">
              <mc:Choice xmlns:v="urn:schemas-microsoft-com:vml" Requires="v">
                <p:oleObj spid="_x0000_s1110" name="Visio" r:id="rId4" imgW="4828787" imgH="1288772" progId="Visio.Drawing.11">
                  <p:embed/>
                </p:oleObj>
              </mc:Choice>
              <mc:Fallback>
                <p:oleObj name="Visio" r:id="rId4" imgW="4828787" imgH="1288772" progId="Visio.Drawing.11">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772816"/>
                        <a:ext cx="8856984" cy="2351032"/>
                      </a:xfrm>
                      <a:prstGeom prst="rect">
                        <a:avLst/>
                      </a:prstGeom>
                      <a:solidFill>
                        <a:schemeClr val="bg1"/>
                      </a:solidFill>
                      <a:ln>
                        <a:noFill/>
                      </a:ln>
                      <a:extLst/>
                    </p:spPr>
                  </p:pic>
                </p:oleObj>
              </mc:Fallback>
            </mc:AlternateContent>
          </a:graphicData>
        </a:graphic>
      </p:graphicFrame>
      <p:sp>
        <p:nvSpPr>
          <p:cNvPr id="7" name="Rectangle 6"/>
          <p:cNvSpPr/>
          <p:nvPr/>
        </p:nvSpPr>
        <p:spPr>
          <a:xfrm>
            <a:off x="4128904" y="5575327"/>
            <a:ext cx="4680520" cy="369332"/>
          </a:xfrm>
          <a:prstGeom prst="rect">
            <a:avLst/>
          </a:prstGeom>
        </p:spPr>
        <p:txBody>
          <a:bodyPr wrap="square">
            <a:spAutoFit/>
          </a:bodyPr>
          <a:lstStyle/>
          <a:p>
            <a:r>
              <a:rPr lang="en-US" dirty="0" smtClean="0"/>
              <a:t>[ S.K</a:t>
            </a:r>
            <a:r>
              <a:rPr lang="en-US" dirty="0"/>
              <a:t>. Card, J. </a:t>
            </a:r>
            <a:r>
              <a:rPr lang="en-US" dirty="0" err="1"/>
              <a:t>Mackinlay</a:t>
            </a:r>
            <a:r>
              <a:rPr lang="en-US" dirty="0"/>
              <a:t>, B. </a:t>
            </a:r>
            <a:r>
              <a:rPr lang="en-US" dirty="0" err="1"/>
              <a:t>Shneiderman</a:t>
            </a:r>
            <a:r>
              <a:rPr lang="en-US" dirty="0" smtClean="0"/>
              <a:t>, 1998]</a:t>
            </a:r>
          </a:p>
        </p:txBody>
      </p:sp>
      <p:sp>
        <p:nvSpPr>
          <p:cNvPr id="8" name="Rounded Rectangle 43"/>
          <p:cNvSpPr/>
          <p:nvPr/>
        </p:nvSpPr>
        <p:spPr>
          <a:xfrm>
            <a:off x="6732240" y="4201102"/>
            <a:ext cx="1747072"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Image Level</a:t>
            </a:r>
            <a:br>
              <a:rPr lang="en-US" b="1" dirty="0"/>
            </a:br>
            <a:r>
              <a:rPr lang="en-US" b="1" dirty="0"/>
              <a:t>(Rendering)</a:t>
            </a:r>
          </a:p>
        </p:txBody>
      </p:sp>
      <p:sp>
        <p:nvSpPr>
          <p:cNvPr id="9" name="Rounded Rectangle 44"/>
          <p:cNvSpPr/>
          <p:nvPr/>
        </p:nvSpPr>
        <p:spPr>
          <a:xfrm>
            <a:off x="1403648" y="4221088"/>
            <a:ext cx="1584176"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Data Level (Filtering)</a:t>
            </a:r>
          </a:p>
        </p:txBody>
      </p:sp>
      <p:sp>
        <p:nvSpPr>
          <p:cNvPr id="10" name="Rounded Rectangle 45"/>
          <p:cNvSpPr/>
          <p:nvPr/>
        </p:nvSpPr>
        <p:spPr>
          <a:xfrm>
            <a:off x="4139952" y="4221088"/>
            <a:ext cx="180020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Geometry Level (Mapping) </a:t>
            </a:r>
          </a:p>
        </p:txBody>
      </p:sp>
      <p:cxnSp>
        <p:nvCxnSpPr>
          <p:cNvPr id="11" name="Connecteur droit 10"/>
          <p:cNvCxnSpPr/>
          <p:nvPr/>
        </p:nvCxnSpPr>
        <p:spPr>
          <a:xfrm>
            <a:off x="3851920" y="1772816"/>
            <a:ext cx="0" cy="3024336"/>
          </a:xfrm>
          <a:prstGeom prst="line">
            <a:avLst/>
          </a:prstGeom>
          <a:ln w="57150">
            <a:solidFill>
              <a:srgbClr val="558ED5">
                <a:alpha val="50196"/>
              </a:srgbClr>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6084168" y="1772816"/>
            <a:ext cx="0" cy="3024336"/>
          </a:xfrm>
          <a:prstGeom prst="line">
            <a:avLst/>
          </a:prstGeom>
          <a:ln w="57150">
            <a:solidFill>
              <a:srgbClr val="558ED5">
                <a:alpha val="50196"/>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293088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340769"/>
            <a:ext cx="7772400" cy="2259682"/>
          </a:xfrm>
        </p:spPr>
        <p:txBody>
          <a:bodyPr>
            <a:normAutofit/>
          </a:bodyPr>
          <a:lstStyle/>
          <a:p>
            <a:r>
              <a:rPr lang="en-US" b="1" dirty="0" smtClean="0"/>
              <a:t>Divided Edge Bundling for Directional Network Data</a:t>
            </a:r>
            <a:endParaRPr lang="en-US" dirty="0"/>
          </a:p>
        </p:txBody>
      </p:sp>
      <p:sp>
        <p:nvSpPr>
          <p:cNvPr id="3" name="Sous-titre 2"/>
          <p:cNvSpPr>
            <a:spLocks noGrp="1"/>
          </p:cNvSpPr>
          <p:nvPr>
            <p:ph type="subTitle" idx="1"/>
          </p:nvPr>
        </p:nvSpPr>
        <p:spPr>
          <a:xfrm>
            <a:off x="1403648" y="3429000"/>
            <a:ext cx="6400800" cy="1752600"/>
          </a:xfrm>
        </p:spPr>
        <p:txBody>
          <a:bodyPr>
            <a:normAutofit/>
          </a:bodyPr>
          <a:lstStyle/>
          <a:p>
            <a:r>
              <a:rPr lang="en-US" dirty="0" smtClean="0"/>
              <a:t>David Selassie, Brandon Heller and Jeffrey </a:t>
            </a:r>
            <a:r>
              <a:rPr lang="en-US" dirty="0" err="1" smtClean="0"/>
              <a:t>Heer</a:t>
            </a:r>
            <a:r>
              <a:rPr lang="en-US" dirty="0" smtClean="0"/>
              <a:t/>
            </a:r>
            <a:br>
              <a:rPr lang="en-US" dirty="0" smtClean="0"/>
            </a:br>
            <a:r>
              <a:rPr lang="en-US" dirty="0" err="1" smtClean="0"/>
              <a:t>Infovis</a:t>
            </a:r>
            <a:r>
              <a:rPr lang="en-US" dirty="0" smtClean="0"/>
              <a:t> 2011</a:t>
            </a:r>
            <a:endParaRPr lang="en-US" dirty="0"/>
          </a:p>
        </p:txBody>
      </p:sp>
    </p:spTree>
    <p:extLst>
      <p:ext uri="{BB962C8B-B14F-4D97-AF65-F5344CB8AC3E}">
        <p14:creationId xmlns:p14="http://schemas.microsoft.com/office/powerpoint/2010/main" val="212020157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61</a:t>
            </a:fld>
            <a:endParaRPr lang="en-US" dirty="0"/>
          </a:p>
        </p:txBody>
      </p:sp>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3311"/>
          <a:stretch/>
        </p:blipFill>
        <p:spPr bwMode="auto">
          <a:xfrm>
            <a:off x="107504" y="260649"/>
            <a:ext cx="8528298" cy="4997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6804248" y="5733256"/>
            <a:ext cx="2119363" cy="369332"/>
          </a:xfrm>
          <a:prstGeom prst="rect">
            <a:avLst/>
          </a:prstGeom>
        </p:spPr>
        <p:txBody>
          <a:bodyPr wrap="none">
            <a:spAutoFit/>
          </a:bodyPr>
          <a:lstStyle/>
          <a:p>
            <a:r>
              <a:rPr lang="en-US" dirty="0" smtClean="0"/>
              <a:t>[Selassie et at. 2011]</a:t>
            </a:r>
            <a:endParaRPr lang="en-US" dirty="0"/>
          </a:p>
        </p:txBody>
      </p:sp>
    </p:spTree>
    <p:extLst>
      <p:ext uri="{BB962C8B-B14F-4D97-AF65-F5344CB8AC3E}">
        <p14:creationId xmlns:p14="http://schemas.microsoft.com/office/powerpoint/2010/main" val="343601300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62</a:t>
            </a:fld>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0648"/>
            <a:ext cx="3190875" cy="581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5125" y="404664"/>
            <a:ext cx="6238875" cy="581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046734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09180"/>
            <a:ext cx="9184874" cy="2608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re 1"/>
          <p:cNvSpPr txBox="1">
            <a:spLocks/>
          </p:cNvSpPr>
          <p:nvPr/>
        </p:nvSpPr>
        <p:spPr>
          <a:xfrm>
            <a:off x="0" y="26740"/>
            <a:ext cx="9212560" cy="1129841"/>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4400" kern="1200">
                <a:solidFill>
                  <a:schemeClr val="tx1"/>
                </a:solidFill>
                <a:latin typeface="Maiandra GD" pitchFamily="34" charset="0"/>
                <a:ea typeface="+mj-ea"/>
                <a:cs typeface="Narkisim" pitchFamily="34" charset="-79"/>
              </a:defRPr>
            </a:lvl1pPr>
          </a:lstStyle>
          <a:p>
            <a:r>
              <a:rPr lang="en-US" dirty="0"/>
              <a:t>Edge Routing with Ordered Bundles</a:t>
            </a:r>
          </a:p>
        </p:txBody>
      </p:sp>
      <p:sp>
        <p:nvSpPr>
          <p:cNvPr id="5" name="Sous-titre 2"/>
          <p:cNvSpPr txBox="1">
            <a:spLocks/>
          </p:cNvSpPr>
          <p:nvPr/>
        </p:nvSpPr>
        <p:spPr>
          <a:xfrm>
            <a:off x="1547664" y="1156581"/>
            <a:ext cx="7480920" cy="1752600"/>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Clr>
                <a:srgbClr val="00ACDC"/>
              </a:buClr>
              <a:buFont typeface="Arial" pitchFamily="34" charset="0"/>
              <a:buNone/>
              <a:defRPr sz="3200" kern="1200">
                <a:solidFill>
                  <a:schemeClr val="tx1"/>
                </a:solidFill>
                <a:latin typeface="+mn-lt"/>
                <a:ea typeface="+mn-ea"/>
                <a:cs typeface="+mn-cs"/>
              </a:defRPr>
            </a:lvl1pPr>
            <a:lvl2pPr marL="182563" indent="0" algn="l" defTabSz="360000" rtl="0" eaLnBrk="1" latinLnBrk="0" hangingPunct="1">
              <a:spcBef>
                <a:spcPct val="20000"/>
              </a:spcBef>
              <a:spcAft>
                <a:spcPts val="600"/>
              </a:spcAft>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spcAft>
                <a:spcPts val="600"/>
              </a:spcAft>
              <a:buClr>
                <a:srgbClr val="00ACDC"/>
              </a:buClr>
              <a:buFont typeface="Arial" pitchFamily="34" charset="0"/>
              <a:buNone/>
              <a:defRPr sz="2400" kern="1200">
                <a:solidFill>
                  <a:schemeClr val="tx1"/>
                </a:solidFill>
                <a:latin typeface="+mn-lt"/>
                <a:ea typeface="+mn-ea"/>
                <a:cs typeface="+mn-cs"/>
              </a:defRPr>
            </a:lvl3pPr>
            <a:lvl4pPr marL="622300"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bg1">
                    <a:lumMod val="65000"/>
                  </a:schemeClr>
                </a:solidFill>
              </a:rPr>
              <a:t>Sergey </a:t>
            </a:r>
            <a:r>
              <a:rPr lang="en-US" dirty="0" err="1">
                <a:solidFill>
                  <a:schemeClr val="bg1">
                    <a:lumMod val="65000"/>
                  </a:schemeClr>
                </a:solidFill>
              </a:rPr>
              <a:t>Pupyrev</a:t>
            </a:r>
            <a:r>
              <a:rPr lang="en-US" dirty="0">
                <a:solidFill>
                  <a:schemeClr val="bg1">
                    <a:lumMod val="65000"/>
                  </a:schemeClr>
                </a:solidFill>
              </a:rPr>
              <a:t>, Lev </a:t>
            </a:r>
            <a:r>
              <a:rPr lang="en-US" dirty="0" err="1">
                <a:solidFill>
                  <a:schemeClr val="bg1">
                    <a:lumMod val="65000"/>
                  </a:schemeClr>
                </a:solidFill>
              </a:rPr>
              <a:t>Nachmanson</a:t>
            </a:r>
            <a:r>
              <a:rPr lang="en-US" dirty="0">
                <a:solidFill>
                  <a:schemeClr val="bg1">
                    <a:lumMod val="65000"/>
                  </a:schemeClr>
                </a:solidFill>
              </a:rPr>
              <a:t>, </a:t>
            </a:r>
            <a:r>
              <a:rPr lang="en-US" dirty="0" smtClean="0">
                <a:solidFill>
                  <a:schemeClr val="bg1">
                    <a:lumMod val="65000"/>
                  </a:schemeClr>
                </a:solidFill>
              </a:rPr>
              <a:t/>
            </a:r>
            <a:br>
              <a:rPr lang="en-US" dirty="0" smtClean="0">
                <a:solidFill>
                  <a:schemeClr val="bg1">
                    <a:lumMod val="65000"/>
                  </a:schemeClr>
                </a:solidFill>
              </a:rPr>
            </a:br>
            <a:r>
              <a:rPr lang="en-US" dirty="0" smtClean="0">
                <a:solidFill>
                  <a:schemeClr val="bg1">
                    <a:lumMod val="65000"/>
                  </a:schemeClr>
                </a:solidFill>
              </a:rPr>
              <a:t>Sergey </a:t>
            </a:r>
            <a:r>
              <a:rPr lang="en-US" dirty="0" err="1">
                <a:solidFill>
                  <a:schemeClr val="bg1">
                    <a:lumMod val="65000"/>
                  </a:schemeClr>
                </a:solidFill>
              </a:rPr>
              <a:t>Bereg</a:t>
            </a:r>
            <a:r>
              <a:rPr lang="en-US" dirty="0">
                <a:solidFill>
                  <a:schemeClr val="bg1">
                    <a:lumMod val="65000"/>
                  </a:schemeClr>
                </a:solidFill>
              </a:rPr>
              <a:t>, and Alexander E. Holroyd </a:t>
            </a:r>
            <a:endParaRPr lang="en-US" dirty="0" smtClean="0">
              <a:solidFill>
                <a:schemeClr val="bg1">
                  <a:lumMod val="65000"/>
                </a:schemeClr>
              </a:solidFill>
            </a:endParaRPr>
          </a:p>
          <a:p>
            <a:pPr algn="ctr"/>
            <a:r>
              <a:rPr lang="en-US" dirty="0" smtClean="0">
                <a:solidFill>
                  <a:schemeClr val="bg1">
                    <a:lumMod val="65000"/>
                  </a:schemeClr>
                </a:solidFill>
              </a:rPr>
              <a:t>Graph </a:t>
            </a:r>
            <a:r>
              <a:rPr lang="en-US" dirty="0">
                <a:solidFill>
                  <a:schemeClr val="bg1">
                    <a:lumMod val="65000"/>
                  </a:schemeClr>
                </a:solidFill>
              </a:rPr>
              <a:t>Drawing 2012</a:t>
            </a:r>
          </a:p>
        </p:txBody>
      </p:sp>
    </p:spTree>
    <p:extLst>
      <p:ext uri="{BB962C8B-B14F-4D97-AF65-F5344CB8AC3E}">
        <p14:creationId xmlns:p14="http://schemas.microsoft.com/office/powerpoint/2010/main" val="239133674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Sum</a:t>
            </a:r>
            <a:r>
              <a:rPr lang="fr-FR" dirty="0" smtClean="0"/>
              <a:t> </a:t>
            </a:r>
            <a:r>
              <a:rPr lang="fr-FR" dirty="0" err="1" smtClean="0"/>
              <a:t>it</a:t>
            </a:r>
            <a:r>
              <a:rPr lang="fr-FR" dirty="0" smtClean="0"/>
              <a:t> up!</a:t>
            </a:r>
            <a:endParaRPr lang="fr-FR" dirty="0"/>
          </a:p>
        </p:txBody>
      </p:sp>
      <p:sp>
        <p:nvSpPr>
          <p:cNvPr id="3" name="Espace réservé du contenu 2"/>
          <p:cNvSpPr>
            <a:spLocks noGrp="1"/>
          </p:cNvSpPr>
          <p:nvPr>
            <p:ph idx="1"/>
          </p:nvPr>
        </p:nvSpPr>
        <p:spPr/>
        <p:txBody>
          <a:bodyPr>
            <a:normAutofit fontScale="70000" lnSpcReduction="20000"/>
          </a:bodyPr>
          <a:lstStyle/>
          <a:p>
            <a:r>
              <a:rPr lang="en-US" dirty="0" err="1" smtClean="0"/>
              <a:t>Holten</a:t>
            </a:r>
            <a:r>
              <a:rPr lang="en-US" dirty="0" smtClean="0"/>
              <a:t> </a:t>
            </a:r>
            <a:r>
              <a:rPr lang="en-US" dirty="0"/>
              <a:t>bundled edges in compound </a:t>
            </a:r>
            <a:r>
              <a:rPr lang="en-US" dirty="0" smtClean="0"/>
              <a:t>graphs by </a:t>
            </a:r>
            <a:r>
              <a:rPr lang="en-US" dirty="0"/>
              <a:t>routing edges along the hierarchy layout using B-splines </a:t>
            </a:r>
            <a:r>
              <a:rPr lang="en-US" dirty="0" smtClean="0"/>
              <a:t>[HEB].</a:t>
            </a:r>
            <a:endParaRPr lang="en-US" dirty="0"/>
          </a:p>
          <a:p>
            <a:r>
              <a:rPr lang="en-US" dirty="0" smtClean="0"/>
              <a:t>Control </a:t>
            </a:r>
            <a:r>
              <a:rPr lang="en-US" dirty="0"/>
              <a:t>meshes </a:t>
            </a:r>
            <a:r>
              <a:rPr lang="en-US" dirty="0" smtClean="0"/>
              <a:t>are used </a:t>
            </a:r>
            <a:r>
              <a:rPr lang="en-US" dirty="0"/>
              <a:t>to route curved </a:t>
            </a:r>
            <a:r>
              <a:rPr lang="en-US" dirty="0" smtClean="0"/>
              <a:t>edges, a </a:t>
            </a:r>
            <a:r>
              <a:rPr lang="en-US" dirty="0"/>
              <a:t>Delaunay-based </a:t>
            </a:r>
            <a:r>
              <a:rPr lang="en-US" dirty="0" smtClean="0"/>
              <a:t>extension called </a:t>
            </a:r>
            <a:r>
              <a:rPr lang="en-US" dirty="0"/>
              <a:t>geometric-based edge bundling (GBEB</a:t>
            </a:r>
            <a:r>
              <a:rPr lang="en-US" dirty="0" smtClean="0"/>
              <a:t>).</a:t>
            </a:r>
          </a:p>
          <a:p>
            <a:r>
              <a:rPr lang="en-US" dirty="0" smtClean="0"/>
              <a:t>Winding roads</a:t>
            </a:r>
            <a:r>
              <a:rPr lang="en-US" dirty="0"/>
              <a:t>’ (WR) which use </a:t>
            </a:r>
            <a:r>
              <a:rPr lang="en-US" dirty="0" err="1"/>
              <a:t>Voronoi</a:t>
            </a:r>
            <a:r>
              <a:rPr lang="en-US" dirty="0"/>
              <a:t> diagrams for 2D and 3D </a:t>
            </a:r>
            <a:r>
              <a:rPr lang="en-US" dirty="0" smtClean="0"/>
              <a:t>layouts.</a:t>
            </a:r>
          </a:p>
          <a:p>
            <a:r>
              <a:rPr lang="en-US" dirty="0"/>
              <a:t>Force-directed edge bundling (FDEB) creates bundles by attracting edge control points, and was adapted to separate opposite-direction bundles [</a:t>
            </a:r>
            <a:r>
              <a:rPr lang="fr-FR" dirty="0" err="1"/>
              <a:t>Divided</a:t>
            </a:r>
            <a:r>
              <a:rPr lang="fr-FR" dirty="0"/>
              <a:t> </a:t>
            </a:r>
            <a:r>
              <a:rPr lang="fr-FR" dirty="0" err="1"/>
              <a:t>edge</a:t>
            </a:r>
            <a:r>
              <a:rPr lang="fr-FR" dirty="0"/>
              <a:t> </a:t>
            </a:r>
            <a:r>
              <a:rPr lang="fr-FR" dirty="0" err="1"/>
              <a:t>bundling</a:t>
            </a:r>
            <a:r>
              <a:rPr lang="fr-FR" dirty="0"/>
              <a:t> for </a:t>
            </a:r>
            <a:r>
              <a:rPr lang="fr-FR" dirty="0" err="1"/>
              <a:t>directional</a:t>
            </a:r>
            <a:r>
              <a:rPr lang="fr-FR" dirty="0"/>
              <a:t> network data</a:t>
            </a:r>
            <a:r>
              <a:rPr lang="en-US" dirty="0"/>
              <a:t>]. </a:t>
            </a:r>
            <a:endParaRPr lang="en-US" dirty="0" smtClean="0"/>
          </a:p>
          <a:p>
            <a:r>
              <a:rPr lang="en-US" dirty="0"/>
              <a:t>The MINGLE method uses multilevel clustering to accelerate the bundling process</a:t>
            </a:r>
            <a:r>
              <a:rPr lang="en-US" dirty="0" smtClean="0"/>
              <a:t>.</a:t>
            </a:r>
          </a:p>
          <a:p>
            <a:r>
              <a:rPr lang="en-US" dirty="0" smtClean="0"/>
              <a:t>Edge Routing uses optimization to produce bundles</a:t>
            </a:r>
            <a:endParaRPr lang="en-US" dirty="0"/>
          </a:p>
          <a:p>
            <a:endParaRPr lang="en-US" dirty="0"/>
          </a:p>
          <a:p>
            <a:endParaRPr lang="en-US" dirty="0"/>
          </a:p>
        </p:txBody>
      </p:sp>
    </p:spTree>
    <p:extLst>
      <p:ext uri="{BB962C8B-B14F-4D97-AF65-F5344CB8AC3E}">
        <p14:creationId xmlns:p14="http://schemas.microsoft.com/office/powerpoint/2010/main" val="1905156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6321" y="66266"/>
            <a:ext cx="6643346" cy="2400266"/>
          </a:xfrm>
        </p:spPr>
        <p:txBody>
          <a:bodyPr>
            <a:normAutofit fontScale="90000"/>
          </a:bodyPr>
          <a:lstStyle/>
          <a:p>
            <a:r>
              <a:rPr lang="de-AT" sz="2200" dirty="0" smtClean="0"/>
              <a:t>Part II:</a:t>
            </a:r>
            <a:br>
              <a:rPr lang="de-AT" sz="2200" dirty="0" smtClean="0"/>
            </a:br>
            <a:r>
              <a:rPr lang="de-AT" sz="2200" dirty="0" smtClean="0"/>
              <a:t>EDGE SET SIMPLIFICATION</a:t>
            </a:r>
            <a:r>
              <a:rPr lang="de-AT" dirty="0" smtClean="0"/>
              <a:t/>
            </a:r>
            <a:br>
              <a:rPr lang="de-AT" dirty="0" smtClean="0"/>
            </a:br>
            <a:r>
              <a:rPr lang="de-AT" dirty="0"/>
              <a:t/>
            </a:r>
            <a:br>
              <a:rPr lang="de-AT" dirty="0"/>
            </a:br>
            <a:r>
              <a:rPr lang="de-DE" dirty="0" err="1" smtClean="0"/>
              <a:t>Geometry</a:t>
            </a:r>
            <a:r>
              <a:rPr lang="de-DE" dirty="0" smtClean="0"/>
              <a:t> </a:t>
            </a:r>
            <a:r>
              <a:rPr lang="de-DE" dirty="0" err="1" smtClean="0"/>
              <a:t>LeveL</a:t>
            </a:r>
            <a:r>
              <a:rPr lang="de-DE" dirty="0" smtClean="0"/>
              <a:t/>
            </a:r>
            <a:br>
              <a:rPr lang="de-DE" dirty="0" smtClean="0"/>
            </a:br>
            <a:r>
              <a:rPr lang="de-DE" dirty="0" smtClean="0"/>
              <a:t>Interaction</a:t>
            </a:r>
            <a:endParaRPr lang="en-US" dirty="0"/>
          </a:p>
        </p:txBody>
      </p:sp>
      <p:sp>
        <p:nvSpPr>
          <p:cNvPr id="4" name="Footer Placeholder 3"/>
          <p:cNvSpPr>
            <a:spLocks noGrp="1"/>
          </p:cNvSpPr>
          <p:nvPr>
            <p:ph type="ftr" sz="quarter" idx="11"/>
          </p:nvPr>
        </p:nvSpPr>
        <p:spPr/>
        <p:txBody>
          <a:bodyPr/>
          <a:lstStyle/>
          <a:p>
            <a:r>
              <a:rPr lang="en-US" dirty="0"/>
              <a:t>VIS Tutorial: Grooming the Hairball – H.-J. Schulz, C. Hurter</a:t>
            </a:r>
          </a:p>
        </p:txBody>
      </p:sp>
      <p:sp>
        <p:nvSpPr>
          <p:cNvPr id="5" name="Slide Number Placeholder 4"/>
          <p:cNvSpPr>
            <a:spLocks noGrp="1"/>
          </p:cNvSpPr>
          <p:nvPr>
            <p:ph type="sldNum" sz="quarter" idx="12"/>
          </p:nvPr>
        </p:nvSpPr>
        <p:spPr/>
        <p:txBody>
          <a:bodyPr/>
          <a:lstStyle/>
          <a:p>
            <a:fld id="{30742C3F-4840-460C-ADF2-7005A7FA8881}" type="slidenum">
              <a:rPr lang="en-US" smtClean="0"/>
              <a:t>65</a:t>
            </a:fld>
            <a:endParaRPr lang="en-US" dirty="0"/>
          </a:p>
        </p:txBody>
      </p:sp>
      <p:sp>
        <p:nvSpPr>
          <p:cNvPr id="6" name="Rounded Rectangle 1024"/>
          <p:cNvSpPr/>
          <p:nvPr/>
        </p:nvSpPr>
        <p:spPr>
          <a:xfrm>
            <a:off x="2699792" y="2431696"/>
            <a:ext cx="5904656" cy="1285336"/>
          </a:xfrm>
          <a:prstGeom prst="roundRect">
            <a:avLst/>
          </a:prstGeom>
          <a:solidFill>
            <a:srgbClr val="92D05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43"/>
          <p:cNvSpPr/>
          <p:nvPr/>
        </p:nvSpPr>
        <p:spPr>
          <a:xfrm>
            <a:off x="6664188" y="2986145"/>
            <a:ext cx="1747072"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Image Level</a:t>
            </a:r>
            <a:br>
              <a:rPr lang="en-US" b="1" dirty="0"/>
            </a:br>
            <a:r>
              <a:rPr lang="en-US" b="1" dirty="0"/>
              <a:t>(Rendering)</a:t>
            </a:r>
          </a:p>
        </p:txBody>
      </p:sp>
      <p:sp>
        <p:nvSpPr>
          <p:cNvPr id="9" name="Rounded Rectangle 44"/>
          <p:cNvSpPr/>
          <p:nvPr/>
        </p:nvSpPr>
        <p:spPr>
          <a:xfrm>
            <a:off x="2987824" y="2986145"/>
            <a:ext cx="1584176" cy="576064"/>
          </a:xfrm>
          <a:prstGeom prst="roundRect">
            <a:avLst/>
          </a:prstGeom>
          <a:solidFill>
            <a:srgbClr val="00B050"/>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Data Level (Filtering)</a:t>
            </a:r>
          </a:p>
        </p:txBody>
      </p:sp>
      <p:sp>
        <p:nvSpPr>
          <p:cNvPr id="10" name="Rounded Rectangle 45"/>
          <p:cNvSpPr/>
          <p:nvPr/>
        </p:nvSpPr>
        <p:spPr>
          <a:xfrm>
            <a:off x="4717994" y="2986145"/>
            <a:ext cx="1800200" cy="57606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Geometry Level (Mapping) </a:t>
            </a:r>
          </a:p>
        </p:txBody>
      </p:sp>
      <p:cxnSp>
        <p:nvCxnSpPr>
          <p:cNvPr id="11" name="Straight Connector 49"/>
          <p:cNvCxnSpPr>
            <a:stCxn id="9" idx="3"/>
            <a:endCxn id="10" idx="1"/>
          </p:cNvCxnSpPr>
          <p:nvPr/>
        </p:nvCxnSpPr>
        <p:spPr>
          <a:xfrm>
            <a:off x="4572000" y="3274177"/>
            <a:ext cx="145994" cy="0"/>
          </a:xfrm>
          <a:prstGeom prst="line">
            <a:avLst/>
          </a:prstGeom>
          <a:ln w="28575">
            <a:tailEnd type="none" w="lg" len="lg"/>
          </a:ln>
        </p:spPr>
        <p:style>
          <a:lnRef idx="1">
            <a:schemeClr val="accent1"/>
          </a:lnRef>
          <a:fillRef idx="0">
            <a:schemeClr val="accent1"/>
          </a:fillRef>
          <a:effectRef idx="0">
            <a:schemeClr val="accent1"/>
          </a:effectRef>
          <a:fontRef idx="minor">
            <a:schemeClr val="tx1"/>
          </a:fontRef>
        </p:style>
      </p:cxnSp>
      <p:cxnSp>
        <p:nvCxnSpPr>
          <p:cNvPr id="12" name="Straight Connector 52"/>
          <p:cNvCxnSpPr>
            <a:stCxn id="10" idx="3"/>
            <a:endCxn id="8" idx="1"/>
          </p:cNvCxnSpPr>
          <p:nvPr/>
        </p:nvCxnSpPr>
        <p:spPr>
          <a:xfrm>
            <a:off x="6518194" y="3274177"/>
            <a:ext cx="145994" cy="0"/>
          </a:xfrm>
          <a:prstGeom prst="line">
            <a:avLst/>
          </a:prstGeom>
          <a:ln w="28575">
            <a:tailEnd type="none" w="lg" len="lg"/>
          </a:ln>
        </p:spPr>
        <p:style>
          <a:lnRef idx="1">
            <a:schemeClr val="accent1"/>
          </a:lnRef>
          <a:fillRef idx="0">
            <a:schemeClr val="accent1"/>
          </a:fillRef>
          <a:effectRef idx="0">
            <a:schemeClr val="accent1"/>
          </a:effectRef>
          <a:fontRef idx="minor">
            <a:schemeClr val="tx1"/>
          </a:fontRef>
        </p:style>
      </p:cxnSp>
      <p:sp>
        <p:nvSpPr>
          <p:cNvPr id="13" name="TextBox 1026"/>
          <p:cNvSpPr txBox="1"/>
          <p:nvPr/>
        </p:nvSpPr>
        <p:spPr>
          <a:xfrm>
            <a:off x="4528867" y="2466532"/>
            <a:ext cx="2092188" cy="523220"/>
          </a:xfrm>
          <a:prstGeom prst="rect">
            <a:avLst/>
          </a:prstGeom>
          <a:noFill/>
        </p:spPr>
        <p:txBody>
          <a:bodyPr wrap="square" rtlCol="0">
            <a:spAutoFit/>
          </a:bodyPr>
          <a:lstStyle/>
          <a:p>
            <a:pPr algn="ctr"/>
            <a:r>
              <a:rPr lang="en-US" sz="2800" b="1" dirty="0" smtClean="0"/>
              <a:t>WHEN?</a:t>
            </a:r>
            <a:endParaRPr lang="en-US" sz="2800" b="1" dirty="0"/>
          </a:p>
        </p:txBody>
      </p:sp>
      <p:sp>
        <p:nvSpPr>
          <p:cNvPr id="14" name="Rounded Rectangle 66"/>
          <p:cNvSpPr/>
          <p:nvPr/>
        </p:nvSpPr>
        <p:spPr>
          <a:xfrm>
            <a:off x="251520" y="3625706"/>
            <a:ext cx="2467522" cy="3115661"/>
          </a:xfrm>
          <a:prstGeom prst="roundRect">
            <a:avLst/>
          </a:prstGeom>
          <a:solidFill>
            <a:schemeClr val="accent5">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cxnSp>
        <p:nvCxnSpPr>
          <p:cNvPr id="15" name="Straight Connector 11"/>
          <p:cNvCxnSpPr>
            <a:stCxn id="18" idx="2"/>
          </p:cNvCxnSpPr>
          <p:nvPr/>
        </p:nvCxnSpPr>
        <p:spPr>
          <a:xfrm flipH="1">
            <a:off x="1749387" y="4489803"/>
            <a:ext cx="777" cy="460656"/>
          </a:xfrm>
          <a:prstGeom prst="line">
            <a:avLst/>
          </a:prstGeom>
          <a:ln w="28575">
            <a:solidFill>
              <a:srgbClr val="0070C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Connector 12"/>
          <p:cNvCxnSpPr>
            <a:endCxn id="17" idx="0"/>
          </p:cNvCxnSpPr>
          <p:nvPr/>
        </p:nvCxnSpPr>
        <p:spPr>
          <a:xfrm>
            <a:off x="1749387" y="5526523"/>
            <a:ext cx="0" cy="422757"/>
          </a:xfrm>
          <a:prstGeom prst="line">
            <a:avLst/>
          </a:prstGeom>
          <a:ln w="28575">
            <a:solidFill>
              <a:srgbClr val="0070C0"/>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Rounded Rectangle 13"/>
          <p:cNvSpPr/>
          <p:nvPr/>
        </p:nvSpPr>
        <p:spPr>
          <a:xfrm>
            <a:off x="957299" y="5949280"/>
            <a:ext cx="1584176" cy="576064"/>
          </a:xfrm>
          <a:prstGeom prst="roundRect">
            <a:avLst/>
          </a:prstGeom>
          <a:solidFill>
            <a:srgbClr val="FF0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Interaction</a:t>
            </a:r>
            <a:endParaRPr lang="en-US" b="1" dirty="0"/>
          </a:p>
        </p:txBody>
      </p:sp>
      <p:sp>
        <p:nvSpPr>
          <p:cNvPr id="18" name="Rounded Rectangle 17"/>
          <p:cNvSpPr/>
          <p:nvPr/>
        </p:nvSpPr>
        <p:spPr>
          <a:xfrm>
            <a:off x="958076" y="3913739"/>
            <a:ext cx="1584176" cy="576064"/>
          </a:xfrm>
          <a:prstGeom prst="roundRect">
            <a:avLst/>
          </a:prstGeom>
          <a:solidFill>
            <a:schemeClr val="accent5"/>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Detection</a:t>
            </a:r>
            <a:endParaRPr lang="en-US" b="1" dirty="0"/>
          </a:p>
        </p:txBody>
      </p:sp>
      <p:sp>
        <p:nvSpPr>
          <p:cNvPr id="20" name="TextBox 68"/>
          <p:cNvSpPr txBox="1"/>
          <p:nvPr/>
        </p:nvSpPr>
        <p:spPr>
          <a:xfrm rot="16200000">
            <a:off x="-453245" y="4969296"/>
            <a:ext cx="2092188" cy="523220"/>
          </a:xfrm>
          <a:prstGeom prst="rect">
            <a:avLst/>
          </a:prstGeom>
          <a:noFill/>
        </p:spPr>
        <p:txBody>
          <a:bodyPr wrap="square" rtlCol="0">
            <a:spAutoFit/>
          </a:bodyPr>
          <a:lstStyle/>
          <a:p>
            <a:pPr algn="ctr"/>
            <a:r>
              <a:rPr lang="en-US" sz="2800" b="1" dirty="0" smtClean="0"/>
              <a:t>HOW?</a:t>
            </a:r>
            <a:endParaRPr lang="en-US" sz="2800" b="1" dirty="0"/>
          </a:p>
        </p:txBody>
      </p:sp>
      <p:sp>
        <p:nvSpPr>
          <p:cNvPr id="21" name="Rounded Rectangle 17"/>
          <p:cNvSpPr/>
          <p:nvPr/>
        </p:nvSpPr>
        <p:spPr>
          <a:xfrm>
            <a:off x="987454" y="4942874"/>
            <a:ext cx="1584176" cy="576064"/>
          </a:xfrm>
          <a:prstGeom prst="roundRect">
            <a:avLst/>
          </a:prstGeom>
          <a:solidFill>
            <a:schemeClr val="accent5"/>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Reduction</a:t>
            </a:r>
            <a:endParaRPr lang="en-US" b="1" dirty="0"/>
          </a:p>
        </p:txBody>
      </p:sp>
    </p:spTree>
    <p:extLst>
      <p:ext uri="{BB962C8B-B14F-4D97-AF65-F5344CB8AC3E}">
        <p14:creationId xmlns:p14="http://schemas.microsoft.com/office/powerpoint/2010/main" val="26463314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9569"/>
          <a:stretch/>
        </p:blipFill>
        <p:spPr bwMode="auto">
          <a:xfrm>
            <a:off x="1619672" y="2640728"/>
            <a:ext cx="6480720" cy="2898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ctrTitle"/>
          </p:nvPr>
        </p:nvSpPr>
        <p:spPr>
          <a:xfrm>
            <a:off x="827584" y="0"/>
            <a:ext cx="7772400" cy="1700808"/>
          </a:xfrm>
        </p:spPr>
        <p:txBody>
          <a:bodyPr>
            <a:normAutofit fontScale="90000"/>
          </a:bodyPr>
          <a:lstStyle/>
          <a:p>
            <a:r>
              <a:rPr lang="en-US" dirty="0" err="1"/>
              <a:t>EdgeLens</a:t>
            </a:r>
            <a:r>
              <a:rPr lang="en-US" dirty="0"/>
              <a:t>: an interactive method for managing edge congestion in graphs</a:t>
            </a:r>
          </a:p>
        </p:txBody>
      </p:sp>
      <p:sp>
        <p:nvSpPr>
          <p:cNvPr id="3" name="Sous-titre 2"/>
          <p:cNvSpPr>
            <a:spLocks noGrp="1"/>
          </p:cNvSpPr>
          <p:nvPr>
            <p:ph type="subTitle" idx="1"/>
          </p:nvPr>
        </p:nvSpPr>
        <p:spPr>
          <a:xfrm>
            <a:off x="1617390" y="1602408"/>
            <a:ext cx="6400800" cy="1080120"/>
          </a:xfrm>
        </p:spPr>
        <p:txBody>
          <a:bodyPr>
            <a:normAutofit fontScale="85000" lnSpcReduction="20000"/>
          </a:bodyPr>
          <a:lstStyle/>
          <a:p>
            <a:r>
              <a:rPr lang="en-US" dirty="0"/>
              <a:t>Wong, Nelson and Carpendale, Sheelagh and Greenberg, </a:t>
            </a:r>
            <a:r>
              <a:rPr lang="en-US" dirty="0" smtClean="0"/>
              <a:t>Saul</a:t>
            </a:r>
            <a:br>
              <a:rPr lang="en-US" dirty="0" smtClean="0"/>
            </a:br>
            <a:r>
              <a:rPr lang="fr-FR" i="1" dirty="0" smtClean="0"/>
              <a:t>Infovis2003</a:t>
            </a:r>
            <a:endParaRPr lang="fr-FR" dirty="0"/>
          </a:p>
        </p:txBody>
      </p:sp>
      <p:sp>
        <p:nvSpPr>
          <p:cNvPr id="5" name="Rectangle 4"/>
          <p:cNvSpPr/>
          <p:nvPr/>
        </p:nvSpPr>
        <p:spPr>
          <a:xfrm>
            <a:off x="225078" y="5701942"/>
            <a:ext cx="8524006" cy="1200329"/>
          </a:xfrm>
          <a:prstGeom prst="rect">
            <a:avLst/>
          </a:prstGeom>
        </p:spPr>
        <p:txBody>
          <a:bodyPr wrap="square">
            <a:spAutoFit/>
          </a:bodyPr>
          <a:lstStyle/>
          <a:p>
            <a:pPr>
              <a:defRPr/>
            </a:pPr>
            <a:r>
              <a:rPr lang="en-US" sz="2400" dirty="0"/>
              <a:t>Interaction-based techniques such as </a:t>
            </a:r>
            <a:r>
              <a:rPr lang="en-US" sz="2400" dirty="0" err="1"/>
              <a:t>EdgeLens</a:t>
            </a:r>
            <a:r>
              <a:rPr lang="en-US" sz="2400" dirty="0"/>
              <a:t> and Edge Plucking can be used to curve graph edges away from a user’s focus of attention without changing node positions.</a:t>
            </a:r>
            <a:endParaRPr lang="fr-FR" sz="2400" dirty="0"/>
          </a:p>
        </p:txBody>
      </p:sp>
      <p:pic>
        <p:nvPicPr>
          <p:cNvPr id="6" name="Picture 6" descr="C:\DOCUME~1\hs162\LOCALS~1\Temp\Rar$DR01.934\Flat for Linux\Movies\42-Movies_256x256.png">
            <a:hlinkClick r:id="rId4" action="ppaction://program"/>
          </p:cNvPr>
          <p:cNvPicPr>
            <a:picLocks noChangeAspect="1" noChangeArrowheads="1"/>
          </p:cNvPicPr>
          <p:nvPr/>
        </p:nvPicPr>
        <p:blipFill>
          <a:blip r:embed="rId5" cstate="print"/>
          <a:srcRect/>
          <a:stretch>
            <a:fillRect/>
          </a:stretch>
        </p:blipFill>
        <p:spPr bwMode="auto">
          <a:xfrm>
            <a:off x="6400" y="4445248"/>
            <a:ext cx="999728" cy="999728"/>
          </a:xfrm>
          <a:prstGeom prst="rect">
            <a:avLst/>
          </a:prstGeom>
          <a:noFill/>
        </p:spPr>
      </p:pic>
    </p:spTree>
    <p:extLst>
      <p:ext uri="{BB962C8B-B14F-4D97-AF65-F5344CB8AC3E}">
        <p14:creationId xmlns:p14="http://schemas.microsoft.com/office/powerpoint/2010/main" val="160061783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b="1" dirty="0"/>
              <a:t>Fisheye Tree Views and Lenses for Graph Visualization</a:t>
            </a:r>
            <a:endParaRPr lang="en-US" dirty="0"/>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67</a:t>
            </a:fld>
            <a:endParaRPr lang="en-US" dirty="0"/>
          </a:p>
        </p:txBody>
      </p:sp>
      <p:sp>
        <p:nvSpPr>
          <p:cNvPr id="8" name="Sous-titre 2"/>
          <p:cNvSpPr txBox="1">
            <a:spLocks/>
          </p:cNvSpPr>
          <p:nvPr/>
        </p:nvSpPr>
        <p:spPr>
          <a:xfrm>
            <a:off x="2627784" y="1700808"/>
            <a:ext cx="6400800" cy="1752600"/>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Clr>
                <a:srgbClr val="00ACDC"/>
              </a:buClr>
              <a:buFont typeface="Arial" pitchFamily="34" charset="0"/>
              <a:buNone/>
              <a:defRPr sz="3200" kern="1200">
                <a:solidFill>
                  <a:schemeClr val="tx1"/>
                </a:solidFill>
                <a:latin typeface="+mn-lt"/>
                <a:ea typeface="+mn-ea"/>
                <a:cs typeface="+mn-cs"/>
              </a:defRPr>
            </a:lvl1pPr>
            <a:lvl2pPr marL="182563" indent="0" algn="l" defTabSz="360000" rtl="0" eaLnBrk="1" latinLnBrk="0" hangingPunct="1">
              <a:spcBef>
                <a:spcPct val="20000"/>
              </a:spcBef>
              <a:spcAft>
                <a:spcPts val="600"/>
              </a:spcAft>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spcAft>
                <a:spcPts val="600"/>
              </a:spcAft>
              <a:buClr>
                <a:srgbClr val="00ACDC"/>
              </a:buClr>
              <a:buFont typeface="Arial" pitchFamily="34" charset="0"/>
              <a:buNone/>
              <a:defRPr sz="2400" kern="1200">
                <a:solidFill>
                  <a:schemeClr val="tx1"/>
                </a:solidFill>
                <a:latin typeface="+mn-lt"/>
                <a:ea typeface="+mn-ea"/>
                <a:cs typeface="+mn-cs"/>
              </a:defRPr>
            </a:lvl3pPr>
            <a:lvl4pPr marL="622300"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bg1">
                    <a:lumMod val="65000"/>
                  </a:schemeClr>
                </a:solidFill>
              </a:rPr>
              <a:t>Christian Tominski, James </a:t>
            </a:r>
            <a:r>
              <a:rPr lang="en-US" dirty="0" err="1">
                <a:solidFill>
                  <a:schemeClr val="bg1">
                    <a:lumMod val="65000"/>
                  </a:schemeClr>
                </a:solidFill>
              </a:rPr>
              <a:t>Abello</a:t>
            </a:r>
            <a:r>
              <a:rPr lang="en-US" dirty="0">
                <a:solidFill>
                  <a:schemeClr val="bg1">
                    <a:lumMod val="65000"/>
                  </a:schemeClr>
                </a:solidFill>
              </a:rPr>
              <a:t>, Frank van Ham, </a:t>
            </a:r>
            <a:r>
              <a:rPr lang="en-US" dirty="0" err="1">
                <a:solidFill>
                  <a:schemeClr val="bg1">
                    <a:lumMod val="65000"/>
                  </a:schemeClr>
                </a:solidFill>
              </a:rPr>
              <a:t>Heidrun</a:t>
            </a:r>
            <a:r>
              <a:rPr lang="en-US" dirty="0">
                <a:solidFill>
                  <a:schemeClr val="bg1">
                    <a:lumMod val="65000"/>
                  </a:schemeClr>
                </a:solidFill>
              </a:rPr>
              <a:t> </a:t>
            </a:r>
            <a:r>
              <a:rPr lang="en-US" dirty="0" smtClean="0">
                <a:solidFill>
                  <a:schemeClr val="bg1">
                    <a:lumMod val="65000"/>
                  </a:schemeClr>
                </a:solidFill>
              </a:rPr>
              <a:t>Schumann</a:t>
            </a:r>
          </a:p>
          <a:p>
            <a:r>
              <a:rPr lang="en-US" dirty="0" smtClean="0">
                <a:solidFill>
                  <a:schemeClr val="bg1">
                    <a:lumMod val="65000"/>
                  </a:schemeClr>
                </a:solidFill>
              </a:rPr>
              <a:t>IV 2006</a:t>
            </a:r>
            <a:endParaRPr lang="en-US" dirty="0">
              <a:solidFill>
                <a:schemeClr val="bg1">
                  <a:lumMod val="65000"/>
                </a:schemeClr>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789040"/>
            <a:ext cx="4292525" cy="2119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3789040"/>
            <a:ext cx="4312568" cy="2129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descr="C:\DOCUME~1\hs162\LOCALS~1\Temp\Rar$DR01.934\Flat for Linux\Movies\42-Movies_256x256.png">
            <a:hlinkClick r:id="rId5" action="ppaction://program"/>
          </p:cNvPr>
          <p:cNvPicPr>
            <a:picLocks noChangeAspect="1" noChangeArrowheads="1"/>
          </p:cNvPicPr>
          <p:nvPr/>
        </p:nvPicPr>
        <p:blipFill>
          <a:blip r:embed="rId6" cstate="print"/>
          <a:srcRect/>
          <a:stretch>
            <a:fillRect/>
          </a:stretch>
        </p:blipFill>
        <p:spPr bwMode="auto">
          <a:xfrm>
            <a:off x="251520" y="2204864"/>
            <a:ext cx="896888" cy="896888"/>
          </a:xfrm>
          <a:prstGeom prst="rect">
            <a:avLst/>
          </a:prstGeom>
          <a:noFill/>
        </p:spPr>
      </p:pic>
    </p:spTree>
    <p:extLst>
      <p:ext uri="{BB962C8B-B14F-4D97-AF65-F5344CB8AC3E}">
        <p14:creationId xmlns:p14="http://schemas.microsoft.com/office/powerpoint/2010/main" val="143175480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971600" y="836712"/>
            <a:ext cx="7772400" cy="2259682"/>
          </a:xfrm>
        </p:spPr>
        <p:txBody>
          <a:bodyPr>
            <a:normAutofit/>
          </a:bodyPr>
          <a:lstStyle/>
          <a:p>
            <a:r>
              <a:rPr lang="en-US" b="1" dirty="0" err="1" smtClean="0"/>
              <a:t>MoleView</a:t>
            </a:r>
            <a:r>
              <a:rPr lang="en-US" b="1" dirty="0" smtClean="0"/>
              <a:t>: </a:t>
            </a:r>
            <a:r>
              <a:rPr lang="en-US" b="1" dirty="0"/>
              <a:t/>
            </a:r>
            <a:br>
              <a:rPr lang="en-US" b="1" dirty="0"/>
            </a:br>
            <a:r>
              <a:rPr lang="en-US" b="1" dirty="0"/>
              <a:t>An Attribute and Structure-based Semantic Lens for </a:t>
            </a:r>
            <a:r>
              <a:rPr lang="en-US" b="1" dirty="0" smtClean="0"/>
              <a:t>Large</a:t>
            </a:r>
            <a:endParaRPr lang="en-US" dirty="0"/>
          </a:p>
        </p:txBody>
      </p:sp>
      <p:sp>
        <p:nvSpPr>
          <p:cNvPr id="3" name="Sous-titre 2"/>
          <p:cNvSpPr>
            <a:spLocks noGrp="1"/>
          </p:cNvSpPr>
          <p:nvPr>
            <p:ph type="subTitle" idx="1"/>
          </p:nvPr>
        </p:nvSpPr>
        <p:spPr>
          <a:xfrm>
            <a:off x="1521750" y="3140968"/>
            <a:ext cx="6400800" cy="1752600"/>
          </a:xfrm>
        </p:spPr>
        <p:txBody>
          <a:bodyPr>
            <a:normAutofit/>
          </a:bodyPr>
          <a:lstStyle/>
          <a:p>
            <a:r>
              <a:rPr lang="en-US" dirty="0" smtClean="0"/>
              <a:t>C. Hurter</a:t>
            </a:r>
            <a:r>
              <a:rPr lang="en-US" dirty="0"/>
              <a:t>,  </a:t>
            </a:r>
            <a:r>
              <a:rPr lang="en-US" dirty="0" smtClean="0"/>
              <a:t>O. Ersoy</a:t>
            </a:r>
            <a:r>
              <a:rPr lang="en-US" dirty="0"/>
              <a:t>,  </a:t>
            </a:r>
            <a:r>
              <a:rPr lang="en-US" dirty="0" smtClean="0"/>
              <a:t>A. </a:t>
            </a:r>
            <a:r>
              <a:rPr lang="en-US" dirty="0" err="1" smtClean="0"/>
              <a:t>Telea</a:t>
            </a:r>
            <a:r>
              <a:rPr lang="en-US" dirty="0" smtClean="0"/>
              <a:t> </a:t>
            </a:r>
          </a:p>
          <a:p>
            <a:r>
              <a:rPr lang="en-US" dirty="0" err="1" smtClean="0"/>
              <a:t>Infovis</a:t>
            </a:r>
            <a:r>
              <a:rPr lang="en-US" dirty="0" smtClean="0"/>
              <a:t> 2011</a:t>
            </a:r>
            <a:endParaRPr lang="fr-FR"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912" y="116632"/>
            <a:ext cx="2689092" cy="17229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28" y="4293096"/>
            <a:ext cx="9109472" cy="235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05983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re 1"/>
          <p:cNvSpPr>
            <a:spLocks noGrp="1"/>
          </p:cNvSpPr>
          <p:nvPr>
            <p:ph type="title"/>
          </p:nvPr>
        </p:nvSpPr>
        <p:spPr>
          <a:xfrm>
            <a:off x="467544" y="3473"/>
            <a:ext cx="8229600" cy="1143000"/>
          </a:xfrm>
        </p:spPr>
        <p:txBody>
          <a:bodyPr>
            <a:normAutofit fontScale="90000"/>
          </a:bodyPr>
          <a:lstStyle/>
          <a:p>
            <a:r>
              <a:rPr lang="fr-FR" dirty="0" err="1" smtClean="0"/>
              <a:t>Demo</a:t>
            </a:r>
            <a:r>
              <a:rPr lang="fr-FR" dirty="0" smtClean="0"/>
              <a:t>: </a:t>
            </a:r>
            <a:r>
              <a:rPr lang="fr-FR" b="1" dirty="0"/>
              <a:t>Bundle-</a:t>
            </a:r>
            <a:r>
              <a:rPr lang="fr-FR" b="1" dirty="0" err="1"/>
              <a:t>based</a:t>
            </a:r>
            <a:r>
              <a:rPr lang="fr-FR" b="1" dirty="0"/>
              <a:t> exploration</a:t>
            </a:r>
            <a:endParaRPr lang="fr-FR" dirty="0" smtClean="0"/>
          </a:p>
        </p:txBody>
      </p:sp>
      <p:pic>
        <p:nvPicPr>
          <p:cNvPr id="6" name="Picture 2" descr="E:\NoSave\Pictures\Mole View\1.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133440" y="1495325"/>
            <a:ext cx="5011701" cy="4519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E:\NoSave\Pictures\Mole View\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1499468"/>
            <a:ext cx="5007446" cy="4515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6444208" y="6357004"/>
            <a:ext cx="2645532" cy="369332"/>
          </a:xfrm>
          <a:prstGeom prst="rect">
            <a:avLst/>
          </a:prstGeom>
          <a:noFill/>
        </p:spPr>
        <p:txBody>
          <a:bodyPr wrap="none" rtlCol="0">
            <a:spAutoFit/>
          </a:bodyPr>
          <a:lstStyle/>
          <a:p>
            <a:r>
              <a:rPr lang="en-US" dirty="0" smtClean="0"/>
              <a:t>[Hurter et al. </a:t>
            </a:r>
            <a:r>
              <a:rPr lang="en-US" dirty="0" err="1" smtClean="0"/>
              <a:t>Infovis</a:t>
            </a:r>
            <a:r>
              <a:rPr lang="en-US" dirty="0" smtClean="0"/>
              <a:t> 2011]</a:t>
            </a:r>
            <a:endParaRPr lang="en-US" dirty="0"/>
          </a:p>
        </p:txBody>
      </p:sp>
    </p:spTree>
    <p:extLst>
      <p:ext uri="{BB962C8B-B14F-4D97-AF65-F5344CB8AC3E}">
        <p14:creationId xmlns:p14="http://schemas.microsoft.com/office/powerpoint/2010/main" val="1440171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Recall: taxonomy</a:t>
            </a:r>
            <a:endParaRPr lang="en-US" dirty="0"/>
          </a:p>
        </p:txBody>
      </p:sp>
      <p:grpSp>
        <p:nvGrpSpPr>
          <p:cNvPr id="5" name="Group 4"/>
          <p:cNvGrpSpPr/>
          <p:nvPr/>
        </p:nvGrpSpPr>
        <p:grpSpPr>
          <a:xfrm>
            <a:off x="2719042" y="2195325"/>
            <a:ext cx="6029422" cy="1296058"/>
            <a:chOff x="2719042" y="2195325"/>
            <a:chExt cx="6029422" cy="1296058"/>
          </a:xfrm>
        </p:grpSpPr>
        <p:sp>
          <p:nvSpPr>
            <p:cNvPr id="1025" name="Rounded Rectangle 1024"/>
            <p:cNvSpPr/>
            <p:nvPr/>
          </p:nvSpPr>
          <p:spPr>
            <a:xfrm>
              <a:off x="2843808" y="2206047"/>
              <a:ext cx="5904656" cy="1285336"/>
            </a:xfrm>
            <a:prstGeom prst="roundRect">
              <a:avLst/>
            </a:prstGeom>
            <a:solidFill>
              <a:srgbClr val="92D05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ounded Rectangle 43"/>
            <p:cNvSpPr/>
            <p:nvPr/>
          </p:nvSpPr>
          <p:spPr>
            <a:xfrm>
              <a:off x="6808204" y="2760496"/>
              <a:ext cx="1747072"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Image Level</a:t>
              </a:r>
              <a:br>
                <a:rPr lang="en-US" b="1" dirty="0"/>
              </a:br>
              <a:r>
                <a:rPr lang="en-US" b="1" dirty="0"/>
                <a:t>(Rendering)</a:t>
              </a:r>
            </a:p>
          </p:txBody>
        </p:sp>
        <p:sp>
          <p:nvSpPr>
            <p:cNvPr id="45" name="Rounded Rectangle 44"/>
            <p:cNvSpPr/>
            <p:nvPr/>
          </p:nvSpPr>
          <p:spPr>
            <a:xfrm>
              <a:off x="3131840" y="2760496"/>
              <a:ext cx="1584176"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Data Level (Filtering)</a:t>
              </a:r>
            </a:p>
          </p:txBody>
        </p:sp>
        <p:sp>
          <p:nvSpPr>
            <p:cNvPr id="46" name="Rounded Rectangle 45"/>
            <p:cNvSpPr/>
            <p:nvPr/>
          </p:nvSpPr>
          <p:spPr>
            <a:xfrm>
              <a:off x="4862010" y="2760496"/>
              <a:ext cx="180020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Geometry Level (Mapping) </a:t>
              </a:r>
            </a:p>
          </p:txBody>
        </p:sp>
        <p:cxnSp>
          <p:nvCxnSpPr>
            <p:cNvPr id="47" name="Straight Connector 46"/>
            <p:cNvCxnSpPr>
              <a:endCxn id="45" idx="1"/>
            </p:cNvCxnSpPr>
            <p:nvPr/>
          </p:nvCxnSpPr>
          <p:spPr>
            <a:xfrm>
              <a:off x="2719042" y="3048528"/>
              <a:ext cx="412798" cy="0"/>
            </a:xfrm>
            <a:prstGeom prst="line">
              <a:avLst/>
            </a:prstGeom>
            <a:ln w="28575">
              <a:tailEnd type="none" w="lg" len="lg"/>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45" idx="3"/>
              <a:endCxn id="46" idx="1"/>
            </p:cNvCxnSpPr>
            <p:nvPr/>
          </p:nvCxnSpPr>
          <p:spPr>
            <a:xfrm>
              <a:off x="4716016" y="3048528"/>
              <a:ext cx="145994" cy="0"/>
            </a:xfrm>
            <a:prstGeom prst="line">
              <a:avLst/>
            </a:prstGeom>
            <a:ln w="28575">
              <a:tailEnd type="none" w="lg" len="lg"/>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46" idx="3"/>
              <a:endCxn id="44" idx="1"/>
            </p:cNvCxnSpPr>
            <p:nvPr/>
          </p:nvCxnSpPr>
          <p:spPr>
            <a:xfrm>
              <a:off x="6662210" y="3048528"/>
              <a:ext cx="145994" cy="0"/>
            </a:xfrm>
            <a:prstGeom prst="line">
              <a:avLst/>
            </a:prstGeom>
            <a:ln w="28575">
              <a:tailEnd type="none" w="lg" len="lg"/>
            </a:ln>
          </p:spPr>
          <p:style>
            <a:lnRef idx="1">
              <a:schemeClr val="accent1"/>
            </a:lnRef>
            <a:fillRef idx="0">
              <a:schemeClr val="accent1"/>
            </a:fillRef>
            <a:effectRef idx="0">
              <a:schemeClr val="accent1"/>
            </a:effectRef>
            <a:fontRef idx="minor">
              <a:schemeClr val="tx1"/>
            </a:fontRef>
          </p:style>
        </p:cxnSp>
        <p:sp>
          <p:nvSpPr>
            <p:cNvPr id="1027" name="TextBox 1026"/>
            <p:cNvSpPr txBox="1"/>
            <p:nvPr/>
          </p:nvSpPr>
          <p:spPr>
            <a:xfrm>
              <a:off x="4672883" y="2195325"/>
              <a:ext cx="2092188" cy="523220"/>
            </a:xfrm>
            <a:prstGeom prst="rect">
              <a:avLst/>
            </a:prstGeom>
            <a:noFill/>
          </p:spPr>
          <p:txBody>
            <a:bodyPr wrap="square" rtlCol="0">
              <a:spAutoFit/>
            </a:bodyPr>
            <a:lstStyle/>
            <a:p>
              <a:pPr algn="ctr"/>
              <a:r>
                <a:rPr lang="en-US" sz="2800" b="1" dirty="0" smtClean="0"/>
                <a:t>WHEN?</a:t>
              </a:r>
              <a:endParaRPr lang="en-US" sz="2800" b="1" dirty="0"/>
            </a:p>
          </p:txBody>
        </p:sp>
      </p:grpSp>
      <p:grpSp>
        <p:nvGrpSpPr>
          <p:cNvPr id="6" name="Group 5"/>
          <p:cNvGrpSpPr/>
          <p:nvPr/>
        </p:nvGrpSpPr>
        <p:grpSpPr>
          <a:xfrm>
            <a:off x="251520" y="3490200"/>
            <a:ext cx="2467522" cy="3251167"/>
            <a:chOff x="251520" y="3490200"/>
            <a:chExt cx="2467522" cy="3251167"/>
          </a:xfrm>
        </p:grpSpPr>
        <p:sp>
          <p:nvSpPr>
            <p:cNvPr id="67" name="Rounded Rectangle 66"/>
            <p:cNvSpPr/>
            <p:nvPr/>
          </p:nvSpPr>
          <p:spPr>
            <a:xfrm>
              <a:off x="251520" y="3625706"/>
              <a:ext cx="2467522" cy="3115661"/>
            </a:xfrm>
            <a:prstGeom prst="roundRect">
              <a:avLst/>
            </a:prstGeom>
            <a:solidFill>
              <a:schemeClr val="accent5">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cxnSp>
          <p:nvCxnSpPr>
            <p:cNvPr id="11" name="Straight Connector 10"/>
            <p:cNvCxnSpPr>
              <a:endCxn id="18" idx="0"/>
            </p:cNvCxnSpPr>
            <p:nvPr/>
          </p:nvCxnSpPr>
          <p:spPr>
            <a:xfrm>
              <a:off x="1749387" y="3490200"/>
              <a:ext cx="777" cy="423539"/>
            </a:xfrm>
            <a:prstGeom prst="line">
              <a:avLst/>
            </a:prstGeom>
            <a:ln w="28575">
              <a:solidFill>
                <a:srgbClr val="0070C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18" idx="2"/>
              <a:endCxn id="19" idx="0"/>
            </p:cNvCxnSpPr>
            <p:nvPr/>
          </p:nvCxnSpPr>
          <p:spPr>
            <a:xfrm flipH="1">
              <a:off x="1749387" y="4489803"/>
              <a:ext cx="777" cy="460656"/>
            </a:xfrm>
            <a:prstGeom prst="line">
              <a:avLst/>
            </a:prstGeom>
            <a:ln w="28575">
              <a:solidFill>
                <a:srgbClr val="0070C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19" idx="2"/>
              <a:endCxn id="14" idx="0"/>
            </p:cNvCxnSpPr>
            <p:nvPr/>
          </p:nvCxnSpPr>
          <p:spPr>
            <a:xfrm>
              <a:off x="1749387" y="5526523"/>
              <a:ext cx="0" cy="422757"/>
            </a:xfrm>
            <a:prstGeom prst="line">
              <a:avLst/>
            </a:prstGeom>
            <a:ln w="28575">
              <a:solidFill>
                <a:srgbClr val="0070C0"/>
              </a:solidFill>
              <a:tailEnd type="triangle" w="lg" len="lg"/>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957299" y="5949280"/>
              <a:ext cx="1584176" cy="576064"/>
            </a:xfrm>
            <a:prstGeom prst="roundRect">
              <a:avLst/>
            </a:prstGeom>
            <a:solidFill>
              <a:schemeClr val="accent5"/>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Interaction</a:t>
              </a:r>
              <a:endParaRPr lang="en-US" b="1" dirty="0"/>
            </a:p>
          </p:txBody>
        </p:sp>
        <p:sp>
          <p:nvSpPr>
            <p:cNvPr id="18" name="Rounded Rectangle 17"/>
            <p:cNvSpPr/>
            <p:nvPr/>
          </p:nvSpPr>
          <p:spPr>
            <a:xfrm>
              <a:off x="958076" y="3913739"/>
              <a:ext cx="1584176" cy="576064"/>
            </a:xfrm>
            <a:prstGeom prst="roundRect">
              <a:avLst/>
            </a:prstGeom>
            <a:solidFill>
              <a:schemeClr val="accent5"/>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Detection</a:t>
              </a:r>
              <a:endParaRPr lang="en-US" b="1" dirty="0"/>
            </a:p>
          </p:txBody>
        </p:sp>
        <p:sp>
          <p:nvSpPr>
            <p:cNvPr id="19" name="Rounded Rectangle 18"/>
            <p:cNvSpPr/>
            <p:nvPr/>
          </p:nvSpPr>
          <p:spPr>
            <a:xfrm>
              <a:off x="957299" y="4950459"/>
              <a:ext cx="1584176" cy="576064"/>
            </a:xfrm>
            <a:prstGeom prst="roundRect">
              <a:avLst/>
            </a:prstGeom>
            <a:solidFill>
              <a:schemeClr val="accent5"/>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Reduction</a:t>
              </a:r>
              <a:endParaRPr lang="en-US" b="1" dirty="0"/>
            </a:p>
          </p:txBody>
        </p:sp>
        <p:sp>
          <p:nvSpPr>
            <p:cNvPr id="69" name="TextBox 68"/>
            <p:cNvSpPr txBox="1"/>
            <p:nvPr/>
          </p:nvSpPr>
          <p:spPr>
            <a:xfrm rot="16200000">
              <a:off x="-453245" y="4969296"/>
              <a:ext cx="2092188" cy="523220"/>
            </a:xfrm>
            <a:prstGeom prst="rect">
              <a:avLst/>
            </a:prstGeom>
            <a:noFill/>
          </p:spPr>
          <p:txBody>
            <a:bodyPr wrap="square" rtlCol="0">
              <a:spAutoFit/>
            </a:bodyPr>
            <a:lstStyle/>
            <a:p>
              <a:pPr algn="ctr"/>
              <a:r>
                <a:rPr lang="en-US" sz="2800" b="1" dirty="0" smtClean="0"/>
                <a:t>HOW?</a:t>
              </a:r>
              <a:endParaRPr lang="en-US" sz="2800" b="1" dirty="0"/>
            </a:p>
          </p:txBody>
        </p:sp>
      </p:grpSp>
      <p:grpSp>
        <p:nvGrpSpPr>
          <p:cNvPr id="7" name="Group 6"/>
          <p:cNvGrpSpPr/>
          <p:nvPr/>
        </p:nvGrpSpPr>
        <p:grpSpPr>
          <a:xfrm>
            <a:off x="2858064" y="3970939"/>
            <a:ext cx="4594256" cy="2497205"/>
            <a:chOff x="2858064" y="3970939"/>
            <a:chExt cx="4594256" cy="2497205"/>
          </a:xfrm>
        </p:grpSpPr>
        <p:sp>
          <p:nvSpPr>
            <p:cNvPr id="4" name="TextBox 3"/>
            <p:cNvSpPr txBox="1"/>
            <p:nvPr/>
          </p:nvSpPr>
          <p:spPr>
            <a:xfrm>
              <a:off x="3304621" y="3970939"/>
              <a:ext cx="4147699" cy="461665"/>
            </a:xfrm>
            <a:prstGeom prst="rect">
              <a:avLst/>
            </a:prstGeom>
            <a:noFill/>
          </p:spPr>
          <p:txBody>
            <a:bodyPr wrap="square" rtlCol="0">
              <a:spAutoFit/>
            </a:bodyPr>
            <a:lstStyle/>
            <a:p>
              <a:r>
                <a:rPr lang="en-US" sz="2400" dirty="0" smtClean="0"/>
                <a:t>Determine where clutter occurs</a:t>
              </a:r>
              <a:endParaRPr lang="en-US" sz="2400" dirty="0"/>
            </a:p>
          </p:txBody>
        </p:sp>
        <p:sp>
          <p:nvSpPr>
            <p:cNvPr id="22" name="TextBox 21"/>
            <p:cNvSpPr txBox="1"/>
            <p:nvPr/>
          </p:nvSpPr>
          <p:spPr>
            <a:xfrm>
              <a:off x="3304621" y="4823030"/>
              <a:ext cx="3787659" cy="830997"/>
            </a:xfrm>
            <a:prstGeom prst="rect">
              <a:avLst/>
            </a:prstGeom>
            <a:noFill/>
          </p:spPr>
          <p:txBody>
            <a:bodyPr wrap="square" rtlCol="0">
              <a:spAutoFit/>
            </a:bodyPr>
            <a:lstStyle/>
            <a:p>
              <a:r>
                <a:rPr lang="en-US" sz="2400" dirty="0" smtClean="0"/>
                <a:t>Remove the detected clutter</a:t>
              </a:r>
              <a:br>
                <a:rPr lang="en-US" sz="2400" dirty="0" smtClean="0"/>
              </a:br>
              <a:r>
                <a:rPr lang="en-US" sz="2400" dirty="0" smtClean="0"/>
                <a:t>by simplifying the network</a:t>
              </a:r>
              <a:endParaRPr lang="en-US" sz="2400" dirty="0"/>
            </a:p>
          </p:txBody>
        </p:sp>
        <p:sp>
          <p:nvSpPr>
            <p:cNvPr id="23" name="TextBox 22"/>
            <p:cNvSpPr txBox="1"/>
            <p:nvPr/>
          </p:nvSpPr>
          <p:spPr>
            <a:xfrm>
              <a:off x="3304621" y="6006479"/>
              <a:ext cx="3787659" cy="461665"/>
            </a:xfrm>
            <a:prstGeom prst="rect">
              <a:avLst/>
            </a:prstGeom>
            <a:noFill/>
          </p:spPr>
          <p:txBody>
            <a:bodyPr wrap="square" rtlCol="0">
              <a:spAutoFit/>
            </a:bodyPr>
            <a:lstStyle/>
            <a:p>
              <a:r>
                <a:rPr lang="en-US" sz="2400" dirty="0" smtClean="0"/>
                <a:t>Interactively refine the result</a:t>
              </a:r>
              <a:endParaRPr lang="en-US" sz="2400" dirty="0"/>
            </a:p>
          </p:txBody>
        </p:sp>
        <p:cxnSp>
          <p:nvCxnSpPr>
            <p:cNvPr id="24" name="Straight Connector 23"/>
            <p:cNvCxnSpPr/>
            <p:nvPr/>
          </p:nvCxnSpPr>
          <p:spPr>
            <a:xfrm>
              <a:off x="2858064" y="4198357"/>
              <a:ext cx="410045" cy="3414"/>
            </a:xfrm>
            <a:prstGeom prst="line">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863058" y="5248450"/>
              <a:ext cx="410045" cy="3414"/>
            </a:xfrm>
            <a:prstGeom prst="line">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863058" y="6233898"/>
              <a:ext cx="410045" cy="3414"/>
            </a:xfrm>
            <a:prstGeom prst="line">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5" name="Rounded Rectangle 14"/>
          <p:cNvSpPr/>
          <p:nvPr/>
        </p:nvSpPr>
        <p:spPr>
          <a:xfrm>
            <a:off x="251520" y="2206047"/>
            <a:ext cx="2467522" cy="128533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Network Simplification</a:t>
            </a:r>
          </a:p>
        </p:txBody>
      </p:sp>
      <p:sp>
        <p:nvSpPr>
          <p:cNvPr id="8" name="Espace réservé du contenu 7"/>
          <p:cNvSpPr>
            <a:spLocks noGrp="1"/>
          </p:cNvSpPr>
          <p:nvPr>
            <p:ph idx="1"/>
          </p:nvPr>
        </p:nvSpPr>
        <p:spPr/>
        <p:txBody>
          <a:bodyPr/>
          <a:lstStyle/>
          <a:p>
            <a:endParaRPr lang="en-US"/>
          </a:p>
        </p:txBody>
      </p:sp>
    </p:spTree>
    <p:extLst>
      <p:ext uri="{BB962C8B-B14F-4D97-AF65-F5344CB8AC3E}">
        <p14:creationId xmlns:p14="http://schemas.microsoft.com/office/powerpoint/2010/main" val="1723972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a:spLocks noGrp="1"/>
          </p:cNvSpPr>
          <p:nvPr>
            <p:ph type="title"/>
          </p:nvPr>
        </p:nvSpPr>
        <p:spPr/>
        <p:txBody>
          <a:bodyPr/>
          <a:lstStyle/>
          <a:p>
            <a:endParaRPr lang="fr-FR" smtClean="0"/>
          </a:p>
        </p:txBody>
      </p:sp>
      <p:sp>
        <p:nvSpPr>
          <p:cNvPr id="15363" name="Espace réservé du contenu 2"/>
          <p:cNvSpPr>
            <a:spLocks noGrp="1"/>
          </p:cNvSpPr>
          <p:nvPr>
            <p:ph idx="1"/>
          </p:nvPr>
        </p:nvSpPr>
        <p:spPr/>
        <p:txBody>
          <a:bodyPr/>
          <a:lstStyle/>
          <a:p>
            <a:endParaRPr lang="fr-FR" smtClean="0"/>
          </a:p>
        </p:txBody>
      </p:sp>
      <p:pic>
        <p:nvPicPr>
          <p:cNvPr id="15364" name="Picture 2" descr="E:\SaveData\Documents\Articles\Mole view\Images Papier\bundlebasedexplora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76200"/>
            <a:ext cx="7183438"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a:off x="6444208" y="6357004"/>
            <a:ext cx="2645532" cy="369332"/>
          </a:xfrm>
          <a:prstGeom prst="rect">
            <a:avLst/>
          </a:prstGeom>
          <a:noFill/>
        </p:spPr>
        <p:txBody>
          <a:bodyPr wrap="none" rtlCol="0">
            <a:spAutoFit/>
          </a:bodyPr>
          <a:lstStyle/>
          <a:p>
            <a:r>
              <a:rPr lang="en-US" dirty="0" smtClean="0"/>
              <a:t>[Hurter et al. </a:t>
            </a:r>
            <a:r>
              <a:rPr lang="en-US" dirty="0" err="1" smtClean="0"/>
              <a:t>Infovis</a:t>
            </a:r>
            <a:r>
              <a:rPr lang="en-US" dirty="0" smtClean="0"/>
              <a:t> 2011]</a:t>
            </a:r>
            <a:endParaRPr lang="en-US" dirty="0"/>
          </a:p>
        </p:txBody>
      </p:sp>
      <p:pic>
        <p:nvPicPr>
          <p:cNvPr id="6" name="Picture 6" descr="C:\DOCUME~1\hs162\LOCALS~1\Temp\Rar$DR01.934\Flat for Linux\Movies\42-Movies_256x256.png">
            <a:hlinkClick r:id="rId3" action="ppaction://program"/>
          </p:cNvPr>
          <p:cNvPicPr>
            <a:picLocks noChangeAspect="1" noChangeArrowheads="1"/>
          </p:cNvPicPr>
          <p:nvPr/>
        </p:nvPicPr>
        <p:blipFill>
          <a:blip r:embed="rId4" cstate="print"/>
          <a:srcRect/>
          <a:stretch>
            <a:fillRect/>
          </a:stretch>
        </p:blipFill>
        <p:spPr bwMode="auto">
          <a:xfrm>
            <a:off x="251520" y="5445224"/>
            <a:ext cx="911780" cy="911780"/>
          </a:xfrm>
          <a:prstGeom prst="rect">
            <a:avLst/>
          </a:prstGeom>
          <a:noFill/>
        </p:spPr>
      </p:pic>
    </p:spTree>
    <p:extLst>
      <p:ext uri="{BB962C8B-B14F-4D97-AF65-F5344CB8AC3E}">
        <p14:creationId xmlns:p14="http://schemas.microsoft.com/office/powerpoint/2010/main" val="22794056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340769"/>
            <a:ext cx="7772400" cy="2259682"/>
          </a:xfrm>
        </p:spPr>
        <p:txBody>
          <a:bodyPr>
            <a:normAutofit/>
          </a:bodyPr>
          <a:lstStyle/>
          <a:p>
            <a:r>
              <a:rPr lang="en-US" b="1" dirty="0"/>
              <a:t>Exploring the Design Space of Interactive Link Curvature in Network Diagrams</a:t>
            </a:r>
            <a:endParaRPr lang="en-US" dirty="0"/>
          </a:p>
        </p:txBody>
      </p:sp>
      <p:sp>
        <p:nvSpPr>
          <p:cNvPr id="3" name="Sous-titre 2"/>
          <p:cNvSpPr>
            <a:spLocks noGrp="1"/>
          </p:cNvSpPr>
          <p:nvPr>
            <p:ph type="subTitle" idx="1"/>
          </p:nvPr>
        </p:nvSpPr>
        <p:spPr>
          <a:xfrm>
            <a:off x="1403648" y="3429000"/>
            <a:ext cx="6400800" cy="1752600"/>
          </a:xfrm>
        </p:spPr>
        <p:txBody>
          <a:bodyPr>
            <a:normAutofit/>
          </a:bodyPr>
          <a:lstStyle/>
          <a:p>
            <a:r>
              <a:rPr lang="de-DE" dirty="0"/>
              <a:t>Nathalie Henry Riche, Tim Dwyer, Bongshin Lee </a:t>
            </a:r>
            <a:r>
              <a:rPr lang="fr-FR" dirty="0"/>
              <a:t>,Sheelagh </a:t>
            </a:r>
            <a:r>
              <a:rPr lang="fr-FR" dirty="0" smtClean="0"/>
              <a:t>Carpendale</a:t>
            </a:r>
            <a:br>
              <a:rPr lang="fr-FR" dirty="0" smtClean="0"/>
            </a:br>
            <a:r>
              <a:rPr lang="fr-FR" dirty="0" smtClean="0"/>
              <a:t>AVI 2012</a:t>
            </a:r>
            <a:endParaRPr lang="fr-FR" dirty="0"/>
          </a:p>
        </p:txBody>
      </p:sp>
    </p:spTree>
    <p:extLst>
      <p:ext uri="{BB962C8B-B14F-4D97-AF65-F5344CB8AC3E}">
        <p14:creationId xmlns:p14="http://schemas.microsoft.com/office/powerpoint/2010/main" val="25268536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p:txBody>
          <a:bodyPr/>
          <a:lstStyle/>
          <a:p>
            <a:endParaRPr lang="fr-FR"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632"/>
            <a:ext cx="5429250"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9831" y="2492896"/>
            <a:ext cx="4463075" cy="234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61048"/>
            <a:ext cx="542925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302598" y="6093296"/>
            <a:ext cx="2862835" cy="369332"/>
          </a:xfrm>
          <a:prstGeom prst="rect">
            <a:avLst/>
          </a:prstGeom>
        </p:spPr>
        <p:txBody>
          <a:bodyPr wrap="none">
            <a:spAutoFit/>
          </a:bodyPr>
          <a:lstStyle/>
          <a:p>
            <a:r>
              <a:rPr lang="de-DE" dirty="0" smtClean="0"/>
              <a:t>[Henry Riche et al. AVI 2012]</a:t>
            </a:r>
            <a:endParaRPr lang="en-US" dirty="0"/>
          </a:p>
        </p:txBody>
      </p:sp>
      <p:pic>
        <p:nvPicPr>
          <p:cNvPr id="8" name="Picture 6" descr="C:\DOCUME~1\hs162\LOCALS~1\Temp\Rar$DR01.934\Flat for Linux\Movies\42-Movies_256x256.png">
            <a:hlinkClick r:id="rId6" action="ppaction://program"/>
          </p:cNvPr>
          <p:cNvPicPr>
            <a:picLocks noChangeAspect="1" noChangeArrowheads="1"/>
          </p:cNvPicPr>
          <p:nvPr/>
        </p:nvPicPr>
        <p:blipFill>
          <a:blip r:embed="rId7" cstate="print"/>
          <a:srcRect/>
          <a:stretch>
            <a:fillRect/>
          </a:stretch>
        </p:blipFill>
        <p:spPr bwMode="auto">
          <a:xfrm>
            <a:off x="226120" y="3277302"/>
            <a:ext cx="780173" cy="780173"/>
          </a:xfrm>
          <a:prstGeom prst="rect">
            <a:avLst/>
          </a:prstGeom>
          <a:noFill/>
        </p:spPr>
      </p:pic>
    </p:spTree>
    <p:extLst>
      <p:ext uri="{BB962C8B-B14F-4D97-AF65-F5344CB8AC3E}">
        <p14:creationId xmlns:p14="http://schemas.microsoft.com/office/powerpoint/2010/main" val="64231038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780928"/>
            <a:ext cx="8926454"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Espace réservé du contenu 3"/>
          <p:cNvSpPr>
            <a:spLocks noGrp="1"/>
          </p:cNvSpPr>
          <p:nvPr>
            <p:ph idx="1"/>
          </p:nvPr>
        </p:nvSpPr>
        <p:spPr/>
        <p:txBody>
          <a:bodyPr/>
          <a:lstStyle/>
          <a:p>
            <a:endParaRPr lang="en-US"/>
          </a:p>
        </p:txBody>
      </p:sp>
      <p:sp>
        <p:nvSpPr>
          <p:cNvPr id="5" name="Titre 4"/>
          <p:cNvSpPr>
            <a:spLocks noGrp="1"/>
          </p:cNvSpPr>
          <p:nvPr>
            <p:ph type="title"/>
          </p:nvPr>
        </p:nvSpPr>
        <p:spPr/>
        <p:txBody>
          <a:bodyPr/>
          <a:lstStyle/>
          <a:p>
            <a:endParaRPr lang="en-US"/>
          </a:p>
        </p:txBody>
      </p:sp>
    </p:spTree>
    <p:extLst>
      <p:ext uri="{BB962C8B-B14F-4D97-AF65-F5344CB8AC3E}">
        <p14:creationId xmlns:p14="http://schemas.microsoft.com/office/powerpoint/2010/main" val="1999794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88" y="1790700"/>
            <a:ext cx="8734425"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5629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88" y="1790700"/>
            <a:ext cx="8734425"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1798836"/>
            <a:ext cx="895350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1442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124744"/>
            <a:ext cx="6553200" cy="496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9290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79513" y="116632"/>
            <a:ext cx="8954710" cy="1728192"/>
          </a:xfrm>
        </p:spPr>
        <p:txBody>
          <a:bodyPr>
            <a:normAutofit/>
          </a:bodyPr>
          <a:lstStyle/>
          <a:p>
            <a:r>
              <a:rPr lang="en-US" sz="4000" b="1" dirty="0"/>
              <a:t>Edge Compression Techniques for Visualization of Dense Directed Graphs</a:t>
            </a:r>
            <a:endParaRPr lang="en-US" sz="40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21968"/>
            <a:ext cx="9134223"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ous-titre 2"/>
          <p:cNvSpPr>
            <a:spLocks noGrp="1"/>
          </p:cNvSpPr>
          <p:nvPr>
            <p:ph type="subTitle" idx="1"/>
          </p:nvPr>
        </p:nvSpPr>
        <p:spPr>
          <a:xfrm>
            <a:off x="2627784" y="1556792"/>
            <a:ext cx="6400800" cy="1752600"/>
          </a:xfrm>
        </p:spPr>
        <p:txBody>
          <a:bodyPr>
            <a:normAutofit/>
          </a:bodyPr>
          <a:lstStyle/>
          <a:p>
            <a:r>
              <a:rPr lang="en-US" dirty="0"/>
              <a:t>Tim Dwyer, Nathalie Henry Riche, Kim Marriott, and Christopher </a:t>
            </a:r>
            <a:r>
              <a:rPr lang="en-US" dirty="0" smtClean="0"/>
              <a:t>Mears</a:t>
            </a:r>
            <a:br>
              <a:rPr lang="en-US" dirty="0" smtClean="0"/>
            </a:br>
            <a:r>
              <a:rPr lang="en-US" dirty="0" err="1" smtClean="0"/>
              <a:t>Infovis</a:t>
            </a:r>
            <a:r>
              <a:rPr lang="en-US" dirty="0" smtClean="0"/>
              <a:t> 2013</a:t>
            </a:r>
            <a:endParaRPr lang="fr-FR" dirty="0"/>
          </a:p>
        </p:txBody>
      </p:sp>
    </p:spTree>
    <p:extLst>
      <p:ext uri="{BB962C8B-B14F-4D97-AF65-F5344CB8AC3E}">
        <p14:creationId xmlns:p14="http://schemas.microsoft.com/office/powerpoint/2010/main" val="427635837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115616" y="188640"/>
            <a:ext cx="7772400" cy="2259682"/>
          </a:xfrm>
        </p:spPr>
        <p:txBody>
          <a:bodyPr>
            <a:normAutofit/>
          </a:bodyPr>
          <a:lstStyle/>
          <a:p>
            <a:r>
              <a:rPr lang="fr-FR" dirty="0" err="1"/>
              <a:t>Ambiguity</a:t>
            </a:r>
            <a:r>
              <a:rPr lang="fr-FR" dirty="0"/>
              <a:t>-Free </a:t>
            </a:r>
            <a:r>
              <a:rPr lang="fr-FR" dirty="0" err="1"/>
              <a:t>Edge-Bundling</a:t>
            </a:r>
            <a:r>
              <a:rPr lang="fr-FR" dirty="0"/>
              <a:t> for Interactive</a:t>
            </a:r>
            <a:br>
              <a:rPr lang="fr-FR" dirty="0"/>
            </a:br>
            <a:r>
              <a:rPr lang="fr-FR" dirty="0"/>
              <a:t>Graph </a:t>
            </a:r>
            <a:r>
              <a:rPr lang="fr-FR" dirty="0" err="1"/>
              <a:t>Visualization</a:t>
            </a:r>
            <a:endParaRPr lang="fr-FR" dirty="0"/>
          </a:p>
        </p:txBody>
      </p:sp>
      <p:sp>
        <p:nvSpPr>
          <p:cNvPr id="3" name="Sous-titre 2"/>
          <p:cNvSpPr>
            <a:spLocks noGrp="1"/>
          </p:cNvSpPr>
          <p:nvPr>
            <p:ph type="subTitle" idx="1"/>
          </p:nvPr>
        </p:nvSpPr>
        <p:spPr>
          <a:xfrm>
            <a:off x="2051720" y="2420888"/>
            <a:ext cx="6400800" cy="1752600"/>
          </a:xfrm>
        </p:spPr>
        <p:txBody>
          <a:bodyPr>
            <a:normAutofit/>
          </a:bodyPr>
          <a:lstStyle/>
          <a:p>
            <a:r>
              <a:rPr lang="fr-FR" dirty="0"/>
              <a:t>Sheng-</a:t>
            </a:r>
            <a:r>
              <a:rPr lang="fr-FR" dirty="0" err="1"/>
              <a:t>Jie</a:t>
            </a:r>
            <a:r>
              <a:rPr lang="fr-FR" dirty="0"/>
              <a:t> </a:t>
            </a:r>
            <a:r>
              <a:rPr lang="fr-FR" dirty="0" err="1"/>
              <a:t>Luo</a:t>
            </a:r>
            <a:r>
              <a:rPr lang="fr-FR" dirty="0"/>
              <a:t>, Chun-</a:t>
            </a:r>
            <a:r>
              <a:rPr lang="fr-FR" dirty="0" err="1"/>
              <a:t>Liang</a:t>
            </a:r>
            <a:r>
              <a:rPr lang="fr-FR" dirty="0"/>
              <a:t> Liu, Bing-</a:t>
            </a:r>
            <a:r>
              <a:rPr lang="fr-FR" dirty="0" err="1"/>
              <a:t>Yu</a:t>
            </a:r>
            <a:r>
              <a:rPr lang="fr-FR" dirty="0"/>
              <a:t> </a:t>
            </a:r>
            <a:r>
              <a:rPr lang="fr-FR" dirty="0" smtClean="0"/>
              <a:t>Chen, and Kwan-Liu Ma</a:t>
            </a:r>
          </a:p>
          <a:p>
            <a:r>
              <a:rPr lang="fr-FR" dirty="0" smtClean="0"/>
              <a:t>TVCG 2012</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53" y="4149080"/>
            <a:ext cx="5062228" cy="2282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6461" y="4082353"/>
            <a:ext cx="3797819" cy="2430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descr="C:\DOCUME~1\hs162\LOCALS~1\Temp\Rar$DR01.934\Flat for Linux\Movies\42-Movies_256x256.png">
            <a:hlinkClick r:id="rId5" action="ppaction://program"/>
          </p:cNvPr>
          <p:cNvPicPr>
            <a:picLocks noChangeAspect="1" noChangeArrowheads="1"/>
          </p:cNvPicPr>
          <p:nvPr/>
        </p:nvPicPr>
        <p:blipFill>
          <a:blip r:embed="rId6" cstate="print"/>
          <a:srcRect/>
          <a:stretch>
            <a:fillRect/>
          </a:stretch>
        </p:blipFill>
        <p:spPr bwMode="auto">
          <a:xfrm>
            <a:off x="300088" y="2060848"/>
            <a:ext cx="939552" cy="939552"/>
          </a:xfrm>
          <a:prstGeom prst="rect">
            <a:avLst/>
          </a:prstGeom>
          <a:noFill/>
        </p:spPr>
      </p:pic>
    </p:spTree>
    <p:extLst>
      <p:ext uri="{BB962C8B-B14F-4D97-AF65-F5344CB8AC3E}">
        <p14:creationId xmlns:p14="http://schemas.microsoft.com/office/powerpoint/2010/main" val="326330379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6321" y="66266"/>
            <a:ext cx="6643346" cy="2400266"/>
          </a:xfrm>
        </p:spPr>
        <p:txBody>
          <a:bodyPr>
            <a:normAutofit/>
          </a:bodyPr>
          <a:lstStyle/>
          <a:p>
            <a:r>
              <a:rPr lang="de-AT" sz="2200" dirty="0" smtClean="0"/>
              <a:t>Part II:</a:t>
            </a:r>
            <a:br>
              <a:rPr lang="de-AT" sz="2200" dirty="0" smtClean="0"/>
            </a:br>
            <a:r>
              <a:rPr lang="de-AT" sz="2200" dirty="0" smtClean="0"/>
              <a:t>EDGE SET SIMPLIFICATION</a:t>
            </a:r>
            <a:r>
              <a:rPr lang="de-AT" dirty="0" smtClean="0"/>
              <a:t/>
            </a:r>
            <a:br>
              <a:rPr lang="de-AT" dirty="0" smtClean="0"/>
            </a:br>
            <a:r>
              <a:rPr lang="de-AT" dirty="0"/>
              <a:t/>
            </a:r>
            <a:br>
              <a:rPr lang="de-AT" dirty="0"/>
            </a:br>
            <a:r>
              <a:rPr lang="de-DE" dirty="0" smtClean="0"/>
              <a:t>Image Level</a:t>
            </a:r>
            <a:endParaRPr lang="en-US" dirty="0"/>
          </a:p>
        </p:txBody>
      </p:sp>
      <p:sp>
        <p:nvSpPr>
          <p:cNvPr id="4" name="Footer Placeholder 3"/>
          <p:cNvSpPr>
            <a:spLocks noGrp="1"/>
          </p:cNvSpPr>
          <p:nvPr>
            <p:ph type="ftr" sz="quarter" idx="11"/>
          </p:nvPr>
        </p:nvSpPr>
        <p:spPr/>
        <p:txBody>
          <a:bodyPr/>
          <a:lstStyle/>
          <a:p>
            <a:r>
              <a:rPr lang="en-US" dirty="0"/>
              <a:t>VIS Tutorial: Grooming the Hairball – H.-J. Schulz, C. Hurter</a:t>
            </a:r>
          </a:p>
        </p:txBody>
      </p:sp>
      <p:sp>
        <p:nvSpPr>
          <p:cNvPr id="5" name="Slide Number Placeholder 4"/>
          <p:cNvSpPr>
            <a:spLocks noGrp="1"/>
          </p:cNvSpPr>
          <p:nvPr>
            <p:ph type="sldNum" sz="quarter" idx="12"/>
          </p:nvPr>
        </p:nvSpPr>
        <p:spPr/>
        <p:txBody>
          <a:bodyPr/>
          <a:lstStyle/>
          <a:p>
            <a:fld id="{30742C3F-4840-460C-ADF2-7005A7FA8881}" type="slidenum">
              <a:rPr lang="en-US" smtClean="0"/>
              <a:t>79</a:t>
            </a:fld>
            <a:endParaRPr lang="en-US" dirty="0"/>
          </a:p>
        </p:txBody>
      </p:sp>
      <p:sp>
        <p:nvSpPr>
          <p:cNvPr id="6" name="Rounded Rectangle 1024"/>
          <p:cNvSpPr/>
          <p:nvPr/>
        </p:nvSpPr>
        <p:spPr>
          <a:xfrm>
            <a:off x="1446781" y="2516308"/>
            <a:ext cx="5904656" cy="1285336"/>
          </a:xfrm>
          <a:prstGeom prst="roundRect">
            <a:avLst/>
          </a:prstGeom>
          <a:solidFill>
            <a:srgbClr val="92D05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43"/>
          <p:cNvSpPr/>
          <p:nvPr/>
        </p:nvSpPr>
        <p:spPr>
          <a:xfrm>
            <a:off x="5411177" y="3070757"/>
            <a:ext cx="1747072" cy="57606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Image Level</a:t>
            </a:r>
            <a:br>
              <a:rPr lang="en-US" b="1" dirty="0"/>
            </a:br>
            <a:r>
              <a:rPr lang="en-US" b="1" dirty="0"/>
              <a:t>(Rendering)</a:t>
            </a:r>
          </a:p>
        </p:txBody>
      </p:sp>
      <p:sp>
        <p:nvSpPr>
          <p:cNvPr id="9" name="Rounded Rectangle 44"/>
          <p:cNvSpPr/>
          <p:nvPr/>
        </p:nvSpPr>
        <p:spPr>
          <a:xfrm>
            <a:off x="1734813" y="3070757"/>
            <a:ext cx="1584176" cy="576064"/>
          </a:xfrm>
          <a:prstGeom prst="roundRect">
            <a:avLst/>
          </a:prstGeom>
          <a:solidFill>
            <a:srgbClr val="00B050"/>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Data Level (Filtering)</a:t>
            </a:r>
          </a:p>
        </p:txBody>
      </p:sp>
      <p:sp>
        <p:nvSpPr>
          <p:cNvPr id="10" name="Rounded Rectangle 45"/>
          <p:cNvSpPr/>
          <p:nvPr/>
        </p:nvSpPr>
        <p:spPr>
          <a:xfrm>
            <a:off x="3464983" y="3070757"/>
            <a:ext cx="1800200" cy="57606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Geometry Level (Mapping) </a:t>
            </a:r>
          </a:p>
        </p:txBody>
      </p:sp>
      <p:cxnSp>
        <p:nvCxnSpPr>
          <p:cNvPr id="11" name="Straight Connector 49"/>
          <p:cNvCxnSpPr>
            <a:stCxn id="9" idx="3"/>
            <a:endCxn id="10" idx="1"/>
          </p:cNvCxnSpPr>
          <p:nvPr/>
        </p:nvCxnSpPr>
        <p:spPr>
          <a:xfrm>
            <a:off x="3318989" y="3358789"/>
            <a:ext cx="145994" cy="0"/>
          </a:xfrm>
          <a:prstGeom prst="line">
            <a:avLst/>
          </a:prstGeom>
          <a:ln w="28575">
            <a:tailEnd type="none" w="lg" len="lg"/>
          </a:ln>
        </p:spPr>
        <p:style>
          <a:lnRef idx="1">
            <a:schemeClr val="accent1"/>
          </a:lnRef>
          <a:fillRef idx="0">
            <a:schemeClr val="accent1"/>
          </a:fillRef>
          <a:effectRef idx="0">
            <a:schemeClr val="accent1"/>
          </a:effectRef>
          <a:fontRef idx="minor">
            <a:schemeClr val="tx1"/>
          </a:fontRef>
        </p:style>
      </p:cxnSp>
      <p:cxnSp>
        <p:nvCxnSpPr>
          <p:cNvPr id="12" name="Straight Connector 52"/>
          <p:cNvCxnSpPr>
            <a:stCxn id="10" idx="3"/>
            <a:endCxn id="8" idx="1"/>
          </p:cNvCxnSpPr>
          <p:nvPr/>
        </p:nvCxnSpPr>
        <p:spPr>
          <a:xfrm>
            <a:off x="5265183" y="3358789"/>
            <a:ext cx="145994" cy="0"/>
          </a:xfrm>
          <a:prstGeom prst="line">
            <a:avLst/>
          </a:prstGeom>
          <a:ln w="28575">
            <a:tailEnd type="none" w="lg" len="lg"/>
          </a:ln>
        </p:spPr>
        <p:style>
          <a:lnRef idx="1">
            <a:schemeClr val="accent1"/>
          </a:lnRef>
          <a:fillRef idx="0">
            <a:schemeClr val="accent1"/>
          </a:fillRef>
          <a:effectRef idx="0">
            <a:schemeClr val="accent1"/>
          </a:effectRef>
          <a:fontRef idx="minor">
            <a:schemeClr val="tx1"/>
          </a:fontRef>
        </p:style>
      </p:cxnSp>
      <p:sp>
        <p:nvSpPr>
          <p:cNvPr id="13" name="TextBox 1026"/>
          <p:cNvSpPr txBox="1"/>
          <p:nvPr/>
        </p:nvSpPr>
        <p:spPr>
          <a:xfrm>
            <a:off x="3275856" y="2551144"/>
            <a:ext cx="2092188" cy="523220"/>
          </a:xfrm>
          <a:prstGeom prst="rect">
            <a:avLst/>
          </a:prstGeom>
          <a:noFill/>
        </p:spPr>
        <p:txBody>
          <a:bodyPr wrap="square" rtlCol="0">
            <a:spAutoFit/>
          </a:bodyPr>
          <a:lstStyle/>
          <a:p>
            <a:pPr algn="ctr"/>
            <a:r>
              <a:rPr lang="en-US" sz="2800" b="1" dirty="0" smtClean="0"/>
              <a:t>WHEN?</a:t>
            </a:r>
            <a:endParaRPr lang="en-US" sz="2800" b="1" dirty="0"/>
          </a:p>
        </p:txBody>
      </p:sp>
      <p:sp>
        <p:nvSpPr>
          <p:cNvPr id="3" name="Rectangle 2"/>
          <p:cNvSpPr/>
          <p:nvPr/>
        </p:nvSpPr>
        <p:spPr>
          <a:xfrm>
            <a:off x="1493301" y="4009628"/>
            <a:ext cx="5811615" cy="2308324"/>
          </a:xfrm>
          <a:prstGeom prst="rect">
            <a:avLst/>
          </a:prstGeom>
        </p:spPr>
        <p:txBody>
          <a:bodyPr wrap="square">
            <a:spAutoFit/>
          </a:bodyPr>
          <a:lstStyle/>
          <a:p>
            <a:pPr algn="just"/>
            <a:r>
              <a:rPr lang="en-US" sz="2400" dirty="0"/>
              <a:t>Thanks to the recent improvements regarding graphic hardware and its flexible usage, image level methods are nowadays very popular. Graphic cards can be used to improve rendering aesthetics and to address scalability issues.</a:t>
            </a:r>
            <a:endParaRPr lang="de-DE" sz="2400" dirty="0"/>
          </a:p>
        </p:txBody>
      </p:sp>
    </p:spTree>
    <p:extLst>
      <p:ext uri="{BB962C8B-B14F-4D97-AF65-F5344CB8AC3E}">
        <p14:creationId xmlns:p14="http://schemas.microsoft.com/office/powerpoint/2010/main" val="11612256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ounded Rectangle 66"/>
          <p:cNvSpPr/>
          <p:nvPr/>
        </p:nvSpPr>
        <p:spPr>
          <a:xfrm>
            <a:off x="251520" y="3625706"/>
            <a:ext cx="2467522" cy="3115661"/>
          </a:xfrm>
          <a:prstGeom prst="roundRect">
            <a:avLst/>
          </a:prstGeom>
          <a:solidFill>
            <a:schemeClr val="accent5">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25" name="Rounded Rectangle 1024"/>
          <p:cNvSpPr/>
          <p:nvPr/>
        </p:nvSpPr>
        <p:spPr>
          <a:xfrm>
            <a:off x="2843808" y="2206047"/>
            <a:ext cx="5904656" cy="1285336"/>
          </a:xfrm>
          <a:prstGeom prst="roundRect">
            <a:avLst/>
          </a:prstGeom>
          <a:solidFill>
            <a:srgbClr val="92D05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About the Tutorial Topic</a:t>
            </a:r>
            <a:endParaRPr lang="en-US" dirty="0"/>
          </a:p>
        </p:txBody>
      </p:sp>
      <p:sp>
        <p:nvSpPr>
          <p:cNvPr id="3" name="Content Placeholder 2"/>
          <p:cNvSpPr>
            <a:spLocks noGrp="1"/>
          </p:cNvSpPr>
          <p:nvPr>
            <p:ph idx="1"/>
          </p:nvPr>
        </p:nvSpPr>
        <p:spPr>
          <a:xfrm>
            <a:off x="457200" y="1340768"/>
            <a:ext cx="8229600" cy="4525963"/>
          </a:xfrm>
        </p:spPr>
        <p:txBody>
          <a:bodyPr/>
          <a:lstStyle/>
          <a:p>
            <a:r>
              <a:rPr lang="en-US" dirty="0" smtClean="0"/>
              <a:t>A Conceptual Framework to Solve this Problem</a:t>
            </a:r>
            <a:endParaRPr lang="en-US" dirty="0"/>
          </a:p>
        </p:txBody>
      </p:sp>
      <p:cxnSp>
        <p:nvCxnSpPr>
          <p:cNvPr id="11" name="Straight Connector 10"/>
          <p:cNvCxnSpPr>
            <a:endCxn id="18" idx="0"/>
          </p:cNvCxnSpPr>
          <p:nvPr/>
        </p:nvCxnSpPr>
        <p:spPr>
          <a:xfrm>
            <a:off x="1749387" y="3490200"/>
            <a:ext cx="777" cy="423539"/>
          </a:xfrm>
          <a:prstGeom prst="line">
            <a:avLst/>
          </a:prstGeom>
          <a:ln w="28575">
            <a:solidFill>
              <a:srgbClr val="0070C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18" idx="2"/>
            <a:endCxn id="19" idx="0"/>
          </p:cNvCxnSpPr>
          <p:nvPr/>
        </p:nvCxnSpPr>
        <p:spPr>
          <a:xfrm flipH="1">
            <a:off x="1749387" y="4489803"/>
            <a:ext cx="777" cy="460656"/>
          </a:xfrm>
          <a:prstGeom prst="line">
            <a:avLst/>
          </a:prstGeom>
          <a:ln w="28575">
            <a:solidFill>
              <a:srgbClr val="0070C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19" idx="2"/>
            <a:endCxn id="14" idx="0"/>
          </p:cNvCxnSpPr>
          <p:nvPr/>
        </p:nvCxnSpPr>
        <p:spPr>
          <a:xfrm>
            <a:off x="1749387" y="5526523"/>
            <a:ext cx="0" cy="422757"/>
          </a:xfrm>
          <a:prstGeom prst="line">
            <a:avLst/>
          </a:prstGeom>
          <a:ln w="28575">
            <a:solidFill>
              <a:srgbClr val="0070C0"/>
            </a:solidFill>
            <a:tailEnd type="triangle" w="lg" len="lg"/>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957299" y="5949280"/>
            <a:ext cx="1584176" cy="576064"/>
          </a:xfrm>
          <a:prstGeom prst="roundRect">
            <a:avLst/>
          </a:prstGeom>
          <a:solidFill>
            <a:schemeClr val="accent5"/>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Interaction</a:t>
            </a:r>
            <a:endParaRPr lang="en-US" b="1" dirty="0"/>
          </a:p>
        </p:txBody>
      </p:sp>
      <p:sp>
        <p:nvSpPr>
          <p:cNvPr id="18" name="Rounded Rectangle 17"/>
          <p:cNvSpPr/>
          <p:nvPr/>
        </p:nvSpPr>
        <p:spPr>
          <a:xfrm>
            <a:off x="958076" y="3913739"/>
            <a:ext cx="1584176" cy="576064"/>
          </a:xfrm>
          <a:prstGeom prst="roundRect">
            <a:avLst/>
          </a:prstGeom>
          <a:solidFill>
            <a:schemeClr val="accent5"/>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Detection</a:t>
            </a:r>
            <a:endParaRPr lang="en-US" b="1" dirty="0"/>
          </a:p>
        </p:txBody>
      </p:sp>
      <p:sp>
        <p:nvSpPr>
          <p:cNvPr id="19" name="Rounded Rectangle 18"/>
          <p:cNvSpPr/>
          <p:nvPr/>
        </p:nvSpPr>
        <p:spPr>
          <a:xfrm>
            <a:off x="957299" y="4950459"/>
            <a:ext cx="1584176" cy="576064"/>
          </a:xfrm>
          <a:prstGeom prst="roundRect">
            <a:avLst/>
          </a:prstGeom>
          <a:solidFill>
            <a:schemeClr val="accent5"/>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Reduction</a:t>
            </a:r>
            <a:endParaRPr lang="en-US" b="1" dirty="0"/>
          </a:p>
        </p:txBody>
      </p:sp>
      <p:sp>
        <p:nvSpPr>
          <p:cNvPr id="44" name="Rounded Rectangle 43"/>
          <p:cNvSpPr/>
          <p:nvPr/>
        </p:nvSpPr>
        <p:spPr>
          <a:xfrm>
            <a:off x="6808204" y="2760496"/>
            <a:ext cx="1747072"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Image Level</a:t>
            </a:r>
            <a:br>
              <a:rPr lang="en-US" b="1" dirty="0"/>
            </a:br>
            <a:r>
              <a:rPr lang="en-US" b="1" dirty="0"/>
              <a:t>(Rendering)</a:t>
            </a:r>
          </a:p>
        </p:txBody>
      </p:sp>
      <p:sp>
        <p:nvSpPr>
          <p:cNvPr id="45" name="Rounded Rectangle 44"/>
          <p:cNvSpPr/>
          <p:nvPr/>
        </p:nvSpPr>
        <p:spPr>
          <a:xfrm>
            <a:off x="3131840" y="2760496"/>
            <a:ext cx="1584176"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Data Level (Filtering)</a:t>
            </a:r>
          </a:p>
        </p:txBody>
      </p:sp>
      <p:sp>
        <p:nvSpPr>
          <p:cNvPr id="46" name="Rounded Rectangle 45"/>
          <p:cNvSpPr/>
          <p:nvPr/>
        </p:nvSpPr>
        <p:spPr>
          <a:xfrm>
            <a:off x="4862010" y="2760496"/>
            <a:ext cx="180020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Geometry Level (Mapping) </a:t>
            </a:r>
          </a:p>
        </p:txBody>
      </p:sp>
      <p:cxnSp>
        <p:nvCxnSpPr>
          <p:cNvPr id="47" name="Straight Connector 46"/>
          <p:cNvCxnSpPr>
            <a:endCxn id="45" idx="1"/>
          </p:cNvCxnSpPr>
          <p:nvPr/>
        </p:nvCxnSpPr>
        <p:spPr>
          <a:xfrm>
            <a:off x="2719042" y="3048528"/>
            <a:ext cx="412798" cy="0"/>
          </a:xfrm>
          <a:prstGeom prst="line">
            <a:avLst/>
          </a:prstGeom>
          <a:ln w="28575">
            <a:tailEnd type="none" w="lg" len="lg"/>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45" idx="3"/>
            <a:endCxn id="46" idx="1"/>
          </p:cNvCxnSpPr>
          <p:nvPr/>
        </p:nvCxnSpPr>
        <p:spPr>
          <a:xfrm>
            <a:off x="4716016" y="3048528"/>
            <a:ext cx="145994" cy="0"/>
          </a:xfrm>
          <a:prstGeom prst="line">
            <a:avLst/>
          </a:prstGeom>
          <a:ln w="28575">
            <a:tailEnd type="none" w="lg" len="lg"/>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46" idx="3"/>
            <a:endCxn id="44" idx="1"/>
          </p:cNvCxnSpPr>
          <p:nvPr/>
        </p:nvCxnSpPr>
        <p:spPr>
          <a:xfrm>
            <a:off x="6662210" y="3048528"/>
            <a:ext cx="145994" cy="0"/>
          </a:xfrm>
          <a:prstGeom prst="line">
            <a:avLst/>
          </a:prstGeom>
          <a:ln w="28575">
            <a:tailEnd type="none" w="lg" len="lg"/>
          </a:ln>
        </p:spPr>
        <p:style>
          <a:lnRef idx="1">
            <a:schemeClr val="accent1"/>
          </a:lnRef>
          <a:fillRef idx="0">
            <a:schemeClr val="accent1"/>
          </a:fillRef>
          <a:effectRef idx="0">
            <a:schemeClr val="accent1"/>
          </a:effectRef>
          <a:fontRef idx="minor">
            <a:schemeClr val="tx1"/>
          </a:fontRef>
        </p:style>
      </p:cxnSp>
      <p:sp>
        <p:nvSpPr>
          <p:cNvPr id="1027" name="TextBox 1026"/>
          <p:cNvSpPr txBox="1"/>
          <p:nvPr/>
        </p:nvSpPr>
        <p:spPr>
          <a:xfrm>
            <a:off x="4672883" y="2195325"/>
            <a:ext cx="2092188" cy="523220"/>
          </a:xfrm>
          <a:prstGeom prst="rect">
            <a:avLst/>
          </a:prstGeom>
          <a:noFill/>
        </p:spPr>
        <p:txBody>
          <a:bodyPr wrap="square" rtlCol="0">
            <a:spAutoFit/>
          </a:bodyPr>
          <a:lstStyle/>
          <a:p>
            <a:pPr algn="ctr"/>
            <a:r>
              <a:rPr lang="en-US" sz="2800" b="1" dirty="0" smtClean="0"/>
              <a:t>WHEN?</a:t>
            </a:r>
            <a:endParaRPr lang="en-US" sz="2800" b="1" dirty="0"/>
          </a:p>
        </p:txBody>
      </p:sp>
      <p:sp>
        <p:nvSpPr>
          <p:cNvPr id="69" name="TextBox 68"/>
          <p:cNvSpPr txBox="1"/>
          <p:nvPr/>
        </p:nvSpPr>
        <p:spPr>
          <a:xfrm rot="16200000">
            <a:off x="-453245" y="4969296"/>
            <a:ext cx="2092188" cy="523220"/>
          </a:xfrm>
          <a:prstGeom prst="rect">
            <a:avLst/>
          </a:prstGeom>
          <a:noFill/>
        </p:spPr>
        <p:txBody>
          <a:bodyPr wrap="square" rtlCol="0">
            <a:spAutoFit/>
          </a:bodyPr>
          <a:lstStyle/>
          <a:p>
            <a:pPr algn="ctr"/>
            <a:r>
              <a:rPr lang="en-US" sz="2800" b="1" dirty="0" smtClean="0"/>
              <a:t>HOW?</a:t>
            </a:r>
            <a:endParaRPr lang="en-US" sz="2800" b="1" dirty="0"/>
          </a:p>
        </p:txBody>
      </p:sp>
      <p:sp>
        <p:nvSpPr>
          <p:cNvPr id="4" name="TextBox 3"/>
          <p:cNvSpPr txBox="1"/>
          <p:nvPr/>
        </p:nvSpPr>
        <p:spPr>
          <a:xfrm>
            <a:off x="3187853" y="4167087"/>
            <a:ext cx="1652929" cy="2308324"/>
          </a:xfrm>
          <a:prstGeom prst="rect">
            <a:avLst/>
          </a:prstGeom>
          <a:noFill/>
        </p:spPr>
        <p:txBody>
          <a:bodyPr wrap="square" rtlCol="0">
            <a:spAutoFit/>
          </a:bodyPr>
          <a:lstStyle/>
          <a:p>
            <a:pPr algn="ctr"/>
            <a:r>
              <a:rPr lang="en-US" sz="2400" dirty="0" smtClean="0"/>
              <a:t>Simplify the network before the actual layout starts</a:t>
            </a:r>
            <a:endParaRPr lang="en-US" sz="2400" dirty="0"/>
          </a:p>
        </p:txBody>
      </p:sp>
      <p:sp>
        <p:nvSpPr>
          <p:cNvPr id="22" name="TextBox 21"/>
          <p:cNvSpPr txBox="1"/>
          <p:nvPr/>
        </p:nvSpPr>
        <p:spPr>
          <a:xfrm>
            <a:off x="4862010" y="4167087"/>
            <a:ext cx="1870229" cy="1938992"/>
          </a:xfrm>
          <a:prstGeom prst="rect">
            <a:avLst/>
          </a:prstGeom>
          <a:noFill/>
        </p:spPr>
        <p:txBody>
          <a:bodyPr wrap="square" rtlCol="0">
            <a:spAutoFit/>
          </a:bodyPr>
          <a:lstStyle/>
          <a:p>
            <a:pPr algn="ctr"/>
            <a:r>
              <a:rPr lang="en-US" sz="2400" dirty="0" smtClean="0"/>
              <a:t>Simplify the network during the layout computation</a:t>
            </a:r>
            <a:endParaRPr lang="en-US" sz="2400" dirty="0"/>
          </a:p>
        </p:txBody>
      </p:sp>
      <p:sp>
        <p:nvSpPr>
          <p:cNvPr id="23" name="TextBox 22"/>
          <p:cNvSpPr txBox="1"/>
          <p:nvPr/>
        </p:nvSpPr>
        <p:spPr>
          <a:xfrm>
            <a:off x="6808204" y="4167087"/>
            <a:ext cx="1796244" cy="2308324"/>
          </a:xfrm>
          <a:prstGeom prst="rect">
            <a:avLst/>
          </a:prstGeom>
          <a:noFill/>
        </p:spPr>
        <p:txBody>
          <a:bodyPr wrap="square" rtlCol="0">
            <a:spAutoFit/>
          </a:bodyPr>
          <a:lstStyle/>
          <a:p>
            <a:pPr algn="ctr"/>
            <a:r>
              <a:rPr lang="en-US" sz="2400" dirty="0" smtClean="0"/>
              <a:t>Simplify the network after the layout has been generated</a:t>
            </a:r>
            <a:endParaRPr lang="en-US" sz="2400" dirty="0"/>
          </a:p>
        </p:txBody>
      </p:sp>
      <p:cxnSp>
        <p:nvCxnSpPr>
          <p:cNvPr id="24" name="Straight Connector 23"/>
          <p:cNvCxnSpPr/>
          <p:nvPr/>
        </p:nvCxnSpPr>
        <p:spPr>
          <a:xfrm rot="5400000">
            <a:off x="3806206" y="3805940"/>
            <a:ext cx="405754" cy="7244"/>
          </a:xfrm>
          <a:prstGeom prst="line">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5596544" y="3779746"/>
            <a:ext cx="410045" cy="3414"/>
          </a:xfrm>
          <a:prstGeom prst="line">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7524328" y="3776332"/>
            <a:ext cx="410045" cy="3414"/>
          </a:xfrm>
          <a:prstGeom prst="line">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251520" y="2206047"/>
            <a:ext cx="2467522" cy="128533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Network Simplification</a:t>
            </a:r>
          </a:p>
        </p:txBody>
      </p:sp>
    </p:spTree>
    <p:extLst>
      <p:ext uri="{BB962C8B-B14F-4D97-AF65-F5344CB8AC3E}">
        <p14:creationId xmlns:p14="http://schemas.microsoft.com/office/powerpoint/2010/main" val="291782789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340769"/>
            <a:ext cx="7772400" cy="2259682"/>
          </a:xfrm>
        </p:spPr>
        <p:txBody>
          <a:bodyPr>
            <a:normAutofit/>
          </a:bodyPr>
          <a:lstStyle/>
          <a:p>
            <a:r>
              <a:rPr lang="en-US" dirty="0"/>
              <a:t>Hierarchical Edge Bundles: Visualization of Adjacency Relations in Hierarchical </a:t>
            </a:r>
            <a:r>
              <a:rPr lang="en-US" dirty="0" smtClean="0"/>
              <a:t>Data</a:t>
            </a:r>
            <a:endParaRPr lang="en-US" dirty="0"/>
          </a:p>
        </p:txBody>
      </p:sp>
      <p:sp>
        <p:nvSpPr>
          <p:cNvPr id="3" name="Sous-titre 2"/>
          <p:cNvSpPr>
            <a:spLocks noGrp="1"/>
          </p:cNvSpPr>
          <p:nvPr>
            <p:ph type="subTitle" idx="1"/>
          </p:nvPr>
        </p:nvSpPr>
        <p:spPr/>
        <p:txBody>
          <a:bodyPr>
            <a:normAutofit fontScale="92500"/>
          </a:bodyPr>
          <a:lstStyle/>
          <a:p>
            <a:r>
              <a:rPr lang="en-US" dirty="0"/>
              <a:t>Danny </a:t>
            </a:r>
            <a:r>
              <a:rPr lang="en-US" dirty="0" err="1"/>
              <a:t>Holten</a:t>
            </a:r>
            <a:r>
              <a:rPr lang="en-US" dirty="0"/>
              <a:t>. 2006. </a:t>
            </a:r>
            <a:r>
              <a:rPr lang="en-US" i="1" dirty="0" smtClean="0"/>
              <a:t>IEEE </a:t>
            </a:r>
            <a:r>
              <a:rPr lang="en-US" i="1" dirty="0"/>
              <a:t>Transactions on Visualization and Computer Graphics</a:t>
            </a:r>
            <a:r>
              <a:rPr lang="en-US" dirty="0"/>
              <a:t> 12, 5 (September 2006), 741-748.</a:t>
            </a:r>
          </a:p>
        </p:txBody>
      </p:sp>
    </p:spTree>
    <p:extLst>
      <p:ext uri="{BB962C8B-B14F-4D97-AF65-F5344CB8AC3E}">
        <p14:creationId xmlns:p14="http://schemas.microsoft.com/office/powerpoint/2010/main" val="52522189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a:t>Pixel based </a:t>
            </a:r>
            <a:r>
              <a:rPr lang="en-US" dirty="0" smtClean="0"/>
              <a:t>technique</a:t>
            </a:r>
            <a:br>
              <a:rPr lang="en-US" dirty="0" smtClean="0"/>
            </a:br>
            <a:r>
              <a:rPr lang="en-US" sz="2400" dirty="0" smtClean="0"/>
              <a:t>to </a:t>
            </a:r>
            <a:r>
              <a:rPr lang="en-US" sz="2400" dirty="0"/>
              <a:t>distinguish individual curves or </a:t>
            </a:r>
            <a:r>
              <a:rPr lang="en-US" sz="2400" dirty="0" err="1" smtClean="0"/>
              <a:t>subbundles</a:t>
            </a:r>
            <a:r>
              <a:rPr lang="en-US" sz="2400" dirty="0"/>
              <a:t> </a:t>
            </a:r>
            <a:r>
              <a:rPr lang="en-US" sz="2400" dirty="0" smtClean="0"/>
              <a:t>within </a:t>
            </a:r>
            <a:r>
              <a:rPr lang="en-US" sz="2400" dirty="0"/>
              <a:t>a bundle</a:t>
            </a:r>
            <a:endParaRPr lang="en-US" sz="5400" dirty="0"/>
          </a:p>
        </p:txBody>
      </p:sp>
      <p:sp>
        <p:nvSpPr>
          <p:cNvPr id="3" name="Espace réservé du contenu 2"/>
          <p:cNvSpPr>
            <a:spLocks noGrp="1"/>
          </p:cNvSpPr>
          <p:nvPr>
            <p:ph idx="1"/>
          </p:nvPr>
        </p:nvSpPr>
        <p:spPr>
          <a:xfrm>
            <a:off x="457200" y="5013176"/>
            <a:ext cx="8229600" cy="1112988"/>
          </a:xfrm>
        </p:spPr>
        <p:txBody>
          <a:bodyPr>
            <a:normAutofit fontScale="92500" lnSpcReduction="10000"/>
          </a:bodyPr>
          <a:lstStyle/>
          <a:p>
            <a:r>
              <a:rPr lang="en-US" dirty="0" smtClean="0"/>
              <a:t>(a) Alpha </a:t>
            </a:r>
            <a:r>
              <a:rPr lang="en-US" dirty="0"/>
              <a:t>blending </a:t>
            </a:r>
            <a:r>
              <a:rPr lang="en-US" dirty="0" smtClean="0"/>
              <a:t>disabled</a:t>
            </a:r>
            <a:endParaRPr lang="en-US" dirty="0"/>
          </a:p>
          <a:p>
            <a:r>
              <a:rPr lang="en-US" dirty="0" smtClean="0"/>
              <a:t>(b</a:t>
            </a:r>
            <a:r>
              <a:rPr lang="en-US" dirty="0"/>
              <a:t>) </a:t>
            </a:r>
            <a:r>
              <a:rPr lang="en-US" dirty="0" smtClean="0"/>
              <a:t>Alpha blending enabled</a:t>
            </a:r>
            <a:endParaRPr lang="en-US" dirty="0"/>
          </a:p>
        </p:txBody>
      </p:sp>
      <p:sp>
        <p:nvSpPr>
          <p:cNvPr id="4" name="Espace réservé du pied de page 3"/>
          <p:cNvSpPr>
            <a:spLocks noGrp="1"/>
          </p:cNvSpPr>
          <p:nvPr>
            <p:ph type="ftr" sz="quarter" idx="11"/>
          </p:nvPr>
        </p:nvSpPr>
        <p:spPr/>
        <p:txBody>
          <a:bodyPr/>
          <a:lstStyle/>
          <a:p>
            <a:r>
              <a:rPr lang="en-US" dirty="0"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81</a:t>
            </a:fld>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2190750"/>
            <a:ext cx="5715000" cy="247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6444208" y="6021288"/>
            <a:ext cx="2000741" cy="369332"/>
          </a:xfrm>
          <a:prstGeom prst="rect">
            <a:avLst/>
          </a:prstGeom>
          <a:noFill/>
        </p:spPr>
        <p:txBody>
          <a:bodyPr wrap="none" rtlCol="0">
            <a:spAutoFit/>
          </a:bodyPr>
          <a:lstStyle/>
          <a:p>
            <a:r>
              <a:rPr lang="en-US" dirty="0" smtClean="0"/>
              <a:t>Holten </a:t>
            </a:r>
            <a:r>
              <a:rPr lang="en-US" dirty="0" err="1" smtClean="0"/>
              <a:t>Infovis</a:t>
            </a:r>
            <a:r>
              <a:rPr lang="en-US" dirty="0" smtClean="0"/>
              <a:t> 2006</a:t>
            </a:r>
            <a:endParaRPr lang="en-US" dirty="0"/>
          </a:p>
        </p:txBody>
      </p:sp>
    </p:spTree>
    <p:extLst>
      <p:ext uri="{BB962C8B-B14F-4D97-AF65-F5344CB8AC3E}">
        <p14:creationId xmlns:p14="http://schemas.microsoft.com/office/powerpoint/2010/main" val="34255734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Pixel based technique</a:t>
            </a:r>
            <a:endParaRPr lang="en-US" dirty="0"/>
          </a:p>
        </p:txBody>
      </p:sp>
      <p:sp>
        <p:nvSpPr>
          <p:cNvPr id="3" name="Espace réservé du contenu 2"/>
          <p:cNvSpPr>
            <a:spLocks noGrp="1"/>
          </p:cNvSpPr>
          <p:nvPr>
            <p:ph idx="1"/>
          </p:nvPr>
        </p:nvSpPr>
        <p:spPr>
          <a:xfrm>
            <a:off x="302840" y="4494272"/>
            <a:ext cx="8229600" cy="2319104"/>
          </a:xfrm>
        </p:spPr>
        <p:txBody>
          <a:bodyPr>
            <a:normAutofit fontScale="55000" lnSpcReduction="20000"/>
          </a:bodyPr>
          <a:lstStyle/>
          <a:p>
            <a:r>
              <a:rPr lang="en-US" dirty="0"/>
              <a:t>Using OpenGL’s EXT blend </a:t>
            </a:r>
            <a:r>
              <a:rPr lang="en-US" dirty="0" err="1"/>
              <a:t>minmax</a:t>
            </a:r>
            <a:r>
              <a:rPr lang="en-US" dirty="0"/>
              <a:t> </a:t>
            </a:r>
            <a:r>
              <a:rPr lang="en-US" dirty="0" smtClean="0"/>
              <a:t>extension:</a:t>
            </a:r>
          </a:p>
          <a:p>
            <a:pPr marL="514350" indent="-514350">
              <a:buFont typeface="Arial" panose="020B0604020202020204" pitchFamily="34" charset="0"/>
              <a:buChar char="•"/>
            </a:pPr>
            <a:r>
              <a:rPr lang="en-US" dirty="0" smtClean="0"/>
              <a:t>(a) and </a:t>
            </a:r>
            <a:r>
              <a:rPr lang="en-US" dirty="0"/>
              <a:t>(b) show normal alpha </a:t>
            </a:r>
            <a:r>
              <a:rPr lang="en-US" dirty="0" smtClean="0"/>
              <a:t>blending</a:t>
            </a:r>
          </a:p>
          <a:p>
            <a:pPr marL="514350" indent="-514350">
              <a:buFont typeface="Arial" panose="020B0604020202020204" pitchFamily="34" charset="0"/>
              <a:buChar char="•"/>
            </a:pPr>
            <a:r>
              <a:rPr lang="en-US" dirty="0"/>
              <a:t>(c) and (d) show the usage of standard MIN EXT (minimum) and MAX EXT (maximum) </a:t>
            </a:r>
            <a:r>
              <a:rPr lang="en-US" dirty="0" smtClean="0"/>
              <a:t>blending</a:t>
            </a:r>
          </a:p>
          <a:p>
            <a:pPr marL="514350" indent="-514350">
              <a:buFont typeface="Arial" panose="020B0604020202020204" pitchFamily="34" charset="0"/>
              <a:buChar char="•"/>
            </a:pPr>
            <a:r>
              <a:rPr lang="en-US" dirty="0"/>
              <a:t>(e) shows a transparency mask generated using normal alpha </a:t>
            </a:r>
            <a:r>
              <a:rPr lang="en-US" dirty="0" smtClean="0"/>
              <a:t>blending</a:t>
            </a:r>
          </a:p>
          <a:p>
            <a:pPr marL="514350" indent="-514350">
              <a:buFont typeface="Arial" panose="020B0604020202020204" pitchFamily="34" charset="0"/>
              <a:buChar char="•"/>
            </a:pPr>
            <a:r>
              <a:rPr lang="en-US" dirty="0"/>
              <a:t>f) and (g) show how this provides these results with additional levels of opacity</a:t>
            </a:r>
            <a:endParaRPr lang="en-US" dirty="0" smtClean="0"/>
          </a:p>
          <a:p>
            <a:pPr marL="514350" indent="-514350">
              <a:buAutoNum type="alphaLcParenBoth"/>
            </a:pPr>
            <a:endParaRPr lang="en-US" dirty="0"/>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82</a:t>
            </a:fld>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08" y="1313283"/>
            <a:ext cx="8946549" cy="3052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771593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340769"/>
            <a:ext cx="7772400" cy="2259682"/>
          </a:xfrm>
        </p:spPr>
        <p:txBody>
          <a:bodyPr>
            <a:normAutofit/>
          </a:bodyPr>
          <a:lstStyle/>
          <a:p>
            <a:r>
              <a:rPr lang="en-US" b="1" dirty="0"/>
              <a:t>Winding </a:t>
            </a:r>
            <a:r>
              <a:rPr lang="en-US" b="1" dirty="0" smtClean="0"/>
              <a:t>Roads </a:t>
            </a:r>
            <a:br>
              <a:rPr lang="en-US" b="1" dirty="0" smtClean="0"/>
            </a:br>
            <a:r>
              <a:rPr lang="en-US" b="1" dirty="0" smtClean="0"/>
              <a:t>Routing </a:t>
            </a:r>
            <a:r>
              <a:rPr lang="en-US" b="1" dirty="0"/>
              <a:t>edges into bundles</a:t>
            </a:r>
          </a:p>
        </p:txBody>
      </p:sp>
      <p:sp>
        <p:nvSpPr>
          <p:cNvPr id="3" name="Sous-titre 2"/>
          <p:cNvSpPr>
            <a:spLocks noGrp="1"/>
          </p:cNvSpPr>
          <p:nvPr>
            <p:ph type="subTitle" idx="1"/>
          </p:nvPr>
        </p:nvSpPr>
        <p:spPr>
          <a:xfrm>
            <a:off x="1371600" y="3886200"/>
            <a:ext cx="7448872" cy="1752600"/>
          </a:xfrm>
        </p:spPr>
        <p:txBody>
          <a:bodyPr>
            <a:normAutofit/>
          </a:bodyPr>
          <a:lstStyle/>
          <a:p>
            <a:r>
              <a:rPr lang="en-US" dirty="0" smtClean="0"/>
              <a:t>A. Lambert </a:t>
            </a:r>
            <a:r>
              <a:rPr lang="en-US" dirty="0"/>
              <a:t>and R. </a:t>
            </a:r>
            <a:r>
              <a:rPr lang="en-US" dirty="0" err="1"/>
              <a:t>Bourqui</a:t>
            </a:r>
            <a:r>
              <a:rPr lang="en-US" dirty="0"/>
              <a:t> and D. </a:t>
            </a:r>
            <a:r>
              <a:rPr lang="en-US" dirty="0" smtClean="0"/>
              <a:t>Auber</a:t>
            </a:r>
            <a:br>
              <a:rPr lang="en-US" dirty="0" smtClean="0"/>
            </a:br>
            <a:r>
              <a:rPr lang="en-US" dirty="0" err="1"/>
              <a:t>Eurographics</a:t>
            </a:r>
            <a:r>
              <a:rPr lang="en-US" dirty="0"/>
              <a:t>/ IEEE-VGTC Symposium on Visualization 2010</a:t>
            </a:r>
            <a:endParaRPr lang="en-US" dirty="0" smtClean="0"/>
          </a:p>
          <a:p>
            <a:pPr marL="514350" indent="-514350">
              <a:buAutoNum type="alphaUcPeriod"/>
            </a:pPr>
            <a:endParaRPr lang="en-US" dirty="0"/>
          </a:p>
        </p:txBody>
      </p:sp>
    </p:spTree>
    <p:extLst>
      <p:ext uri="{BB962C8B-B14F-4D97-AF65-F5344CB8AC3E}">
        <p14:creationId xmlns:p14="http://schemas.microsoft.com/office/powerpoint/2010/main" val="237626118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84</a:t>
            </a:fld>
            <a:endParaRPr lang="en-US" dirty="0"/>
          </a:p>
        </p:txBody>
      </p:sp>
      <p:sp>
        <p:nvSpPr>
          <p:cNvPr id="6" name="Espace réservé du contenu 2"/>
          <p:cNvSpPr txBox="1">
            <a:spLocks/>
          </p:cNvSpPr>
          <p:nvPr/>
        </p:nvSpPr>
        <p:spPr>
          <a:xfrm>
            <a:off x="4537766" y="5697251"/>
            <a:ext cx="4320946" cy="504055"/>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Clr>
                <a:srgbClr val="00ACDC"/>
              </a:buClr>
              <a:buFont typeface="Arial" pitchFamily="34" charset="0"/>
              <a:buNone/>
              <a:defRPr sz="3200" kern="1200">
                <a:solidFill>
                  <a:schemeClr val="tx1"/>
                </a:solidFill>
                <a:latin typeface="+mn-lt"/>
                <a:ea typeface="+mn-ea"/>
                <a:cs typeface="+mn-cs"/>
              </a:defRPr>
            </a:lvl1pPr>
            <a:lvl2pPr marL="182563" indent="0" algn="l" defTabSz="360000" rtl="0" eaLnBrk="1" latinLnBrk="0" hangingPunct="1">
              <a:spcBef>
                <a:spcPct val="20000"/>
              </a:spcBef>
              <a:spcAft>
                <a:spcPts val="600"/>
              </a:spcAft>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spcAft>
                <a:spcPts val="600"/>
              </a:spcAft>
              <a:buClr>
                <a:srgbClr val="00ACDC"/>
              </a:buClr>
              <a:buFont typeface="Arial" pitchFamily="34" charset="0"/>
              <a:buNone/>
              <a:defRPr sz="2400" kern="1200">
                <a:solidFill>
                  <a:schemeClr val="tx1"/>
                </a:solidFill>
                <a:latin typeface="+mn-lt"/>
                <a:ea typeface="+mn-ea"/>
                <a:cs typeface="+mn-cs"/>
              </a:defRPr>
            </a:lvl3pPr>
            <a:lvl4pPr marL="622300"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smtClean="0"/>
              <a:t>[A. Lambert </a:t>
            </a:r>
            <a:r>
              <a:rPr lang="fr-FR" sz="2400" smtClean="0"/>
              <a:t>et al. EuroVis 2010]</a:t>
            </a:r>
            <a:endParaRPr lang="fr-FR" sz="24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038" y="1909763"/>
            <a:ext cx="7781925" cy="303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384573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85</a:t>
            </a:fld>
            <a:endParaRPr lang="en-US" dirty="0"/>
          </a:p>
        </p:txBody>
      </p:sp>
      <p:sp>
        <p:nvSpPr>
          <p:cNvPr id="6" name="Espace réservé du contenu 2"/>
          <p:cNvSpPr txBox="1">
            <a:spLocks/>
          </p:cNvSpPr>
          <p:nvPr/>
        </p:nvSpPr>
        <p:spPr>
          <a:xfrm>
            <a:off x="4537766" y="5697251"/>
            <a:ext cx="4320946" cy="504055"/>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Clr>
                <a:srgbClr val="00ACDC"/>
              </a:buClr>
              <a:buFont typeface="Arial" pitchFamily="34" charset="0"/>
              <a:buNone/>
              <a:defRPr sz="3200" kern="1200">
                <a:solidFill>
                  <a:schemeClr val="tx1"/>
                </a:solidFill>
                <a:latin typeface="+mn-lt"/>
                <a:ea typeface="+mn-ea"/>
                <a:cs typeface="+mn-cs"/>
              </a:defRPr>
            </a:lvl1pPr>
            <a:lvl2pPr marL="182563" indent="0" algn="l" defTabSz="360000" rtl="0" eaLnBrk="1" latinLnBrk="0" hangingPunct="1">
              <a:spcBef>
                <a:spcPct val="20000"/>
              </a:spcBef>
              <a:spcAft>
                <a:spcPts val="600"/>
              </a:spcAft>
              <a:buClr>
                <a:srgbClr val="00ACDC"/>
              </a:buClr>
              <a:buFont typeface="Arial" pitchFamily="34" charset="0"/>
              <a:buNone/>
              <a:defRPr sz="2800" kern="1200">
                <a:solidFill>
                  <a:schemeClr val="tx1"/>
                </a:solidFill>
                <a:latin typeface="+mn-lt"/>
                <a:ea typeface="+mn-ea"/>
                <a:cs typeface="+mn-cs"/>
              </a:defRPr>
            </a:lvl2pPr>
            <a:lvl3pPr marL="358775" indent="0" algn="l" defTabSz="914400" rtl="0" eaLnBrk="1" latinLnBrk="0" hangingPunct="1">
              <a:spcBef>
                <a:spcPct val="20000"/>
              </a:spcBef>
              <a:spcAft>
                <a:spcPts val="600"/>
              </a:spcAft>
              <a:buClr>
                <a:srgbClr val="00ACDC"/>
              </a:buClr>
              <a:buFont typeface="Arial" pitchFamily="34" charset="0"/>
              <a:buNone/>
              <a:defRPr sz="2400" kern="1200">
                <a:solidFill>
                  <a:schemeClr val="tx1"/>
                </a:solidFill>
                <a:latin typeface="+mn-lt"/>
                <a:ea typeface="+mn-ea"/>
                <a:cs typeface="+mn-cs"/>
              </a:defRPr>
            </a:lvl3pPr>
            <a:lvl4pPr marL="622300"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4pPr>
            <a:lvl5pPr marL="898525" indent="0" algn="l" defTabSz="914400" rtl="0" eaLnBrk="1" latinLnBrk="0" hangingPunct="1">
              <a:spcBef>
                <a:spcPct val="20000"/>
              </a:spcBef>
              <a:spcAft>
                <a:spcPts val="600"/>
              </a:spcAft>
              <a:buClr>
                <a:srgbClr val="00ACDC"/>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smtClean="0"/>
              <a:t>[A. Lambert </a:t>
            </a:r>
            <a:r>
              <a:rPr lang="fr-FR" sz="2400" smtClean="0"/>
              <a:t>et al. EuroVis 2010]</a:t>
            </a:r>
            <a:endParaRPr lang="fr-FR" sz="24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409" y="1057862"/>
            <a:ext cx="8858713" cy="4639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841226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340769"/>
            <a:ext cx="7772400" cy="2259682"/>
          </a:xfrm>
        </p:spPr>
        <p:txBody>
          <a:bodyPr>
            <a:normAutofit/>
          </a:bodyPr>
          <a:lstStyle/>
          <a:p>
            <a:r>
              <a:rPr lang="en-US" b="1" dirty="0"/>
              <a:t>Image-Based Edge Bundles: Simplified Visualization of </a:t>
            </a:r>
            <a:r>
              <a:rPr lang="en-US" b="1" dirty="0" smtClean="0"/>
              <a:t>Large Graphs</a:t>
            </a:r>
            <a:endParaRPr lang="en-US" b="1" dirty="0"/>
          </a:p>
        </p:txBody>
      </p:sp>
      <p:sp>
        <p:nvSpPr>
          <p:cNvPr id="3" name="Sous-titre 2"/>
          <p:cNvSpPr>
            <a:spLocks noGrp="1"/>
          </p:cNvSpPr>
          <p:nvPr>
            <p:ph type="subTitle" idx="1"/>
          </p:nvPr>
        </p:nvSpPr>
        <p:spPr/>
        <p:txBody>
          <a:bodyPr>
            <a:normAutofit/>
          </a:bodyPr>
          <a:lstStyle/>
          <a:p>
            <a:r>
              <a:rPr lang="en-US" dirty="0" smtClean="0"/>
              <a:t>A. </a:t>
            </a:r>
            <a:r>
              <a:rPr lang="en-US" dirty="0" err="1" smtClean="0"/>
              <a:t>Telea</a:t>
            </a:r>
            <a:r>
              <a:rPr lang="en-US" dirty="0" smtClean="0"/>
              <a:t> </a:t>
            </a:r>
            <a:r>
              <a:rPr lang="en-US" dirty="0"/>
              <a:t>and O. </a:t>
            </a:r>
            <a:r>
              <a:rPr lang="en-US" dirty="0" smtClean="0"/>
              <a:t>Ersoy</a:t>
            </a:r>
          </a:p>
          <a:p>
            <a:r>
              <a:rPr lang="en-US" dirty="0" err="1" smtClean="0"/>
              <a:t>Eurovis</a:t>
            </a:r>
            <a:r>
              <a:rPr lang="en-US" dirty="0" smtClean="0"/>
              <a:t> 2010</a:t>
            </a:r>
            <a:endParaRPr lang="en-US" dirty="0"/>
          </a:p>
        </p:txBody>
      </p:sp>
    </p:spTree>
    <p:extLst>
      <p:ext uri="{BB962C8B-B14F-4D97-AF65-F5344CB8AC3E}">
        <p14:creationId xmlns:p14="http://schemas.microsoft.com/office/powerpoint/2010/main" val="52522189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a:t>Image-Based Edge Bundles: Simplified Visualization of Large</a:t>
            </a:r>
            <a:br>
              <a:rPr lang="en-US" dirty="0"/>
            </a:br>
            <a:r>
              <a:rPr lang="en-US" dirty="0"/>
              <a:t>Graphs</a:t>
            </a:r>
          </a:p>
        </p:txBody>
      </p:sp>
      <p:sp>
        <p:nvSpPr>
          <p:cNvPr id="3" name="Espace réservé du contenu 2"/>
          <p:cNvSpPr>
            <a:spLocks noGrp="1"/>
          </p:cNvSpPr>
          <p:nvPr>
            <p:ph idx="1"/>
          </p:nvPr>
        </p:nvSpPr>
        <p:spPr/>
        <p:txBody>
          <a:bodyPr/>
          <a:lstStyle/>
          <a:p>
            <a:endParaRPr lang="en-US"/>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87</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916832"/>
            <a:ext cx="7050782" cy="4621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819305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sp>
        <p:nvSpPr>
          <p:cNvPr id="4" name="Espace réservé du pied de page 3"/>
          <p:cNvSpPr>
            <a:spLocks noGrp="1"/>
          </p:cNvSpPr>
          <p:nvPr>
            <p:ph type="ftr" sz="quarter" idx="11"/>
          </p:nvPr>
        </p:nvSpPr>
        <p:spPr/>
        <p:txBody>
          <a:bodyPr/>
          <a:lstStyle/>
          <a:p>
            <a:r>
              <a:rPr lang="en-US" smtClean="0"/>
              <a:t>VIS Tutorial: Grooming the Hairball – H.-J. Schulz, C. Hurter</a:t>
            </a:r>
            <a:endParaRPr lang="en-US" dirty="0"/>
          </a:p>
        </p:txBody>
      </p:sp>
      <p:sp>
        <p:nvSpPr>
          <p:cNvPr id="5" name="Espace réservé du numéro de diapositive 4"/>
          <p:cNvSpPr>
            <a:spLocks noGrp="1"/>
          </p:cNvSpPr>
          <p:nvPr>
            <p:ph type="sldNum" sz="quarter" idx="12"/>
          </p:nvPr>
        </p:nvSpPr>
        <p:spPr/>
        <p:txBody>
          <a:bodyPr/>
          <a:lstStyle/>
          <a:p>
            <a:fld id="{30742C3F-4840-460C-ADF2-7005A7FA8881}" type="slidenum">
              <a:rPr lang="en-US" smtClean="0"/>
              <a:t>88</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99" y="325671"/>
            <a:ext cx="8693354"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341" y="3422015"/>
            <a:ext cx="8138270" cy="3012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113988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6321" y="66266"/>
            <a:ext cx="6643346" cy="3074702"/>
          </a:xfrm>
        </p:spPr>
        <p:txBody>
          <a:bodyPr>
            <a:normAutofit fontScale="90000"/>
          </a:bodyPr>
          <a:lstStyle/>
          <a:p>
            <a:r>
              <a:rPr lang="de-AT" sz="2200" dirty="0" smtClean="0"/>
              <a:t>Part II:</a:t>
            </a:r>
            <a:br>
              <a:rPr lang="de-AT" sz="2200" dirty="0" smtClean="0"/>
            </a:br>
            <a:r>
              <a:rPr lang="de-AT" sz="2200" dirty="0" smtClean="0"/>
              <a:t>EDGE SET SIMPLIFICATION</a:t>
            </a:r>
            <a:r>
              <a:rPr lang="de-AT" dirty="0" smtClean="0"/>
              <a:t/>
            </a:r>
            <a:br>
              <a:rPr lang="de-AT" dirty="0" smtClean="0"/>
            </a:br>
            <a:r>
              <a:rPr lang="de-AT" dirty="0"/>
              <a:t/>
            </a:r>
            <a:br>
              <a:rPr lang="de-AT" dirty="0"/>
            </a:br>
            <a:r>
              <a:rPr lang="de-DE" dirty="0" err="1" smtClean="0"/>
              <a:t>Geometry</a:t>
            </a:r>
            <a:r>
              <a:rPr lang="de-DE" dirty="0" smtClean="0"/>
              <a:t> </a:t>
            </a:r>
            <a:r>
              <a:rPr lang="de-DE" dirty="0" err="1" smtClean="0"/>
              <a:t>LeveL</a:t>
            </a:r>
            <a:r>
              <a:rPr lang="de-DE" dirty="0" smtClean="0"/>
              <a:t/>
            </a:r>
            <a:br>
              <a:rPr lang="de-DE" dirty="0" smtClean="0"/>
            </a:br>
            <a:r>
              <a:rPr lang="de-DE" dirty="0" err="1" smtClean="0"/>
              <a:t>Using</a:t>
            </a:r>
            <a:r>
              <a:rPr lang="de-DE" dirty="0" smtClean="0"/>
              <a:t/>
            </a:r>
            <a:br>
              <a:rPr lang="de-DE" dirty="0" smtClean="0"/>
            </a:br>
            <a:r>
              <a:rPr lang="de-DE" dirty="0" smtClean="0"/>
              <a:t>Image Level</a:t>
            </a:r>
            <a:br>
              <a:rPr lang="de-DE" dirty="0" smtClean="0"/>
            </a:br>
            <a:endParaRPr lang="en-US" dirty="0"/>
          </a:p>
        </p:txBody>
      </p:sp>
      <p:sp>
        <p:nvSpPr>
          <p:cNvPr id="4" name="Footer Placeholder 3"/>
          <p:cNvSpPr>
            <a:spLocks noGrp="1"/>
          </p:cNvSpPr>
          <p:nvPr>
            <p:ph type="ftr" sz="quarter" idx="11"/>
          </p:nvPr>
        </p:nvSpPr>
        <p:spPr/>
        <p:txBody>
          <a:bodyPr/>
          <a:lstStyle/>
          <a:p>
            <a:r>
              <a:rPr lang="en-US" dirty="0"/>
              <a:t>VIS Tutorial: Grooming the Hairball – H.-J. Schulz, C. Hurter</a:t>
            </a:r>
          </a:p>
        </p:txBody>
      </p:sp>
      <p:sp>
        <p:nvSpPr>
          <p:cNvPr id="5" name="Slide Number Placeholder 4"/>
          <p:cNvSpPr>
            <a:spLocks noGrp="1"/>
          </p:cNvSpPr>
          <p:nvPr>
            <p:ph type="sldNum" sz="quarter" idx="12"/>
          </p:nvPr>
        </p:nvSpPr>
        <p:spPr/>
        <p:txBody>
          <a:bodyPr/>
          <a:lstStyle/>
          <a:p>
            <a:fld id="{30742C3F-4840-460C-ADF2-7005A7FA8881}" type="slidenum">
              <a:rPr lang="en-US" smtClean="0"/>
              <a:t>89</a:t>
            </a:fld>
            <a:endParaRPr lang="en-US" dirty="0"/>
          </a:p>
        </p:txBody>
      </p:sp>
      <p:sp>
        <p:nvSpPr>
          <p:cNvPr id="6" name="Rounded Rectangle 1024"/>
          <p:cNvSpPr/>
          <p:nvPr/>
        </p:nvSpPr>
        <p:spPr>
          <a:xfrm>
            <a:off x="1862336" y="3309610"/>
            <a:ext cx="5904656" cy="1285336"/>
          </a:xfrm>
          <a:prstGeom prst="roundRect">
            <a:avLst/>
          </a:prstGeom>
          <a:solidFill>
            <a:srgbClr val="92D05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43"/>
          <p:cNvSpPr/>
          <p:nvPr/>
        </p:nvSpPr>
        <p:spPr>
          <a:xfrm>
            <a:off x="5875904" y="3864059"/>
            <a:ext cx="1747072" cy="57606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Image Level</a:t>
            </a:r>
            <a:br>
              <a:rPr lang="en-US" b="1" dirty="0"/>
            </a:br>
            <a:r>
              <a:rPr lang="en-US" b="1" dirty="0"/>
              <a:t>(Rendering)</a:t>
            </a:r>
          </a:p>
        </p:txBody>
      </p:sp>
      <p:sp>
        <p:nvSpPr>
          <p:cNvPr id="9" name="Rounded Rectangle 44"/>
          <p:cNvSpPr/>
          <p:nvPr/>
        </p:nvSpPr>
        <p:spPr>
          <a:xfrm>
            <a:off x="2150368" y="3864059"/>
            <a:ext cx="1584176" cy="576064"/>
          </a:xfrm>
          <a:prstGeom prst="roundRect">
            <a:avLst/>
          </a:prstGeom>
          <a:solidFill>
            <a:srgbClr val="00B050"/>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Data Level (Filtering)</a:t>
            </a:r>
          </a:p>
        </p:txBody>
      </p:sp>
      <p:sp>
        <p:nvSpPr>
          <p:cNvPr id="10" name="Rounded Rectangle 45"/>
          <p:cNvSpPr/>
          <p:nvPr/>
        </p:nvSpPr>
        <p:spPr>
          <a:xfrm>
            <a:off x="3880538" y="3864059"/>
            <a:ext cx="1800200" cy="57606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Geometry Level (Mapping) </a:t>
            </a:r>
          </a:p>
        </p:txBody>
      </p:sp>
      <p:cxnSp>
        <p:nvCxnSpPr>
          <p:cNvPr id="11" name="Straight Connector 49"/>
          <p:cNvCxnSpPr>
            <a:stCxn id="9" idx="3"/>
            <a:endCxn id="10" idx="1"/>
          </p:cNvCxnSpPr>
          <p:nvPr/>
        </p:nvCxnSpPr>
        <p:spPr>
          <a:xfrm>
            <a:off x="3734544" y="4152091"/>
            <a:ext cx="145994" cy="0"/>
          </a:xfrm>
          <a:prstGeom prst="line">
            <a:avLst/>
          </a:prstGeom>
          <a:ln w="28575">
            <a:tailEnd type="none" w="lg" len="lg"/>
          </a:ln>
        </p:spPr>
        <p:style>
          <a:lnRef idx="1">
            <a:schemeClr val="accent1"/>
          </a:lnRef>
          <a:fillRef idx="0">
            <a:schemeClr val="accent1"/>
          </a:fillRef>
          <a:effectRef idx="0">
            <a:schemeClr val="accent1"/>
          </a:effectRef>
          <a:fontRef idx="minor">
            <a:schemeClr val="tx1"/>
          </a:fontRef>
        </p:style>
      </p:cxnSp>
      <p:cxnSp>
        <p:nvCxnSpPr>
          <p:cNvPr id="12" name="Straight Connector 52"/>
          <p:cNvCxnSpPr>
            <a:stCxn id="10" idx="3"/>
            <a:endCxn id="8" idx="1"/>
          </p:cNvCxnSpPr>
          <p:nvPr/>
        </p:nvCxnSpPr>
        <p:spPr>
          <a:xfrm>
            <a:off x="5680738" y="4152091"/>
            <a:ext cx="195166" cy="0"/>
          </a:xfrm>
          <a:prstGeom prst="line">
            <a:avLst/>
          </a:prstGeom>
          <a:ln w="28575">
            <a:tailEnd type="none" w="lg" len="lg"/>
          </a:ln>
        </p:spPr>
        <p:style>
          <a:lnRef idx="1">
            <a:schemeClr val="accent1"/>
          </a:lnRef>
          <a:fillRef idx="0">
            <a:schemeClr val="accent1"/>
          </a:fillRef>
          <a:effectRef idx="0">
            <a:schemeClr val="accent1"/>
          </a:effectRef>
          <a:fontRef idx="minor">
            <a:schemeClr val="tx1"/>
          </a:fontRef>
        </p:style>
      </p:cxnSp>
      <p:sp>
        <p:nvSpPr>
          <p:cNvPr id="13" name="TextBox 1026"/>
          <p:cNvSpPr txBox="1"/>
          <p:nvPr/>
        </p:nvSpPr>
        <p:spPr>
          <a:xfrm>
            <a:off x="3691411" y="3344446"/>
            <a:ext cx="2092188" cy="523220"/>
          </a:xfrm>
          <a:prstGeom prst="rect">
            <a:avLst/>
          </a:prstGeom>
          <a:noFill/>
        </p:spPr>
        <p:txBody>
          <a:bodyPr wrap="square" rtlCol="0">
            <a:spAutoFit/>
          </a:bodyPr>
          <a:lstStyle/>
          <a:p>
            <a:pPr algn="ctr"/>
            <a:r>
              <a:rPr lang="en-US" sz="2800" b="1" dirty="0" smtClean="0"/>
              <a:t>WHEN?</a:t>
            </a:r>
            <a:endParaRPr lang="en-US" sz="2800" b="1" dirty="0"/>
          </a:p>
        </p:txBody>
      </p:sp>
      <p:cxnSp>
        <p:nvCxnSpPr>
          <p:cNvPr id="7" name="Connecteur en arc 6"/>
          <p:cNvCxnSpPr>
            <a:stCxn id="8" idx="2"/>
            <a:endCxn id="10" idx="2"/>
          </p:cNvCxnSpPr>
          <p:nvPr/>
        </p:nvCxnSpPr>
        <p:spPr>
          <a:xfrm rot="5400000">
            <a:off x="5765039" y="3455722"/>
            <a:ext cx="12700" cy="1968802"/>
          </a:xfrm>
          <a:prstGeom prst="curvedConnector3">
            <a:avLst>
              <a:gd name="adj1" fmla="val 5400000"/>
            </a:avLst>
          </a:prstGeom>
          <a:ln w="3810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75505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ounded Rectangle 66"/>
          <p:cNvSpPr/>
          <p:nvPr/>
        </p:nvSpPr>
        <p:spPr>
          <a:xfrm>
            <a:off x="251520" y="3625706"/>
            <a:ext cx="2467522" cy="3115661"/>
          </a:xfrm>
          <a:prstGeom prst="roundRect">
            <a:avLst/>
          </a:prstGeom>
          <a:solidFill>
            <a:schemeClr val="accent5">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25" name="Rounded Rectangle 1024"/>
          <p:cNvSpPr/>
          <p:nvPr/>
        </p:nvSpPr>
        <p:spPr>
          <a:xfrm>
            <a:off x="2843808" y="2206047"/>
            <a:ext cx="5904656" cy="1285336"/>
          </a:xfrm>
          <a:prstGeom prst="roundRect">
            <a:avLst/>
          </a:prstGeom>
          <a:solidFill>
            <a:srgbClr val="92D05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About the Tutorial Topic</a:t>
            </a:r>
            <a:endParaRPr lang="en-US" dirty="0"/>
          </a:p>
        </p:txBody>
      </p:sp>
      <p:sp>
        <p:nvSpPr>
          <p:cNvPr id="3" name="Content Placeholder 2"/>
          <p:cNvSpPr>
            <a:spLocks noGrp="1"/>
          </p:cNvSpPr>
          <p:nvPr>
            <p:ph idx="1"/>
          </p:nvPr>
        </p:nvSpPr>
        <p:spPr>
          <a:xfrm>
            <a:off x="457200" y="1340768"/>
            <a:ext cx="8229600" cy="4525963"/>
          </a:xfrm>
        </p:spPr>
        <p:txBody>
          <a:bodyPr/>
          <a:lstStyle/>
          <a:p>
            <a:r>
              <a:rPr lang="en-US" dirty="0" smtClean="0"/>
              <a:t>A Conceptual Framework to Solve this Problem</a:t>
            </a:r>
            <a:endParaRPr lang="en-US" dirty="0"/>
          </a:p>
        </p:txBody>
      </p:sp>
      <p:cxnSp>
        <p:nvCxnSpPr>
          <p:cNvPr id="11" name="Straight Connector 10"/>
          <p:cNvCxnSpPr>
            <a:endCxn id="18" idx="0"/>
          </p:cNvCxnSpPr>
          <p:nvPr/>
        </p:nvCxnSpPr>
        <p:spPr>
          <a:xfrm>
            <a:off x="1749387" y="3490200"/>
            <a:ext cx="777" cy="423539"/>
          </a:xfrm>
          <a:prstGeom prst="line">
            <a:avLst/>
          </a:prstGeom>
          <a:ln w="28575">
            <a:solidFill>
              <a:srgbClr val="0070C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18" idx="2"/>
            <a:endCxn id="19" idx="0"/>
          </p:cNvCxnSpPr>
          <p:nvPr/>
        </p:nvCxnSpPr>
        <p:spPr>
          <a:xfrm flipH="1">
            <a:off x="1749387" y="4489803"/>
            <a:ext cx="777" cy="460656"/>
          </a:xfrm>
          <a:prstGeom prst="line">
            <a:avLst/>
          </a:prstGeom>
          <a:ln w="28575">
            <a:solidFill>
              <a:srgbClr val="0070C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19" idx="2"/>
            <a:endCxn id="14" idx="0"/>
          </p:cNvCxnSpPr>
          <p:nvPr/>
        </p:nvCxnSpPr>
        <p:spPr>
          <a:xfrm>
            <a:off x="1749387" y="5526523"/>
            <a:ext cx="0" cy="422757"/>
          </a:xfrm>
          <a:prstGeom prst="line">
            <a:avLst/>
          </a:prstGeom>
          <a:ln w="28575">
            <a:solidFill>
              <a:srgbClr val="0070C0"/>
            </a:solidFill>
            <a:tailEnd type="triangle" w="lg" len="lg"/>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957299" y="5949280"/>
            <a:ext cx="1584176" cy="576064"/>
          </a:xfrm>
          <a:prstGeom prst="roundRect">
            <a:avLst/>
          </a:prstGeom>
          <a:solidFill>
            <a:schemeClr val="accent5"/>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Interaction</a:t>
            </a:r>
            <a:endParaRPr lang="en-US" b="1" dirty="0"/>
          </a:p>
        </p:txBody>
      </p:sp>
      <p:sp>
        <p:nvSpPr>
          <p:cNvPr id="18" name="Rounded Rectangle 17"/>
          <p:cNvSpPr/>
          <p:nvPr/>
        </p:nvSpPr>
        <p:spPr>
          <a:xfrm>
            <a:off x="958076" y="3913739"/>
            <a:ext cx="1584176" cy="576064"/>
          </a:xfrm>
          <a:prstGeom prst="roundRect">
            <a:avLst/>
          </a:prstGeom>
          <a:solidFill>
            <a:schemeClr val="accent5"/>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Detection</a:t>
            </a:r>
            <a:endParaRPr lang="en-US" b="1" dirty="0"/>
          </a:p>
        </p:txBody>
      </p:sp>
      <p:sp>
        <p:nvSpPr>
          <p:cNvPr id="19" name="Rounded Rectangle 18"/>
          <p:cNvSpPr/>
          <p:nvPr/>
        </p:nvSpPr>
        <p:spPr>
          <a:xfrm>
            <a:off x="957299" y="4950459"/>
            <a:ext cx="1584176" cy="576064"/>
          </a:xfrm>
          <a:prstGeom prst="roundRect">
            <a:avLst/>
          </a:prstGeom>
          <a:solidFill>
            <a:schemeClr val="accent5"/>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Reduction</a:t>
            </a:r>
            <a:endParaRPr lang="en-US" b="1" dirty="0"/>
          </a:p>
        </p:txBody>
      </p:sp>
      <p:sp>
        <p:nvSpPr>
          <p:cNvPr id="44" name="Rounded Rectangle 43"/>
          <p:cNvSpPr/>
          <p:nvPr/>
        </p:nvSpPr>
        <p:spPr>
          <a:xfrm>
            <a:off x="6808204" y="2760496"/>
            <a:ext cx="1747072"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Image Level</a:t>
            </a:r>
            <a:br>
              <a:rPr lang="en-US" b="1" dirty="0" smtClean="0"/>
            </a:br>
            <a:r>
              <a:rPr lang="en-US" b="1" dirty="0" smtClean="0"/>
              <a:t>(Rendering)</a:t>
            </a:r>
            <a:endParaRPr lang="en-US" b="1" dirty="0"/>
          </a:p>
        </p:txBody>
      </p:sp>
      <p:sp>
        <p:nvSpPr>
          <p:cNvPr id="45" name="Rounded Rectangle 44"/>
          <p:cNvSpPr/>
          <p:nvPr/>
        </p:nvSpPr>
        <p:spPr>
          <a:xfrm>
            <a:off x="3131840" y="2760496"/>
            <a:ext cx="1584176"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Data Level (Filtering)</a:t>
            </a:r>
            <a:endParaRPr lang="en-US" b="1" dirty="0"/>
          </a:p>
        </p:txBody>
      </p:sp>
      <p:sp>
        <p:nvSpPr>
          <p:cNvPr id="46" name="Rounded Rectangle 45"/>
          <p:cNvSpPr/>
          <p:nvPr/>
        </p:nvSpPr>
        <p:spPr>
          <a:xfrm>
            <a:off x="4862010" y="2760496"/>
            <a:ext cx="180020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Geometry Level (Mapping) </a:t>
            </a:r>
            <a:endParaRPr lang="en-US" b="1" dirty="0"/>
          </a:p>
        </p:txBody>
      </p:sp>
      <p:cxnSp>
        <p:nvCxnSpPr>
          <p:cNvPr id="47" name="Straight Connector 46"/>
          <p:cNvCxnSpPr>
            <a:endCxn id="45" idx="1"/>
          </p:cNvCxnSpPr>
          <p:nvPr/>
        </p:nvCxnSpPr>
        <p:spPr>
          <a:xfrm>
            <a:off x="2719042" y="3048528"/>
            <a:ext cx="412798" cy="0"/>
          </a:xfrm>
          <a:prstGeom prst="line">
            <a:avLst/>
          </a:prstGeom>
          <a:ln w="28575">
            <a:tailEnd type="none" w="lg" len="lg"/>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45" idx="3"/>
            <a:endCxn id="46" idx="1"/>
          </p:cNvCxnSpPr>
          <p:nvPr/>
        </p:nvCxnSpPr>
        <p:spPr>
          <a:xfrm>
            <a:off x="4716016" y="3048528"/>
            <a:ext cx="145994" cy="0"/>
          </a:xfrm>
          <a:prstGeom prst="line">
            <a:avLst/>
          </a:prstGeom>
          <a:ln w="28575">
            <a:tailEnd type="none" w="lg" len="lg"/>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46" idx="3"/>
            <a:endCxn id="44" idx="1"/>
          </p:cNvCxnSpPr>
          <p:nvPr/>
        </p:nvCxnSpPr>
        <p:spPr>
          <a:xfrm>
            <a:off x="6662210" y="3048528"/>
            <a:ext cx="145994" cy="0"/>
          </a:xfrm>
          <a:prstGeom prst="line">
            <a:avLst/>
          </a:prstGeom>
          <a:ln w="28575">
            <a:tailEnd type="none" w="lg" len="lg"/>
          </a:ln>
        </p:spPr>
        <p:style>
          <a:lnRef idx="1">
            <a:schemeClr val="accent1"/>
          </a:lnRef>
          <a:fillRef idx="0">
            <a:schemeClr val="accent1"/>
          </a:fillRef>
          <a:effectRef idx="0">
            <a:schemeClr val="accent1"/>
          </a:effectRef>
          <a:fontRef idx="minor">
            <a:schemeClr val="tx1"/>
          </a:fontRef>
        </p:style>
      </p:cxnSp>
      <p:sp>
        <p:nvSpPr>
          <p:cNvPr id="1027" name="TextBox 1026"/>
          <p:cNvSpPr txBox="1"/>
          <p:nvPr/>
        </p:nvSpPr>
        <p:spPr>
          <a:xfrm>
            <a:off x="4672883" y="2195325"/>
            <a:ext cx="2092188" cy="523220"/>
          </a:xfrm>
          <a:prstGeom prst="rect">
            <a:avLst/>
          </a:prstGeom>
          <a:noFill/>
        </p:spPr>
        <p:txBody>
          <a:bodyPr wrap="square" rtlCol="0">
            <a:spAutoFit/>
          </a:bodyPr>
          <a:lstStyle/>
          <a:p>
            <a:pPr algn="ctr"/>
            <a:r>
              <a:rPr lang="en-US" sz="2800" b="1" dirty="0" smtClean="0"/>
              <a:t>WHEN?</a:t>
            </a:r>
            <a:endParaRPr lang="en-US" sz="2800" b="1" dirty="0"/>
          </a:p>
        </p:txBody>
      </p:sp>
      <p:sp>
        <p:nvSpPr>
          <p:cNvPr id="69" name="TextBox 68"/>
          <p:cNvSpPr txBox="1"/>
          <p:nvPr/>
        </p:nvSpPr>
        <p:spPr>
          <a:xfrm rot="16200000">
            <a:off x="-453245" y="4969296"/>
            <a:ext cx="2092188" cy="523220"/>
          </a:xfrm>
          <a:prstGeom prst="rect">
            <a:avLst/>
          </a:prstGeom>
          <a:noFill/>
        </p:spPr>
        <p:txBody>
          <a:bodyPr wrap="square" rtlCol="0">
            <a:spAutoFit/>
          </a:bodyPr>
          <a:lstStyle/>
          <a:p>
            <a:pPr algn="ctr"/>
            <a:r>
              <a:rPr lang="en-US" sz="2800" b="1" dirty="0" smtClean="0"/>
              <a:t>HOW?</a:t>
            </a:r>
            <a:endParaRPr lang="en-US" sz="2800" b="1" dirty="0"/>
          </a:p>
        </p:txBody>
      </p:sp>
      <p:sp>
        <p:nvSpPr>
          <p:cNvPr id="15" name="Rounded Rectangle 14"/>
          <p:cNvSpPr/>
          <p:nvPr/>
        </p:nvSpPr>
        <p:spPr>
          <a:xfrm>
            <a:off x="251520" y="2206047"/>
            <a:ext cx="2467522" cy="128533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Network </a:t>
            </a:r>
            <a:r>
              <a:rPr lang="en-US" sz="2400" b="1" dirty="0" smtClean="0">
                <a:solidFill>
                  <a:schemeClr val="tx1"/>
                </a:solidFill>
              </a:rPr>
              <a:t>Simplification</a:t>
            </a:r>
            <a:br>
              <a:rPr lang="en-US" sz="2400" b="1" dirty="0" smtClean="0">
                <a:solidFill>
                  <a:schemeClr val="tx1"/>
                </a:solidFill>
              </a:rPr>
            </a:br>
            <a:r>
              <a:rPr lang="en-US" sz="2400" b="1" dirty="0" smtClean="0">
                <a:solidFill>
                  <a:schemeClr val="tx1"/>
                </a:solidFill>
              </a:rPr>
              <a:t>Examples</a:t>
            </a:r>
            <a:endParaRPr lang="en-US" sz="2400" b="1" dirty="0">
              <a:solidFill>
                <a:schemeClr val="tx1"/>
              </a:solidFill>
            </a:endParaRPr>
          </a:p>
        </p:txBody>
      </p:sp>
      <p:grpSp>
        <p:nvGrpSpPr>
          <p:cNvPr id="5" name="Group 4"/>
          <p:cNvGrpSpPr/>
          <p:nvPr/>
        </p:nvGrpSpPr>
        <p:grpSpPr>
          <a:xfrm>
            <a:off x="2771800" y="3606685"/>
            <a:ext cx="2137144" cy="3206691"/>
            <a:chOff x="2771800" y="3606685"/>
            <a:chExt cx="2137144" cy="3206691"/>
          </a:xfrm>
        </p:grpSpPr>
        <p:sp>
          <p:nvSpPr>
            <p:cNvPr id="4" name="TextBox 3"/>
            <p:cNvSpPr txBox="1"/>
            <p:nvPr/>
          </p:nvSpPr>
          <p:spPr>
            <a:xfrm>
              <a:off x="2862584" y="3934797"/>
              <a:ext cx="2001767" cy="646331"/>
            </a:xfrm>
            <a:prstGeom prst="rect">
              <a:avLst/>
            </a:prstGeom>
            <a:noFill/>
          </p:spPr>
          <p:txBody>
            <a:bodyPr wrap="square" rtlCol="0">
              <a:spAutoFit/>
            </a:bodyPr>
            <a:lstStyle/>
            <a:p>
              <a:pPr algn="ctr"/>
              <a:r>
                <a:rPr lang="en-US" dirty="0" smtClean="0"/>
                <a:t>Compute </a:t>
              </a:r>
              <a:r>
                <a:rPr lang="en-US" dirty="0" err="1" smtClean="0"/>
                <a:t>DoI</a:t>
              </a:r>
              <a:r>
                <a:rPr lang="en-US" dirty="0" smtClean="0"/>
                <a:t> values for elements</a:t>
              </a:r>
              <a:endParaRPr lang="en-US" dirty="0"/>
            </a:p>
          </p:txBody>
        </p:sp>
        <p:sp>
          <p:nvSpPr>
            <p:cNvPr id="28" name="TextBox 27"/>
            <p:cNvSpPr txBox="1"/>
            <p:nvPr/>
          </p:nvSpPr>
          <p:spPr>
            <a:xfrm>
              <a:off x="2859524" y="4942909"/>
              <a:ext cx="1961697" cy="646331"/>
            </a:xfrm>
            <a:prstGeom prst="rect">
              <a:avLst/>
            </a:prstGeom>
            <a:noFill/>
          </p:spPr>
          <p:txBody>
            <a:bodyPr wrap="square" rtlCol="0">
              <a:spAutoFit/>
            </a:bodyPr>
            <a:lstStyle/>
            <a:p>
              <a:pPr algn="ctr"/>
              <a:r>
                <a:rPr lang="en-US" dirty="0" smtClean="0"/>
                <a:t>Contract elements with low </a:t>
              </a:r>
              <a:r>
                <a:rPr lang="en-US" dirty="0" err="1" smtClean="0"/>
                <a:t>DoIs</a:t>
              </a:r>
              <a:endParaRPr lang="en-US" dirty="0"/>
            </a:p>
          </p:txBody>
        </p:sp>
        <p:sp>
          <p:nvSpPr>
            <p:cNvPr id="29" name="TextBox 28"/>
            <p:cNvSpPr txBox="1"/>
            <p:nvPr/>
          </p:nvSpPr>
          <p:spPr>
            <a:xfrm>
              <a:off x="2771800" y="5890046"/>
              <a:ext cx="2137144" cy="923330"/>
            </a:xfrm>
            <a:prstGeom prst="rect">
              <a:avLst/>
            </a:prstGeom>
            <a:noFill/>
          </p:spPr>
          <p:txBody>
            <a:bodyPr wrap="square" rtlCol="0">
              <a:spAutoFit/>
            </a:bodyPr>
            <a:lstStyle/>
            <a:p>
              <a:pPr algn="ctr"/>
              <a:r>
                <a:rPr lang="en-US" dirty="0" smtClean="0"/>
                <a:t>Adjust </a:t>
              </a:r>
              <a:r>
                <a:rPr lang="en-US" dirty="0" err="1" smtClean="0"/>
                <a:t>DoI</a:t>
              </a:r>
              <a:r>
                <a:rPr lang="en-US" dirty="0" smtClean="0"/>
                <a:t> threshold to steer the degree of reduction</a:t>
              </a:r>
              <a:endParaRPr lang="en-US" dirty="0"/>
            </a:p>
          </p:txBody>
        </p:sp>
        <p:cxnSp>
          <p:nvCxnSpPr>
            <p:cNvPr id="30" name="Straight Connector 29"/>
            <p:cNvCxnSpPr/>
            <p:nvPr/>
          </p:nvCxnSpPr>
          <p:spPr>
            <a:xfrm rot="5400000">
              <a:off x="3662190" y="3805940"/>
              <a:ext cx="405754" cy="7244"/>
            </a:xfrm>
            <a:prstGeom prst="line">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3654946" y="4743960"/>
              <a:ext cx="405754" cy="7244"/>
            </a:xfrm>
            <a:prstGeom prst="line">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3641117" y="5717883"/>
              <a:ext cx="405754" cy="7244"/>
            </a:xfrm>
            <a:prstGeom prst="line">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4739112" y="3606685"/>
            <a:ext cx="2137144" cy="3206691"/>
            <a:chOff x="4701608" y="3606685"/>
            <a:chExt cx="2137144" cy="3206691"/>
          </a:xfrm>
        </p:grpSpPr>
        <p:sp>
          <p:nvSpPr>
            <p:cNvPr id="33" name="TextBox 32"/>
            <p:cNvSpPr txBox="1"/>
            <p:nvPr/>
          </p:nvSpPr>
          <p:spPr>
            <a:xfrm>
              <a:off x="4754828" y="3934797"/>
              <a:ext cx="2049420" cy="646331"/>
            </a:xfrm>
            <a:prstGeom prst="rect">
              <a:avLst/>
            </a:prstGeom>
            <a:noFill/>
          </p:spPr>
          <p:txBody>
            <a:bodyPr wrap="square" rtlCol="0">
              <a:spAutoFit/>
            </a:bodyPr>
            <a:lstStyle/>
            <a:p>
              <a:pPr algn="ctr"/>
              <a:r>
                <a:rPr lang="en-US" dirty="0" smtClean="0"/>
                <a:t>Determine con-</a:t>
              </a:r>
              <a:r>
                <a:rPr lang="en-US" dirty="0" err="1" smtClean="0"/>
                <a:t>fluence</a:t>
              </a:r>
              <a:r>
                <a:rPr lang="en-US" dirty="0" smtClean="0"/>
                <a:t> of edges</a:t>
              </a:r>
              <a:endParaRPr lang="en-US" dirty="0"/>
            </a:p>
          </p:txBody>
        </p:sp>
        <p:sp>
          <p:nvSpPr>
            <p:cNvPr id="34" name="TextBox 33"/>
            <p:cNvSpPr txBox="1"/>
            <p:nvPr/>
          </p:nvSpPr>
          <p:spPr>
            <a:xfrm>
              <a:off x="4754828" y="4942909"/>
              <a:ext cx="2010243" cy="646331"/>
            </a:xfrm>
            <a:prstGeom prst="rect">
              <a:avLst/>
            </a:prstGeom>
            <a:noFill/>
          </p:spPr>
          <p:txBody>
            <a:bodyPr wrap="square" rtlCol="0">
              <a:spAutoFit/>
            </a:bodyPr>
            <a:lstStyle/>
            <a:p>
              <a:pPr algn="ctr"/>
              <a:r>
                <a:rPr lang="en-US" dirty="0" smtClean="0"/>
                <a:t>Bundle edges with high pairwise </a:t>
              </a:r>
              <a:r>
                <a:rPr lang="en-US" dirty="0" err="1" smtClean="0"/>
                <a:t>confl</a:t>
              </a:r>
              <a:r>
                <a:rPr lang="en-US" dirty="0"/>
                <a:t>.</a:t>
              </a:r>
            </a:p>
          </p:txBody>
        </p:sp>
        <p:sp>
          <p:nvSpPr>
            <p:cNvPr id="35" name="TextBox 34"/>
            <p:cNvSpPr txBox="1"/>
            <p:nvPr/>
          </p:nvSpPr>
          <p:spPr>
            <a:xfrm>
              <a:off x="4701608" y="5890046"/>
              <a:ext cx="2137144" cy="923330"/>
            </a:xfrm>
            <a:prstGeom prst="rect">
              <a:avLst/>
            </a:prstGeom>
            <a:noFill/>
          </p:spPr>
          <p:txBody>
            <a:bodyPr wrap="square" rtlCol="0">
              <a:spAutoFit/>
            </a:bodyPr>
            <a:lstStyle/>
            <a:p>
              <a:pPr algn="ctr"/>
              <a:r>
                <a:rPr lang="en-US" dirty="0" smtClean="0"/>
                <a:t>Use lens to locally un-bundle edges for detailed inspection</a:t>
              </a:r>
              <a:endParaRPr lang="en-US" dirty="0"/>
            </a:p>
          </p:txBody>
        </p:sp>
        <p:cxnSp>
          <p:nvCxnSpPr>
            <p:cNvPr id="36" name="Straight Connector 35"/>
            <p:cNvCxnSpPr/>
            <p:nvPr/>
          </p:nvCxnSpPr>
          <p:spPr>
            <a:xfrm rot="5400000">
              <a:off x="5557494" y="3805940"/>
              <a:ext cx="405754" cy="7244"/>
            </a:xfrm>
            <a:prstGeom prst="line">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5550250" y="4743960"/>
              <a:ext cx="405754" cy="7244"/>
            </a:xfrm>
            <a:prstGeom prst="line">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5536421" y="5717883"/>
              <a:ext cx="405754" cy="7244"/>
            </a:xfrm>
            <a:prstGeom prst="line">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6755336" y="3598894"/>
            <a:ext cx="2137144" cy="3206691"/>
            <a:chOff x="4701608" y="3606685"/>
            <a:chExt cx="2137144" cy="3206691"/>
          </a:xfrm>
        </p:grpSpPr>
        <p:sp>
          <p:nvSpPr>
            <p:cNvPr id="41" name="TextBox 40"/>
            <p:cNvSpPr txBox="1"/>
            <p:nvPr/>
          </p:nvSpPr>
          <p:spPr>
            <a:xfrm>
              <a:off x="4754828" y="3934797"/>
              <a:ext cx="2049420" cy="646331"/>
            </a:xfrm>
            <a:prstGeom prst="rect">
              <a:avLst/>
            </a:prstGeom>
            <a:noFill/>
          </p:spPr>
          <p:txBody>
            <a:bodyPr wrap="square" rtlCol="0">
              <a:spAutoFit/>
            </a:bodyPr>
            <a:lstStyle/>
            <a:p>
              <a:pPr algn="ctr"/>
              <a:r>
                <a:rPr lang="en-US" dirty="0" smtClean="0"/>
                <a:t>Register </a:t>
              </a:r>
              <a:r>
                <a:rPr lang="en-US" dirty="0" err="1" smtClean="0"/>
                <a:t>overplot</a:t>
              </a:r>
              <a:r>
                <a:rPr lang="en-US" dirty="0" smtClean="0"/>
                <a:t>-ting in each Pixel</a:t>
              </a:r>
              <a:endParaRPr lang="en-US" dirty="0"/>
            </a:p>
          </p:txBody>
        </p:sp>
        <p:sp>
          <p:nvSpPr>
            <p:cNvPr id="42" name="TextBox 41"/>
            <p:cNvSpPr txBox="1"/>
            <p:nvPr/>
          </p:nvSpPr>
          <p:spPr>
            <a:xfrm>
              <a:off x="4754828" y="4942909"/>
              <a:ext cx="2010243" cy="646331"/>
            </a:xfrm>
            <a:prstGeom prst="rect">
              <a:avLst/>
            </a:prstGeom>
            <a:noFill/>
          </p:spPr>
          <p:txBody>
            <a:bodyPr wrap="square" rtlCol="0">
              <a:spAutoFit/>
            </a:bodyPr>
            <a:lstStyle/>
            <a:p>
              <a:pPr algn="ctr"/>
              <a:r>
                <a:rPr lang="en-US" dirty="0" smtClean="0"/>
                <a:t>Merge </a:t>
              </a:r>
              <a:r>
                <a:rPr lang="en-US" dirty="0" err="1" smtClean="0"/>
                <a:t>overplotted</a:t>
              </a:r>
              <a:r>
                <a:rPr lang="en-US" dirty="0" smtClean="0"/>
                <a:t> Pixels into a splat</a:t>
              </a:r>
              <a:endParaRPr lang="en-US" dirty="0"/>
            </a:p>
          </p:txBody>
        </p:sp>
        <p:sp>
          <p:nvSpPr>
            <p:cNvPr id="43" name="TextBox 42"/>
            <p:cNvSpPr txBox="1"/>
            <p:nvPr/>
          </p:nvSpPr>
          <p:spPr>
            <a:xfrm>
              <a:off x="4701608" y="5890046"/>
              <a:ext cx="2137144" cy="923330"/>
            </a:xfrm>
            <a:prstGeom prst="rect">
              <a:avLst/>
            </a:prstGeom>
            <a:noFill/>
          </p:spPr>
          <p:txBody>
            <a:bodyPr wrap="square" rtlCol="0">
              <a:spAutoFit/>
            </a:bodyPr>
            <a:lstStyle/>
            <a:p>
              <a:pPr algn="ctr"/>
              <a:r>
                <a:rPr lang="en-US" dirty="0" smtClean="0"/>
                <a:t>Adapt the range of influence of the splat function (</a:t>
              </a:r>
              <a:r>
                <a:rPr lang="el-GR" dirty="0" smtClean="0"/>
                <a:t>σ</a:t>
              </a:r>
              <a:r>
                <a:rPr lang="en-US" dirty="0" smtClean="0"/>
                <a:t>)</a:t>
              </a:r>
              <a:endParaRPr lang="en-US" dirty="0"/>
            </a:p>
          </p:txBody>
        </p:sp>
        <p:cxnSp>
          <p:nvCxnSpPr>
            <p:cNvPr id="48" name="Straight Connector 47"/>
            <p:cNvCxnSpPr/>
            <p:nvPr/>
          </p:nvCxnSpPr>
          <p:spPr>
            <a:xfrm rot="5400000">
              <a:off x="5557494" y="3805940"/>
              <a:ext cx="405754" cy="7244"/>
            </a:xfrm>
            <a:prstGeom prst="line">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5400000">
              <a:off x="5550250" y="4743960"/>
              <a:ext cx="405754" cy="7244"/>
            </a:xfrm>
            <a:prstGeom prst="line">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5536421" y="5717883"/>
              <a:ext cx="405754" cy="7244"/>
            </a:xfrm>
            <a:prstGeom prst="line">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4918544" y="3801771"/>
            <a:ext cx="1836792" cy="9183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4868613" y="4828182"/>
            <a:ext cx="1836792" cy="9183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4789013" y="5884740"/>
            <a:ext cx="1976058" cy="9183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953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0" descr="D:\My DropBox\PhD\Stuff\SBEB2\new images\set3\shadedmo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31" y="2847028"/>
            <a:ext cx="3820589" cy="3829775"/>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re 1"/>
          <p:cNvSpPr>
            <a:spLocks noGrp="1"/>
          </p:cNvSpPr>
          <p:nvPr>
            <p:ph type="ctrTitle"/>
          </p:nvPr>
        </p:nvSpPr>
        <p:spPr>
          <a:xfrm>
            <a:off x="971600" y="476672"/>
            <a:ext cx="7772400" cy="2259682"/>
          </a:xfrm>
        </p:spPr>
        <p:txBody>
          <a:bodyPr>
            <a:normAutofit/>
          </a:bodyPr>
          <a:lstStyle/>
          <a:p>
            <a:r>
              <a:rPr lang="en-US" dirty="0"/>
              <a:t>SBEB</a:t>
            </a:r>
            <a:br>
              <a:rPr lang="en-US" dirty="0"/>
            </a:br>
            <a:r>
              <a:rPr lang="en-US" dirty="0"/>
              <a:t>Skeleton-based Edge Bundling</a:t>
            </a:r>
          </a:p>
        </p:txBody>
      </p:sp>
      <p:sp>
        <p:nvSpPr>
          <p:cNvPr id="3" name="Sous-titre 2"/>
          <p:cNvSpPr>
            <a:spLocks noGrp="1"/>
          </p:cNvSpPr>
          <p:nvPr>
            <p:ph type="subTitle" idx="1"/>
          </p:nvPr>
        </p:nvSpPr>
        <p:spPr>
          <a:xfrm>
            <a:off x="2059632" y="2420888"/>
            <a:ext cx="6400800" cy="1752600"/>
          </a:xfrm>
        </p:spPr>
        <p:txBody>
          <a:bodyPr>
            <a:normAutofit/>
          </a:bodyPr>
          <a:lstStyle/>
          <a:p>
            <a:r>
              <a:rPr lang="en-US" dirty="0"/>
              <a:t>O. Ersoy, C. Hurter, F. V. </a:t>
            </a:r>
            <a:r>
              <a:rPr lang="en-US" dirty="0" err="1"/>
              <a:t>Paulovich</a:t>
            </a:r>
            <a:r>
              <a:rPr lang="en-US" dirty="0"/>
              <a:t>, </a:t>
            </a:r>
          </a:p>
          <a:p>
            <a:r>
              <a:rPr lang="en-US" dirty="0"/>
              <a:t>G. </a:t>
            </a:r>
            <a:r>
              <a:rPr lang="en-US" dirty="0" err="1"/>
              <a:t>Cantareira</a:t>
            </a:r>
            <a:r>
              <a:rPr lang="en-US" dirty="0"/>
              <a:t>, A. </a:t>
            </a:r>
            <a:r>
              <a:rPr lang="en-US" dirty="0" err="1" smtClean="0"/>
              <a:t>Telea</a:t>
            </a:r>
            <a:r>
              <a:rPr lang="en-US" dirty="0" smtClean="0"/>
              <a:t/>
            </a:r>
            <a:br>
              <a:rPr lang="en-US" dirty="0" smtClean="0"/>
            </a:br>
            <a:r>
              <a:rPr lang="en-US" dirty="0" err="1" smtClean="0"/>
              <a:t>Infovis</a:t>
            </a:r>
            <a:r>
              <a:rPr lang="en-US" dirty="0" smtClean="0"/>
              <a:t> 2011</a:t>
            </a:r>
            <a:endParaRPr lang="en-US" dirty="0"/>
          </a:p>
        </p:txBody>
      </p:sp>
    </p:spTree>
    <p:extLst>
      <p:ext uri="{BB962C8B-B14F-4D97-AF65-F5344CB8AC3E}">
        <p14:creationId xmlns:p14="http://schemas.microsoft.com/office/powerpoint/2010/main" val="39766401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569" y="0"/>
            <a:ext cx="8229600" cy="764704"/>
          </a:xfrm>
        </p:spPr>
        <p:txBody>
          <a:bodyPr/>
          <a:lstStyle/>
          <a:p>
            <a:r>
              <a:rPr lang="en-US" dirty="0" smtClean="0"/>
              <a:t>Edge Bundling</a:t>
            </a:r>
            <a:endParaRPr lang="en-US" dirty="0"/>
          </a:p>
        </p:txBody>
      </p:sp>
      <p:sp>
        <p:nvSpPr>
          <p:cNvPr id="3" name="Content Placeholder 2"/>
          <p:cNvSpPr>
            <a:spLocks noGrp="1"/>
          </p:cNvSpPr>
          <p:nvPr>
            <p:ph idx="1"/>
          </p:nvPr>
        </p:nvSpPr>
        <p:spPr>
          <a:xfrm>
            <a:off x="611560" y="692696"/>
            <a:ext cx="8229600" cy="3650705"/>
          </a:xfrm>
        </p:spPr>
        <p:txBody>
          <a:bodyPr>
            <a:normAutofit fontScale="85000" lnSpcReduction="20000"/>
          </a:bodyPr>
          <a:lstStyle/>
          <a:p>
            <a:r>
              <a:rPr lang="en-US" dirty="0" smtClean="0">
                <a:solidFill>
                  <a:srgbClr val="0070C0"/>
                </a:solidFill>
              </a:rPr>
              <a:t>Node-link diagrams</a:t>
            </a:r>
            <a:r>
              <a:rPr lang="en-US" dirty="0" smtClean="0"/>
              <a:t> are widely used</a:t>
            </a:r>
          </a:p>
          <a:p>
            <a:r>
              <a:rPr lang="en-US" dirty="0" smtClean="0"/>
              <a:t>Large number of nodes + edges</a:t>
            </a:r>
            <a:r>
              <a:rPr lang="en-US" dirty="0"/>
              <a:t> </a:t>
            </a:r>
            <a:r>
              <a:rPr lang="en-US" dirty="0" smtClean="0"/>
              <a:t> =  </a:t>
            </a:r>
            <a:r>
              <a:rPr lang="en-US" dirty="0" smtClean="0">
                <a:solidFill>
                  <a:srgbClr val="0070C0"/>
                </a:solidFill>
              </a:rPr>
              <a:t>visual clutter!</a:t>
            </a:r>
          </a:p>
          <a:p>
            <a:r>
              <a:rPr lang="en-US" dirty="0" smtClean="0"/>
              <a:t>Edge bundling,</a:t>
            </a:r>
          </a:p>
          <a:p>
            <a:pPr lvl="1"/>
            <a:r>
              <a:rPr lang="en-US" dirty="0" smtClean="0"/>
              <a:t>draws </a:t>
            </a:r>
            <a:r>
              <a:rPr lang="en-US" dirty="0" smtClean="0">
                <a:solidFill>
                  <a:srgbClr val="0070C0"/>
                </a:solidFill>
              </a:rPr>
              <a:t>related edges </a:t>
            </a:r>
            <a:r>
              <a:rPr lang="en-US" dirty="0" smtClean="0"/>
              <a:t>close to each other increases white space between bundles. </a:t>
            </a:r>
          </a:p>
          <a:p>
            <a:pPr lvl="1"/>
            <a:r>
              <a:rPr lang="en-US" sz="3500" b="1" dirty="0" smtClean="0"/>
              <a:t>trades clutter for </a:t>
            </a:r>
            <a:r>
              <a:rPr lang="en-US" sz="3500" b="1" dirty="0" smtClean="0">
                <a:solidFill>
                  <a:srgbClr val="0070C0"/>
                </a:solidFill>
              </a:rPr>
              <a:t>overdraw</a:t>
            </a:r>
          </a:p>
          <a:p>
            <a:pPr lvl="1"/>
            <a:r>
              <a:rPr lang="en-US" dirty="0" smtClean="0"/>
              <a:t>This technique is </a:t>
            </a:r>
            <a:r>
              <a:rPr lang="en-US" dirty="0"/>
              <a:t>applicable to </a:t>
            </a:r>
            <a:r>
              <a:rPr lang="en-US" dirty="0">
                <a:solidFill>
                  <a:srgbClr val="0070C0"/>
                </a:solidFill>
              </a:rPr>
              <a:t>general graphs </a:t>
            </a:r>
            <a:endParaRPr lang="en-US" dirty="0" smtClean="0">
              <a:solidFill>
                <a:srgbClr val="0070C0"/>
              </a:solidFill>
            </a:endParaRPr>
          </a:p>
          <a:p>
            <a:pPr lvl="1"/>
            <a:r>
              <a:rPr lang="en-US" dirty="0" smtClean="0"/>
              <a:t>(</a:t>
            </a:r>
            <a:r>
              <a:rPr lang="en-US" dirty="0"/>
              <a:t>no hierarchy required)</a:t>
            </a:r>
          </a:p>
          <a:p>
            <a:pPr lvl="1"/>
            <a:endParaRPr lang="en-US" dirty="0" smtClean="0">
              <a:solidFill>
                <a:srgbClr val="0070C0"/>
              </a:solidFill>
            </a:endParaRPr>
          </a:p>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9676" y="4343401"/>
            <a:ext cx="5291386" cy="2256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404806580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Idea: Use Skeletons</a:t>
            </a:r>
            <a:endParaRPr lang="en-US" dirty="0"/>
          </a:p>
        </p:txBody>
      </p:sp>
      <p:sp>
        <p:nvSpPr>
          <p:cNvPr id="3" name="Content Placeholder 2"/>
          <p:cNvSpPr>
            <a:spLocks noGrp="1"/>
          </p:cNvSpPr>
          <p:nvPr>
            <p:ph idx="1"/>
          </p:nvPr>
        </p:nvSpPr>
        <p:spPr/>
        <p:txBody>
          <a:bodyPr/>
          <a:lstStyle/>
          <a:p>
            <a:pPr marL="0" indent="0">
              <a:buNone/>
            </a:pPr>
            <a:r>
              <a:rPr lang="en-US" dirty="0" smtClean="0"/>
              <a:t>The skeleton, </a:t>
            </a:r>
          </a:p>
          <a:p>
            <a:pPr lvl="1"/>
            <a:r>
              <a:rPr lang="en-US" dirty="0"/>
              <a:t>i</a:t>
            </a:r>
            <a:r>
              <a:rPr lang="en-US" dirty="0" smtClean="0"/>
              <a:t>s nicely </a:t>
            </a:r>
            <a:r>
              <a:rPr lang="en-US" dirty="0" smtClean="0">
                <a:solidFill>
                  <a:srgbClr val="0070C0"/>
                </a:solidFill>
              </a:rPr>
              <a:t>centered</a:t>
            </a:r>
            <a:r>
              <a:rPr lang="en-US" dirty="0" smtClean="0"/>
              <a:t> in the shape</a:t>
            </a:r>
          </a:p>
          <a:p>
            <a:pPr lvl="1"/>
            <a:r>
              <a:rPr lang="en-US" dirty="0" smtClean="0"/>
              <a:t>obeys the </a:t>
            </a:r>
            <a:r>
              <a:rPr lang="en-US" dirty="0" smtClean="0">
                <a:solidFill>
                  <a:srgbClr val="0070C0"/>
                </a:solidFill>
              </a:rPr>
              <a:t>shape’s topology</a:t>
            </a:r>
            <a:r>
              <a:rPr lang="en-US" dirty="0" smtClean="0"/>
              <a:t> (branches, loops, </a:t>
            </a:r>
            <a:r>
              <a:rPr lang="en-US" dirty="0" err="1" smtClean="0"/>
              <a:t>etc</a:t>
            </a:r>
            <a:r>
              <a:rPr lang="en-US" dirty="0" smtClean="0"/>
              <a:t>)</a:t>
            </a:r>
          </a:p>
          <a:p>
            <a:pPr marL="0" indent="0">
              <a:buNone/>
            </a:pPr>
            <a:endParaRPr lang="en-US" dirty="0"/>
          </a:p>
          <a:p>
            <a:pPr marL="0" indent="0">
              <a:buNone/>
            </a:pPr>
            <a:r>
              <a:rPr lang="en-US" sz="800" dirty="0" smtClean="0"/>
              <a:t>	</a:t>
            </a:r>
          </a:p>
          <a:p>
            <a:pPr marL="0" indent="0" algn="ctr">
              <a:buNone/>
            </a:pPr>
            <a:r>
              <a:rPr lang="en-US" sz="2800" dirty="0" smtClean="0"/>
              <a:t>“</a:t>
            </a:r>
            <a:r>
              <a:rPr lang="en-US" sz="2800" dirty="0" smtClean="0">
                <a:solidFill>
                  <a:srgbClr val="0070C0"/>
                </a:solidFill>
              </a:rPr>
              <a:t>Use skeletons </a:t>
            </a:r>
            <a:br>
              <a:rPr lang="en-US" sz="2800" dirty="0" smtClean="0">
                <a:solidFill>
                  <a:srgbClr val="0070C0"/>
                </a:solidFill>
              </a:rPr>
            </a:br>
            <a:r>
              <a:rPr lang="en-US" sz="2800" dirty="0" smtClean="0">
                <a:solidFill>
                  <a:srgbClr val="0070C0"/>
                </a:solidFill>
              </a:rPr>
              <a:t>to direct edge bundling</a:t>
            </a:r>
            <a:r>
              <a:rPr lang="en-US" sz="2800" dirty="0" smtClean="0"/>
              <a:t>”</a:t>
            </a:r>
          </a:p>
          <a:p>
            <a:pPr marL="0" indent="0">
              <a:buNone/>
            </a:pPr>
            <a:endParaRPr lang="en-US" dirty="0" smtClean="0"/>
          </a:p>
          <a:p>
            <a:endParaRPr lang="en-US" dirty="0"/>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981200"/>
            <a:ext cx="4320000" cy="4320000"/>
          </a:xfrm>
          <a:prstGeom prst="rect">
            <a:avLst/>
          </a:prstGeom>
          <a:noFill/>
          <a:ln>
            <a:noFill/>
          </a:ln>
          <a:effectLst>
            <a:outerShdw blurRad="63500" sx="102000" sy="102000" algn="ctr" rotWithShape="0">
              <a:srgbClr val="ABAECC">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409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080800"/>
            <a:ext cx="4320000" cy="4320000"/>
          </a:xfrm>
          <a:prstGeom prst="rect">
            <a:avLst/>
          </a:prstGeom>
          <a:noFill/>
          <a:ln>
            <a:noFill/>
          </a:ln>
          <a:effectLst>
            <a:outerShdw blurRad="63500" sx="102000" sy="102000" algn="ctr" rotWithShape="0">
              <a:srgbClr val="ABAECC">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2" name="Picture 2" descr="X:\Data\Desktop\InfoVis SBEB\009unbundled.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080800"/>
            <a:ext cx="4320000" cy="4320000"/>
          </a:xfrm>
          <a:prstGeom prst="rect">
            <a:avLst/>
          </a:prstGeom>
          <a:noFill/>
          <a:effectLst>
            <a:outerShdw blurRad="63500" sx="102000" sy="102000" algn="ctr" rotWithShape="0">
              <a:srgbClr val="ABAECC">
                <a:alpha val="40000"/>
              </a:srgbClr>
            </a:outerShdw>
          </a:effectLst>
          <a:extLst>
            <a:ext uri="{909E8E84-426E-40DD-AFC4-6F175D3DCCD1}">
              <a14:hiddenFill xmlns:a14="http://schemas.microsoft.com/office/drawing/2010/main">
                <a:solidFill>
                  <a:srgbClr val="FFFFFF"/>
                </a:solidFill>
              </a14:hiddenFill>
            </a:ext>
          </a:extLst>
        </p:spPr>
      </p:pic>
      <p:pic>
        <p:nvPicPr>
          <p:cNvPr id="15364" name="Picture 4" descr="X:\Data\Desktop\InfoVis SBEB\0091shapeh.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4593" y="2080800"/>
            <a:ext cx="4319999" cy="4320000"/>
          </a:xfrm>
          <a:prstGeom prst="rect">
            <a:avLst/>
          </a:prstGeom>
          <a:noFill/>
          <a:effectLst>
            <a:outerShdw blurRad="63500" sx="102000" sy="102000" algn="ctr" rotWithShape="0">
              <a:srgbClr val="ABAECC">
                <a:alpha val="40000"/>
              </a:srgbClr>
            </a:outerShdw>
          </a:effectLst>
          <a:extLst>
            <a:ext uri="{909E8E84-426E-40DD-AFC4-6F175D3DCCD1}">
              <a14:hiddenFill xmlns:a14="http://schemas.microsoft.com/office/drawing/2010/main">
                <a:solidFill>
                  <a:srgbClr val="FFFFFF"/>
                </a:solidFill>
              </a14:hiddenFill>
            </a:ext>
          </a:extLst>
        </p:spPr>
      </p:pic>
      <p:pic>
        <p:nvPicPr>
          <p:cNvPr id="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4593" y="2080800"/>
            <a:ext cx="4320000" cy="4320000"/>
          </a:xfrm>
          <a:prstGeom prst="rect">
            <a:avLst/>
          </a:prstGeom>
          <a:noFill/>
          <a:ln>
            <a:noFill/>
          </a:ln>
          <a:effectLst>
            <a:outerShdw blurRad="63500" sx="102000" sy="102000" algn="ctr" rotWithShape="0">
              <a:srgbClr val="ABAECC">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5" descr="X:\Data\Desktop\InfoVis SBEB\0092count.bm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4593" y="2080800"/>
            <a:ext cx="4320000" cy="4320000"/>
          </a:xfrm>
          <a:prstGeom prst="rect">
            <a:avLst/>
          </a:prstGeom>
          <a:noFill/>
          <a:effectLst>
            <a:outerShdw blurRad="63500" sx="102000" sy="102000" algn="ctr" rotWithShape="0">
              <a:srgbClr val="ABAECC">
                <a:alpha val="40000"/>
              </a:srgbClr>
            </a:outerShdw>
          </a:effectLst>
          <a:extLst>
            <a:ext uri="{909E8E84-426E-40DD-AFC4-6F175D3DCCD1}">
              <a14:hiddenFill xmlns:a14="http://schemas.microsoft.com/office/drawing/2010/main">
                <a:solidFill>
                  <a:srgbClr val="FFFFFF"/>
                </a:solidFill>
              </a14:hiddenFill>
            </a:ext>
          </a:extLst>
        </p:spPr>
      </p:pic>
      <p:pic>
        <p:nvPicPr>
          <p:cNvPr id="15366" name="Picture 6" descr="X:\Data\Desktop\InfoVis SBEB\009bundled.bm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07525" y="2080800"/>
            <a:ext cx="4319999" cy="4320000"/>
          </a:xfrm>
          <a:prstGeom prst="rect">
            <a:avLst/>
          </a:prstGeom>
          <a:noFill/>
          <a:effectLst>
            <a:outerShdw blurRad="63500" sx="102000" sy="102000" algn="ctr" rotWithShape="0">
              <a:srgbClr val="ABAECC">
                <a:alpha val="40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Skeleton-based Edge Bundling</a:t>
            </a:r>
            <a:endParaRPr lang="en-US" dirty="0"/>
          </a:p>
        </p:txBody>
      </p:sp>
      <p:sp>
        <p:nvSpPr>
          <p:cNvPr id="3" name="Content Placeholder 2"/>
          <p:cNvSpPr>
            <a:spLocks noGrp="1"/>
          </p:cNvSpPr>
          <p:nvPr>
            <p:ph idx="1"/>
          </p:nvPr>
        </p:nvSpPr>
        <p:spPr>
          <a:xfrm>
            <a:off x="76200" y="1905000"/>
            <a:ext cx="4343400" cy="4648200"/>
          </a:xfrm>
        </p:spPr>
        <p:txBody>
          <a:bodyPr/>
          <a:lstStyle/>
          <a:p>
            <a:pPr marL="0" indent="0">
              <a:buNone/>
            </a:pPr>
            <a:r>
              <a:rPr lang="en-US" dirty="0" smtClean="0"/>
              <a:t>At each iteration:</a:t>
            </a:r>
          </a:p>
          <a:p>
            <a:pPr lvl="1"/>
            <a:r>
              <a:rPr lang="en-US" dirty="0" smtClean="0">
                <a:solidFill>
                  <a:srgbClr val="0070C0"/>
                </a:solidFill>
              </a:rPr>
              <a:t>cluster</a:t>
            </a:r>
            <a:r>
              <a:rPr lang="en-US" dirty="0" smtClean="0"/>
              <a:t> the edges,</a:t>
            </a:r>
          </a:p>
          <a:p>
            <a:pPr marL="0" indent="0">
              <a:buNone/>
            </a:pPr>
            <a:r>
              <a:rPr lang="en-US" dirty="0" smtClean="0"/>
              <a:t>Then for each cluster:</a:t>
            </a:r>
          </a:p>
          <a:p>
            <a:pPr lvl="1"/>
            <a:r>
              <a:rPr lang="en-US" dirty="0" smtClean="0"/>
              <a:t>inflate + threshold edges to get a thin </a:t>
            </a:r>
            <a:r>
              <a:rPr lang="en-US" dirty="0" smtClean="0">
                <a:solidFill>
                  <a:srgbClr val="0070C0"/>
                </a:solidFill>
              </a:rPr>
              <a:t>shape</a:t>
            </a:r>
            <a:r>
              <a:rPr lang="en-US" dirty="0" smtClean="0"/>
              <a:t> </a:t>
            </a:r>
            <a:r>
              <a:rPr lang="en-US" dirty="0" smtClean="0">
                <a:solidFill>
                  <a:srgbClr val="0070C0"/>
                </a:solidFill>
              </a:rPr>
              <a:t>Ω</a:t>
            </a:r>
            <a:r>
              <a:rPr lang="en-US" dirty="0" smtClean="0"/>
              <a:t> using DT, </a:t>
            </a:r>
          </a:p>
          <a:p>
            <a:pPr lvl="1"/>
            <a:r>
              <a:rPr lang="en-US" dirty="0" smtClean="0"/>
              <a:t>compute the </a:t>
            </a:r>
            <a:r>
              <a:rPr lang="en-US" dirty="0" smtClean="0">
                <a:solidFill>
                  <a:srgbClr val="0070C0"/>
                </a:solidFill>
              </a:rPr>
              <a:t>skeleton</a:t>
            </a:r>
            <a:r>
              <a:rPr lang="en-US" dirty="0" smtClean="0"/>
              <a:t> </a:t>
            </a:r>
            <a:r>
              <a:rPr lang="en-US" dirty="0" smtClean="0">
                <a:solidFill>
                  <a:srgbClr val="0070C0"/>
                </a:solidFill>
              </a:rPr>
              <a:t>S</a:t>
            </a:r>
            <a:r>
              <a:rPr lang="en-US" baseline="-25000" dirty="0" smtClean="0">
                <a:solidFill>
                  <a:srgbClr val="0070C0"/>
                </a:solidFill>
              </a:rPr>
              <a:t>Ω</a:t>
            </a:r>
            <a:r>
              <a:rPr lang="en-US" dirty="0" smtClean="0"/>
              <a:t>,  </a:t>
            </a:r>
          </a:p>
          <a:p>
            <a:pPr lvl="1"/>
            <a:r>
              <a:rPr lang="en-US" dirty="0" smtClean="0"/>
              <a:t>compute the </a:t>
            </a:r>
            <a:r>
              <a:rPr lang="en-US" dirty="0" smtClean="0">
                <a:solidFill>
                  <a:srgbClr val="0070C0"/>
                </a:solidFill>
              </a:rPr>
              <a:t>feature</a:t>
            </a:r>
            <a:r>
              <a:rPr lang="en-US" dirty="0" smtClean="0"/>
              <a:t> </a:t>
            </a:r>
            <a:r>
              <a:rPr lang="en-US" dirty="0" smtClean="0">
                <a:solidFill>
                  <a:srgbClr val="0070C0"/>
                </a:solidFill>
              </a:rPr>
              <a:t>transform</a:t>
            </a:r>
            <a:r>
              <a:rPr lang="en-US" dirty="0" smtClean="0"/>
              <a:t> </a:t>
            </a:r>
            <a:r>
              <a:rPr lang="en-US" dirty="0" smtClean="0">
                <a:solidFill>
                  <a:srgbClr val="0070C0"/>
                </a:solidFill>
              </a:rPr>
              <a:t>FT</a:t>
            </a:r>
            <a:r>
              <a:rPr lang="en-US" baseline="-25000" dirty="0" smtClean="0">
                <a:solidFill>
                  <a:srgbClr val="0070C0"/>
                </a:solidFill>
              </a:rPr>
              <a:t>S</a:t>
            </a:r>
            <a:r>
              <a:rPr lang="en-US" dirty="0" smtClean="0"/>
              <a:t>,   </a:t>
            </a:r>
          </a:p>
          <a:p>
            <a:pPr lvl="1"/>
            <a:r>
              <a:rPr lang="en-US" dirty="0" smtClean="0">
                <a:solidFill>
                  <a:srgbClr val="0070C0"/>
                </a:solidFill>
              </a:rPr>
              <a:t>attract</a:t>
            </a:r>
            <a:r>
              <a:rPr lang="en-US" dirty="0" smtClean="0"/>
              <a:t> the edges to S</a:t>
            </a:r>
            <a:r>
              <a:rPr lang="en-US" baseline="-25000" dirty="0" smtClean="0"/>
              <a:t>Ω</a:t>
            </a:r>
            <a:r>
              <a:rPr lang="en-US" dirty="0" smtClean="0"/>
              <a:t> using FT</a:t>
            </a:r>
            <a:r>
              <a:rPr lang="en-US" baseline="-25000" dirty="0" smtClean="0"/>
              <a:t>S</a:t>
            </a:r>
          </a:p>
          <a:p>
            <a:endParaRPr lang="en-US" dirty="0"/>
          </a:p>
        </p:txBody>
      </p:sp>
    </p:spTree>
    <p:extLst>
      <p:ext uri="{BB962C8B-B14F-4D97-AF65-F5344CB8AC3E}">
        <p14:creationId xmlns:p14="http://schemas.microsoft.com/office/powerpoint/2010/main" val="26765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362"/>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1536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364"/>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1536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1536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365"/>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5366"/>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153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Edge Attraction: Singularities</a:t>
            </a:r>
          </a:p>
        </p:txBody>
      </p:sp>
      <p:sp>
        <p:nvSpPr>
          <p:cNvPr id="3" name="Content Placeholder 2"/>
          <p:cNvSpPr>
            <a:spLocks noGrp="1"/>
          </p:cNvSpPr>
          <p:nvPr>
            <p:ph idx="1"/>
          </p:nvPr>
        </p:nvSpPr>
        <p:spPr>
          <a:xfrm>
            <a:off x="228600" y="1905000"/>
            <a:ext cx="4267200" cy="4648200"/>
          </a:xfrm>
        </p:spPr>
        <p:txBody>
          <a:bodyPr/>
          <a:lstStyle/>
          <a:p>
            <a:r>
              <a:rPr lang="en-US" dirty="0" smtClean="0"/>
              <a:t>When we attract all edge points to their closest skeleton point, </a:t>
            </a:r>
            <a:r>
              <a:rPr lang="en-US" dirty="0" smtClean="0">
                <a:solidFill>
                  <a:srgbClr val="0070C0"/>
                </a:solidFill>
              </a:rPr>
              <a:t>singularities</a:t>
            </a:r>
            <a:r>
              <a:rPr lang="en-US" dirty="0" smtClean="0"/>
              <a:t> appear</a:t>
            </a:r>
          </a:p>
          <a:p>
            <a:r>
              <a:rPr lang="en-US" dirty="0" smtClean="0"/>
              <a:t>The singularities cause undesired </a:t>
            </a:r>
            <a:r>
              <a:rPr lang="en-US" dirty="0" smtClean="0">
                <a:solidFill>
                  <a:srgbClr val="0070C0"/>
                </a:solidFill>
              </a:rPr>
              <a:t>kinks</a:t>
            </a:r>
          </a:p>
        </p:txBody>
      </p:sp>
      <p:grpSp>
        <p:nvGrpSpPr>
          <p:cNvPr id="55" name="Group 54"/>
          <p:cNvGrpSpPr/>
          <p:nvPr/>
        </p:nvGrpSpPr>
        <p:grpSpPr>
          <a:xfrm>
            <a:off x="4985274" y="1943773"/>
            <a:ext cx="3740150" cy="2465069"/>
            <a:chOff x="0" y="0"/>
            <a:chExt cx="3740318" cy="2465358"/>
          </a:xfrm>
        </p:grpSpPr>
        <p:sp>
          <p:nvSpPr>
            <p:cNvPr id="56" name="Freeform 55"/>
            <p:cNvSpPr/>
            <p:nvPr/>
          </p:nvSpPr>
          <p:spPr>
            <a:xfrm rot="379461">
              <a:off x="0" y="0"/>
              <a:ext cx="1964055" cy="741045"/>
            </a:xfrm>
            <a:custGeom>
              <a:avLst/>
              <a:gdLst>
                <a:gd name="connsiteX0" fmla="*/ 0 w 1964453"/>
                <a:gd name="connsiteY0" fmla="*/ 2767 h 741321"/>
                <a:gd name="connsiteX1" fmla="*/ 984739 w 1964453"/>
                <a:gd name="connsiteY1" fmla="*/ 113299 h 741321"/>
                <a:gd name="connsiteX2" fmla="*/ 1964453 w 1964453"/>
                <a:gd name="connsiteY2" fmla="*/ 741321 h 741321"/>
              </a:gdLst>
              <a:ahLst/>
              <a:cxnLst>
                <a:cxn ang="0">
                  <a:pos x="connsiteX0" y="connsiteY0"/>
                </a:cxn>
                <a:cxn ang="0">
                  <a:pos x="connsiteX1" y="connsiteY1"/>
                </a:cxn>
                <a:cxn ang="0">
                  <a:pos x="connsiteX2" y="connsiteY2"/>
                </a:cxn>
              </a:cxnLst>
              <a:rect l="l" t="t" r="r" b="b"/>
              <a:pathLst>
                <a:path w="1964453" h="741321">
                  <a:moveTo>
                    <a:pt x="0" y="2767"/>
                  </a:moveTo>
                  <a:cubicBezTo>
                    <a:pt x="328665" y="-3513"/>
                    <a:pt x="657330" y="-9793"/>
                    <a:pt x="984739" y="113299"/>
                  </a:cubicBezTo>
                  <a:cubicBezTo>
                    <a:pt x="1312148" y="236391"/>
                    <a:pt x="1794469" y="628277"/>
                    <a:pt x="1964453" y="741321"/>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7" name="Freeform 56"/>
            <p:cNvSpPr/>
            <p:nvPr/>
          </p:nvSpPr>
          <p:spPr>
            <a:xfrm rot="7370327">
              <a:off x="86264" y="1112808"/>
              <a:ext cx="1964055" cy="741045"/>
            </a:xfrm>
            <a:custGeom>
              <a:avLst/>
              <a:gdLst>
                <a:gd name="connsiteX0" fmla="*/ 0 w 1964453"/>
                <a:gd name="connsiteY0" fmla="*/ 2767 h 741321"/>
                <a:gd name="connsiteX1" fmla="*/ 984739 w 1964453"/>
                <a:gd name="connsiteY1" fmla="*/ 113299 h 741321"/>
                <a:gd name="connsiteX2" fmla="*/ 1964453 w 1964453"/>
                <a:gd name="connsiteY2" fmla="*/ 741321 h 741321"/>
              </a:gdLst>
              <a:ahLst/>
              <a:cxnLst>
                <a:cxn ang="0">
                  <a:pos x="connsiteX0" y="connsiteY0"/>
                </a:cxn>
                <a:cxn ang="0">
                  <a:pos x="connsiteX1" y="connsiteY1"/>
                </a:cxn>
                <a:cxn ang="0">
                  <a:pos x="connsiteX2" y="connsiteY2"/>
                </a:cxn>
              </a:cxnLst>
              <a:rect l="l" t="t" r="r" b="b"/>
              <a:pathLst>
                <a:path w="1964453" h="741321">
                  <a:moveTo>
                    <a:pt x="0" y="2767"/>
                  </a:moveTo>
                  <a:cubicBezTo>
                    <a:pt x="328665" y="-3513"/>
                    <a:pt x="657330" y="-9793"/>
                    <a:pt x="984739" y="113299"/>
                  </a:cubicBezTo>
                  <a:cubicBezTo>
                    <a:pt x="1312148" y="236391"/>
                    <a:pt x="1794469" y="628277"/>
                    <a:pt x="1964453" y="741321"/>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8" name="Freeform 57"/>
            <p:cNvSpPr/>
            <p:nvPr/>
          </p:nvSpPr>
          <p:spPr>
            <a:xfrm>
              <a:off x="1906438" y="465826"/>
              <a:ext cx="1833880" cy="386080"/>
            </a:xfrm>
            <a:custGeom>
              <a:avLst/>
              <a:gdLst>
                <a:gd name="connsiteX0" fmla="*/ 0 w 2190541"/>
                <a:gd name="connsiteY0" fmla="*/ 537587 h 539623"/>
                <a:gd name="connsiteX1" fmla="*/ 1085222 w 2190541"/>
                <a:gd name="connsiteY1" fmla="*/ 457200 h 539623"/>
                <a:gd name="connsiteX2" fmla="*/ 2190541 w 2190541"/>
                <a:gd name="connsiteY2" fmla="*/ 0 h 539623"/>
              </a:gdLst>
              <a:ahLst/>
              <a:cxnLst>
                <a:cxn ang="0">
                  <a:pos x="connsiteX0" y="connsiteY0"/>
                </a:cxn>
                <a:cxn ang="0">
                  <a:pos x="connsiteX1" y="connsiteY1"/>
                </a:cxn>
                <a:cxn ang="0">
                  <a:pos x="connsiteX2" y="connsiteY2"/>
                </a:cxn>
              </a:cxnLst>
              <a:rect l="l" t="t" r="r" b="b"/>
              <a:pathLst>
                <a:path w="2190541" h="539623">
                  <a:moveTo>
                    <a:pt x="0" y="537587"/>
                  </a:moveTo>
                  <a:cubicBezTo>
                    <a:pt x="360066" y="542192"/>
                    <a:pt x="720132" y="546798"/>
                    <a:pt x="1085222" y="457200"/>
                  </a:cubicBezTo>
                  <a:cubicBezTo>
                    <a:pt x="1450312" y="367602"/>
                    <a:pt x="2012183" y="77037"/>
                    <a:pt x="2190541"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9" name="Freeform 58"/>
            <p:cNvSpPr/>
            <p:nvPr/>
          </p:nvSpPr>
          <p:spPr>
            <a:xfrm>
              <a:off x="224287" y="362309"/>
              <a:ext cx="3286478" cy="1006438"/>
            </a:xfrm>
            <a:custGeom>
              <a:avLst/>
              <a:gdLst>
                <a:gd name="connsiteX0" fmla="*/ 0 w 3416378"/>
                <a:gd name="connsiteY0" fmla="*/ 0 h 1007052"/>
                <a:gd name="connsiteX1" fmla="*/ 712446 w 3416378"/>
                <a:gd name="connsiteY1" fmla="*/ 162684 h 1007052"/>
                <a:gd name="connsiteX2" fmla="*/ 1542699 w 3416378"/>
                <a:gd name="connsiteY2" fmla="*/ 824643 h 1007052"/>
                <a:gd name="connsiteX3" fmla="*/ 2339293 w 3416378"/>
                <a:gd name="connsiteY3" fmla="*/ 1004157 h 1007052"/>
                <a:gd name="connsiteX4" fmla="*/ 3416378 w 3416378"/>
                <a:gd name="connsiteY4" fmla="*/ 723666 h 1007052"/>
                <a:gd name="connsiteX0" fmla="*/ 0 w 3286795"/>
                <a:gd name="connsiteY0" fmla="*/ 0 h 1007052"/>
                <a:gd name="connsiteX1" fmla="*/ 582863 w 3286795"/>
                <a:gd name="connsiteY1" fmla="*/ 162684 h 1007052"/>
                <a:gd name="connsiteX2" fmla="*/ 1413116 w 3286795"/>
                <a:gd name="connsiteY2" fmla="*/ 824643 h 1007052"/>
                <a:gd name="connsiteX3" fmla="*/ 2209710 w 3286795"/>
                <a:gd name="connsiteY3" fmla="*/ 1004157 h 1007052"/>
                <a:gd name="connsiteX4" fmla="*/ 3286795 w 3286795"/>
                <a:gd name="connsiteY4" fmla="*/ 723666 h 1007052"/>
                <a:gd name="connsiteX0" fmla="*/ 0 w 3286795"/>
                <a:gd name="connsiteY0" fmla="*/ 0 h 1006598"/>
                <a:gd name="connsiteX1" fmla="*/ 669263 w 3286795"/>
                <a:gd name="connsiteY1" fmla="*/ 253863 h 1006598"/>
                <a:gd name="connsiteX2" fmla="*/ 1413116 w 3286795"/>
                <a:gd name="connsiteY2" fmla="*/ 824643 h 1006598"/>
                <a:gd name="connsiteX3" fmla="*/ 2209710 w 3286795"/>
                <a:gd name="connsiteY3" fmla="*/ 1004157 h 1006598"/>
                <a:gd name="connsiteX4" fmla="*/ 3286795 w 3286795"/>
                <a:gd name="connsiteY4" fmla="*/ 723666 h 1006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6795" h="1006598">
                  <a:moveTo>
                    <a:pt x="0" y="0"/>
                  </a:moveTo>
                  <a:cubicBezTo>
                    <a:pt x="227665" y="12622"/>
                    <a:pt x="433744" y="116423"/>
                    <a:pt x="669263" y="253863"/>
                  </a:cubicBezTo>
                  <a:cubicBezTo>
                    <a:pt x="904782" y="391303"/>
                    <a:pt x="1156375" y="699594"/>
                    <a:pt x="1413116" y="824643"/>
                  </a:cubicBezTo>
                  <a:cubicBezTo>
                    <a:pt x="1669857" y="949692"/>
                    <a:pt x="1897430" y="1020986"/>
                    <a:pt x="2209710" y="1004157"/>
                  </a:cubicBezTo>
                  <a:cubicBezTo>
                    <a:pt x="2521990" y="987328"/>
                    <a:pt x="3156834" y="799398"/>
                    <a:pt x="3286795" y="723666"/>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0" name="Freeform 59"/>
            <p:cNvSpPr/>
            <p:nvPr/>
          </p:nvSpPr>
          <p:spPr>
            <a:xfrm>
              <a:off x="301925" y="34506"/>
              <a:ext cx="3074503" cy="1083622"/>
            </a:xfrm>
            <a:custGeom>
              <a:avLst/>
              <a:gdLst>
                <a:gd name="connsiteX0" fmla="*/ 0 w 3416378"/>
                <a:gd name="connsiteY0" fmla="*/ 0 h 1007052"/>
                <a:gd name="connsiteX1" fmla="*/ 712446 w 3416378"/>
                <a:gd name="connsiteY1" fmla="*/ 162684 h 1007052"/>
                <a:gd name="connsiteX2" fmla="*/ 1542699 w 3416378"/>
                <a:gd name="connsiteY2" fmla="*/ 824643 h 1007052"/>
                <a:gd name="connsiteX3" fmla="*/ 2339293 w 3416378"/>
                <a:gd name="connsiteY3" fmla="*/ 1004157 h 1007052"/>
                <a:gd name="connsiteX4" fmla="*/ 3416378 w 3416378"/>
                <a:gd name="connsiteY4" fmla="*/ 723666 h 1007052"/>
                <a:gd name="connsiteX0" fmla="*/ 0 w 3416378"/>
                <a:gd name="connsiteY0" fmla="*/ 0 h 1006423"/>
                <a:gd name="connsiteX1" fmla="*/ 970519 w 3416378"/>
                <a:gd name="connsiteY1" fmla="*/ 297490 h 1006423"/>
                <a:gd name="connsiteX2" fmla="*/ 1542699 w 3416378"/>
                <a:gd name="connsiteY2" fmla="*/ 824643 h 1006423"/>
                <a:gd name="connsiteX3" fmla="*/ 2339293 w 3416378"/>
                <a:gd name="connsiteY3" fmla="*/ 1004157 h 1006423"/>
                <a:gd name="connsiteX4" fmla="*/ 3416378 w 3416378"/>
                <a:gd name="connsiteY4" fmla="*/ 723666 h 1006423"/>
                <a:gd name="connsiteX0" fmla="*/ 0 w 3416378"/>
                <a:gd name="connsiteY0" fmla="*/ 0 h 1015139"/>
                <a:gd name="connsiteX1" fmla="*/ 970519 w 3416378"/>
                <a:gd name="connsiteY1" fmla="*/ 297490 h 1015139"/>
                <a:gd name="connsiteX2" fmla="*/ 1654933 w 3416378"/>
                <a:gd name="connsiteY2" fmla="*/ 892478 h 1015139"/>
                <a:gd name="connsiteX3" fmla="*/ 2339293 w 3416378"/>
                <a:gd name="connsiteY3" fmla="*/ 1004157 h 1015139"/>
                <a:gd name="connsiteX4" fmla="*/ 3416378 w 3416378"/>
                <a:gd name="connsiteY4" fmla="*/ 723666 h 1015139"/>
                <a:gd name="connsiteX0" fmla="*/ 0 w 3416378"/>
                <a:gd name="connsiteY0" fmla="*/ 0 h 1007988"/>
                <a:gd name="connsiteX1" fmla="*/ 970519 w 3416378"/>
                <a:gd name="connsiteY1" fmla="*/ 297490 h 1007988"/>
                <a:gd name="connsiteX2" fmla="*/ 1654933 w 3416378"/>
                <a:gd name="connsiteY2" fmla="*/ 892478 h 1007988"/>
                <a:gd name="connsiteX3" fmla="*/ 1638103 w 3416378"/>
                <a:gd name="connsiteY3" fmla="*/ 886859 h 1007988"/>
                <a:gd name="connsiteX4" fmla="*/ 2339293 w 3416378"/>
                <a:gd name="connsiteY4" fmla="*/ 1004157 h 1007988"/>
                <a:gd name="connsiteX5" fmla="*/ 3416378 w 3416378"/>
                <a:gd name="connsiteY5" fmla="*/ 723666 h 1007988"/>
                <a:gd name="connsiteX0" fmla="*/ 0 w 3416378"/>
                <a:gd name="connsiteY0" fmla="*/ 0 h 1199525"/>
                <a:gd name="connsiteX1" fmla="*/ 970519 w 3416378"/>
                <a:gd name="connsiteY1" fmla="*/ 297490 h 1199525"/>
                <a:gd name="connsiteX2" fmla="*/ 1598834 w 3416378"/>
                <a:gd name="connsiteY2" fmla="*/ 1184443 h 1199525"/>
                <a:gd name="connsiteX3" fmla="*/ 1638103 w 3416378"/>
                <a:gd name="connsiteY3" fmla="*/ 886859 h 1199525"/>
                <a:gd name="connsiteX4" fmla="*/ 2339293 w 3416378"/>
                <a:gd name="connsiteY4" fmla="*/ 1004157 h 1199525"/>
                <a:gd name="connsiteX5" fmla="*/ 3416378 w 3416378"/>
                <a:gd name="connsiteY5" fmla="*/ 723666 h 1199525"/>
                <a:gd name="connsiteX0" fmla="*/ 0 w 3416378"/>
                <a:gd name="connsiteY0" fmla="*/ 0 h 1203178"/>
                <a:gd name="connsiteX1" fmla="*/ 970519 w 3416378"/>
                <a:gd name="connsiteY1" fmla="*/ 297490 h 1203178"/>
                <a:gd name="connsiteX2" fmla="*/ 1598834 w 3416378"/>
                <a:gd name="connsiteY2" fmla="*/ 1184443 h 1203178"/>
                <a:gd name="connsiteX3" fmla="*/ 1806401 w 3416378"/>
                <a:gd name="connsiteY3" fmla="*/ 931786 h 1203178"/>
                <a:gd name="connsiteX4" fmla="*/ 2339293 w 3416378"/>
                <a:gd name="connsiteY4" fmla="*/ 1004157 h 1203178"/>
                <a:gd name="connsiteX5" fmla="*/ 3416378 w 3416378"/>
                <a:gd name="connsiteY5" fmla="*/ 723666 h 1203178"/>
                <a:gd name="connsiteX0" fmla="*/ 0 w 3416378"/>
                <a:gd name="connsiteY0" fmla="*/ 0 h 1184769"/>
                <a:gd name="connsiteX1" fmla="*/ 970519 w 3416378"/>
                <a:gd name="connsiteY1" fmla="*/ 297490 h 1184769"/>
                <a:gd name="connsiteX2" fmla="*/ 1380046 w 3416378"/>
                <a:gd name="connsiteY2" fmla="*/ 864408 h 1184769"/>
                <a:gd name="connsiteX3" fmla="*/ 1598834 w 3416378"/>
                <a:gd name="connsiteY3" fmla="*/ 1184443 h 1184769"/>
                <a:gd name="connsiteX4" fmla="*/ 1806401 w 3416378"/>
                <a:gd name="connsiteY4" fmla="*/ 931786 h 1184769"/>
                <a:gd name="connsiteX5" fmla="*/ 2339293 w 3416378"/>
                <a:gd name="connsiteY5" fmla="*/ 1004157 h 1184769"/>
                <a:gd name="connsiteX6" fmla="*/ 3416378 w 3416378"/>
                <a:gd name="connsiteY6" fmla="*/ 723666 h 1184769"/>
                <a:gd name="connsiteX0" fmla="*/ 0 w 3416378"/>
                <a:gd name="connsiteY0" fmla="*/ 0 h 1185483"/>
                <a:gd name="connsiteX1" fmla="*/ 970519 w 3416378"/>
                <a:gd name="connsiteY1" fmla="*/ 297490 h 1185483"/>
                <a:gd name="connsiteX2" fmla="*/ 1587614 w 3416378"/>
                <a:gd name="connsiteY2" fmla="*/ 808256 h 1185483"/>
                <a:gd name="connsiteX3" fmla="*/ 1598834 w 3416378"/>
                <a:gd name="connsiteY3" fmla="*/ 1184443 h 1185483"/>
                <a:gd name="connsiteX4" fmla="*/ 1806401 w 3416378"/>
                <a:gd name="connsiteY4" fmla="*/ 931786 h 1185483"/>
                <a:gd name="connsiteX5" fmla="*/ 2339293 w 3416378"/>
                <a:gd name="connsiteY5" fmla="*/ 1004157 h 1185483"/>
                <a:gd name="connsiteX6" fmla="*/ 3416378 w 3416378"/>
                <a:gd name="connsiteY6" fmla="*/ 723666 h 1185483"/>
                <a:gd name="connsiteX0" fmla="*/ 0 w 3416378"/>
                <a:gd name="connsiteY0" fmla="*/ 0 h 1186791"/>
                <a:gd name="connsiteX1" fmla="*/ 970519 w 3416378"/>
                <a:gd name="connsiteY1" fmla="*/ 297490 h 1186791"/>
                <a:gd name="connsiteX2" fmla="*/ 1587614 w 3416378"/>
                <a:gd name="connsiteY2" fmla="*/ 808256 h 1186791"/>
                <a:gd name="connsiteX3" fmla="*/ 1598834 w 3416378"/>
                <a:gd name="connsiteY3" fmla="*/ 1184443 h 1186791"/>
                <a:gd name="connsiteX4" fmla="*/ 2002750 w 3416378"/>
                <a:gd name="connsiteY4" fmla="*/ 982326 h 1186791"/>
                <a:gd name="connsiteX5" fmla="*/ 2339293 w 3416378"/>
                <a:gd name="connsiteY5" fmla="*/ 1004157 h 1186791"/>
                <a:gd name="connsiteX6" fmla="*/ 3416378 w 3416378"/>
                <a:gd name="connsiteY6" fmla="*/ 723666 h 1186791"/>
                <a:gd name="connsiteX0" fmla="*/ 0 w 3416378"/>
                <a:gd name="connsiteY0" fmla="*/ 0 h 1185280"/>
                <a:gd name="connsiteX1" fmla="*/ 970519 w 3416378"/>
                <a:gd name="connsiteY1" fmla="*/ 297490 h 1185280"/>
                <a:gd name="connsiteX2" fmla="*/ 1587614 w 3416378"/>
                <a:gd name="connsiteY2" fmla="*/ 808256 h 1185280"/>
                <a:gd name="connsiteX3" fmla="*/ 1598834 w 3416378"/>
                <a:gd name="connsiteY3" fmla="*/ 1184443 h 1185280"/>
                <a:gd name="connsiteX4" fmla="*/ 1842743 w 3416378"/>
                <a:gd name="connsiteY4" fmla="*/ 920553 h 1185280"/>
                <a:gd name="connsiteX5" fmla="*/ 2339293 w 3416378"/>
                <a:gd name="connsiteY5" fmla="*/ 1004157 h 1185280"/>
                <a:gd name="connsiteX6" fmla="*/ 3416378 w 3416378"/>
                <a:gd name="connsiteY6" fmla="*/ 723666 h 1185280"/>
                <a:gd name="connsiteX0" fmla="*/ 0 w 3416378"/>
                <a:gd name="connsiteY0" fmla="*/ 0 h 1186790"/>
                <a:gd name="connsiteX1" fmla="*/ 970519 w 3416378"/>
                <a:gd name="connsiteY1" fmla="*/ 297490 h 1186790"/>
                <a:gd name="connsiteX2" fmla="*/ 1587614 w 3416378"/>
                <a:gd name="connsiteY2" fmla="*/ 808256 h 1186790"/>
                <a:gd name="connsiteX3" fmla="*/ 1598834 w 3416378"/>
                <a:gd name="connsiteY3" fmla="*/ 1184443 h 1186790"/>
                <a:gd name="connsiteX4" fmla="*/ 2005432 w 3416378"/>
                <a:gd name="connsiteY4" fmla="*/ 982314 h 1186790"/>
                <a:gd name="connsiteX5" fmla="*/ 2339293 w 3416378"/>
                <a:gd name="connsiteY5" fmla="*/ 1004157 h 1186790"/>
                <a:gd name="connsiteX6" fmla="*/ 3416378 w 3416378"/>
                <a:gd name="connsiteY6" fmla="*/ 723666 h 1186790"/>
                <a:gd name="connsiteX0" fmla="*/ 0 w 3416378"/>
                <a:gd name="connsiteY0" fmla="*/ 0 h 1114663"/>
                <a:gd name="connsiteX1" fmla="*/ 970519 w 3416378"/>
                <a:gd name="connsiteY1" fmla="*/ 297490 h 1114663"/>
                <a:gd name="connsiteX2" fmla="*/ 1587614 w 3416378"/>
                <a:gd name="connsiteY2" fmla="*/ 808256 h 1114663"/>
                <a:gd name="connsiteX3" fmla="*/ 1660544 w 3416378"/>
                <a:gd name="connsiteY3" fmla="*/ 1111439 h 1114663"/>
                <a:gd name="connsiteX4" fmla="*/ 2005432 w 3416378"/>
                <a:gd name="connsiteY4" fmla="*/ 982314 h 1114663"/>
                <a:gd name="connsiteX5" fmla="*/ 2339293 w 3416378"/>
                <a:gd name="connsiteY5" fmla="*/ 1004157 h 1114663"/>
                <a:gd name="connsiteX6" fmla="*/ 3416378 w 3416378"/>
                <a:gd name="connsiteY6" fmla="*/ 723666 h 1114663"/>
                <a:gd name="connsiteX0" fmla="*/ 0 w 3416378"/>
                <a:gd name="connsiteY0" fmla="*/ 0 h 1114663"/>
                <a:gd name="connsiteX1" fmla="*/ 970519 w 3416378"/>
                <a:gd name="connsiteY1" fmla="*/ 297490 h 1114663"/>
                <a:gd name="connsiteX2" fmla="*/ 1587614 w 3416378"/>
                <a:gd name="connsiteY2" fmla="*/ 808256 h 1114663"/>
                <a:gd name="connsiteX3" fmla="*/ 1660544 w 3416378"/>
                <a:gd name="connsiteY3" fmla="*/ 1111439 h 1114663"/>
                <a:gd name="connsiteX4" fmla="*/ 2005432 w 3416378"/>
                <a:gd name="connsiteY4" fmla="*/ 982314 h 1114663"/>
                <a:gd name="connsiteX5" fmla="*/ 2524422 w 3416378"/>
                <a:gd name="connsiteY5" fmla="*/ 970472 h 1114663"/>
                <a:gd name="connsiteX6" fmla="*/ 3416378 w 3416378"/>
                <a:gd name="connsiteY6" fmla="*/ 723666 h 1114663"/>
                <a:gd name="connsiteX0" fmla="*/ 0 w 3416378"/>
                <a:gd name="connsiteY0" fmla="*/ 0 h 1114663"/>
                <a:gd name="connsiteX1" fmla="*/ 779781 w 3416378"/>
                <a:gd name="connsiteY1" fmla="*/ 202048 h 1114663"/>
                <a:gd name="connsiteX2" fmla="*/ 1587614 w 3416378"/>
                <a:gd name="connsiteY2" fmla="*/ 808256 h 1114663"/>
                <a:gd name="connsiteX3" fmla="*/ 1660544 w 3416378"/>
                <a:gd name="connsiteY3" fmla="*/ 1111439 h 1114663"/>
                <a:gd name="connsiteX4" fmla="*/ 2005432 w 3416378"/>
                <a:gd name="connsiteY4" fmla="*/ 982314 h 1114663"/>
                <a:gd name="connsiteX5" fmla="*/ 2524422 w 3416378"/>
                <a:gd name="connsiteY5" fmla="*/ 970472 h 1114663"/>
                <a:gd name="connsiteX6" fmla="*/ 3416378 w 3416378"/>
                <a:gd name="connsiteY6" fmla="*/ 723666 h 1114663"/>
                <a:gd name="connsiteX0" fmla="*/ 0 w 3416378"/>
                <a:gd name="connsiteY0" fmla="*/ 0 h 1075364"/>
                <a:gd name="connsiteX1" fmla="*/ 779781 w 3416378"/>
                <a:gd name="connsiteY1" fmla="*/ 162749 h 1075364"/>
                <a:gd name="connsiteX2" fmla="*/ 1587614 w 3416378"/>
                <a:gd name="connsiteY2" fmla="*/ 768957 h 1075364"/>
                <a:gd name="connsiteX3" fmla="*/ 1660544 w 3416378"/>
                <a:gd name="connsiteY3" fmla="*/ 1072140 h 1075364"/>
                <a:gd name="connsiteX4" fmla="*/ 2005432 w 3416378"/>
                <a:gd name="connsiteY4" fmla="*/ 943015 h 1075364"/>
                <a:gd name="connsiteX5" fmla="*/ 2524422 w 3416378"/>
                <a:gd name="connsiteY5" fmla="*/ 931173 h 1075364"/>
                <a:gd name="connsiteX6" fmla="*/ 3416378 w 3416378"/>
                <a:gd name="connsiteY6" fmla="*/ 684367 h 1075364"/>
                <a:gd name="connsiteX0" fmla="*/ 0 w 3416378"/>
                <a:gd name="connsiteY0" fmla="*/ 0 h 1075364"/>
                <a:gd name="connsiteX1" fmla="*/ 779781 w 3416378"/>
                <a:gd name="connsiteY1" fmla="*/ 162749 h 1075364"/>
                <a:gd name="connsiteX2" fmla="*/ 1587614 w 3416378"/>
                <a:gd name="connsiteY2" fmla="*/ 768957 h 1075364"/>
                <a:gd name="connsiteX3" fmla="*/ 1660544 w 3416378"/>
                <a:gd name="connsiteY3" fmla="*/ 1072140 h 1075364"/>
                <a:gd name="connsiteX4" fmla="*/ 2005432 w 3416378"/>
                <a:gd name="connsiteY4" fmla="*/ 943015 h 1075364"/>
                <a:gd name="connsiteX5" fmla="*/ 2524422 w 3416378"/>
                <a:gd name="connsiteY5" fmla="*/ 931173 h 1075364"/>
                <a:gd name="connsiteX6" fmla="*/ 3416378 w 3416378"/>
                <a:gd name="connsiteY6" fmla="*/ 718055 h 1075364"/>
                <a:gd name="connsiteX0" fmla="*/ 0 w 3416378"/>
                <a:gd name="connsiteY0" fmla="*/ 0 h 1075364"/>
                <a:gd name="connsiteX1" fmla="*/ 779781 w 3416378"/>
                <a:gd name="connsiteY1" fmla="*/ 162749 h 1075364"/>
                <a:gd name="connsiteX2" fmla="*/ 1587614 w 3416378"/>
                <a:gd name="connsiteY2" fmla="*/ 768957 h 1075364"/>
                <a:gd name="connsiteX3" fmla="*/ 1660544 w 3416378"/>
                <a:gd name="connsiteY3" fmla="*/ 1072140 h 1075364"/>
                <a:gd name="connsiteX4" fmla="*/ 2005432 w 3416378"/>
                <a:gd name="connsiteY4" fmla="*/ 943015 h 1075364"/>
                <a:gd name="connsiteX5" fmla="*/ 2614181 w 3416378"/>
                <a:gd name="connsiteY5" fmla="*/ 953633 h 1075364"/>
                <a:gd name="connsiteX6" fmla="*/ 3416378 w 3416378"/>
                <a:gd name="connsiteY6" fmla="*/ 718055 h 1075364"/>
                <a:gd name="connsiteX0" fmla="*/ 0 w 3416378"/>
                <a:gd name="connsiteY0" fmla="*/ 0 h 1075364"/>
                <a:gd name="connsiteX1" fmla="*/ 779781 w 3416378"/>
                <a:gd name="connsiteY1" fmla="*/ 162749 h 1075364"/>
                <a:gd name="connsiteX2" fmla="*/ 1587614 w 3416378"/>
                <a:gd name="connsiteY2" fmla="*/ 768957 h 1075364"/>
                <a:gd name="connsiteX3" fmla="*/ 1660544 w 3416378"/>
                <a:gd name="connsiteY3" fmla="*/ 1072140 h 1075364"/>
                <a:gd name="connsiteX4" fmla="*/ 2005432 w 3416378"/>
                <a:gd name="connsiteY4" fmla="*/ 943015 h 1075364"/>
                <a:gd name="connsiteX5" fmla="*/ 2597351 w 3416378"/>
                <a:gd name="connsiteY5" fmla="*/ 931173 h 1075364"/>
                <a:gd name="connsiteX6" fmla="*/ 3416378 w 3416378"/>
                <a:gd name="connsiteY6" fmla="*/ 718055 h 1075364"/>
                <a:gd name="connsiteX0" fmla="*/ 0 w 3416378"/>
                <a:gd name="connsiteY0" fmla="*/ 0 h 1148355"/>
                <a:gd name="connsiteX1" fmla="*/ 779781 w 3416378"/>
                <a:gd name="connsiteY1" fmla="*/ 235740 h 1148355"/>
                <a:gd name="connsiteX2" fmla="*/ 1587614 w 3416378"/>
                <a:gd name="connsiteY2" fmla="*/ 841948 h 1148355"/>
                <a:gd name="connsiteX3" fmla="*/ 1660544 w 3416378"/>
                <a:gd name="connsiteY3" fmla="*/ 1145131 h 1148355"/>
                <a:gd name="connsiteX4" fmla="*/ 2005432 w 3416378"/>
                <a:gd name="connsiteY4" fmla="*/ 1016006 h 1148355"/>
                <a:gd name="connsiteX5" fmla="*/ 2597351 w 3416378"/>
                <a:gd name="connsiteY5" fmla="*/ 1004164 h 1148355"/>
                <a:gd name="connsiteX6" fmla="*/ 3416378 w 3416378"/>
                <a:gd name="connsiteY6" fmla="*/ 791046 h 1148355"/>
                <a:gd name="connsiteX0" fmla="*/ 0 w 3416378"/>
                <a:gd name="connsiteY0" fmla="*/ 0 h 1148355"/>
                <a:gd name="connsiteX1" fmla="*/ 802220 w 3416378"/>
                <a:gd name="connsiteY1" fmla="*/ 185212 h 1148355"/>
                <a:gd name="connsiteX2" fmla="*/ 1587614 w 3416378"/>
                <a:gd name="connsiteY2" fmla="*/ 841948 h 1148355"/>
                <a:gd name="connsiteX3" fmla="*/ 1660544 w 3416378"/>
                <a:gd name="connsiteY3" fmla="*/ 1145131 h 1148355"/>
                <a:gd name="connsiteX4" fmla="*/ 2005432 w 3416378"/>
                <a:gd name="connsiteY4" fmla="*/ 1016006 h 1148355"/>
                <a:gd name="connsiteX5" fmla="*/ 2597351 w 3416378"/>
                <a:gd name="connsiteY5" fmla="*/ 1004164 h 1148355"/>
                <a:gd name="connsiteX6" fmla="*/ 3416378 w 3416378"/>
                <a:gd name="connsiteY6" fmla="*/ 791046 h 1148355"/>
                <a:gd name="connsiteX0" fmla="*/ 0 w 3416378"/>
                <a:gd name="connsiteY0" fmla="*/ 0 h 1148355"/>
                <a:gd name="connsiteX1" fmla="*/ 964909 w 3416378"/>
                <a:gd name="connsiteY1" fmla="*/ 258198 h 1148355"/>
                <a:gd name="connsiteX2" fmla="*/ 1587614 w 3416378"/>
                <a:gd name="connsiteY2" fmla="*/ 841948 h 1148355"/>
                <a:gd name="connsiteX3" fmla="*/ 1660544 w 3416378"/>
                <a:gd name="connsiteY3" fmla="*/ 1145131 h 1148355"/>
                <a:gd name="connsiteX4" fmla="*/ 2005432 w 3416378"/>
                <a:gd name="connsiteY4" fmla="*/ 1016006 h 1148355"/>
                <a:gd name="connsiteX5" fmla="*/ 2597351 w 3416378"/>
                <a:gd name="connsiteY5" fmla="*/ 1004164 h 1148355"/>
                <a:gd name="connsiteX6" fmla="*/ 3416378 w 3416378"/>
                <a:gd name="connsiteY6" fmla="*/ 791046 h 1148355"/>
                <a:gd name="connsiteX0" fmla="*/ 0 w 3416378"/>
                <a:gd name="connsiteY0" fmla="*/ 0 h 1149721"/>
                <a:gd name="connsiteX1" fmla="*/ 964909 w 3416378"/>
                <a:gd name="connsiteY1" fmla="*/ 258198 h 1149721"/>
                <a:gd name="connsiteX2" fmla="*/ 1626884 w 3416378"/>
                <a:gd name="connsiteY2" fmla="*/ 802648 h 1149721"/>
                <a:gd name="connsiteX3" fmla="*/ 1660544 w 3416378"/>
                <a:gd name="connsiteY3" fmla="*/ 1145131 h 1149721"/>
                <a:gd name="connsiteX4" fmla="*/ 2005432 w 3416378"/>
                <a:gd name="connsiteY4" fmla="*/ 1016006 h 1149721"/>
                <a:gd name="connsiteX5" fmla="*/ 2597351 w 3416378"/>
                <a:gd name="connsiteY5" fmla="*/ 1004164 h 1149721"/>
                <a:gd name="connsiteX6" fmla="*/ 3416378 w 3416378"/>
                <a:gd name="connsiteY6" fmla="*/ 791046 h 1149721"/>
                <a:gd name="connsiteX0" fmla="*/ 0 w 3416378"/>
                <a:gd name="connsiteY0" fmla="*/ 0 h 1149721"/>
                <a:gd name="connsiteX1" fmla="*/ 847099 w 3416378"/>
                <a:gd name="connsiteY1" fmla="*/ 202051 h 1149721"/>
                <a:gd name="connsiteX2" fmla="*/ 1626884 w 3416378"/>
                <a:gd name="connsiteY2" fmla="*/ 802648 h 1149721"/>
                <a:gd name="connsiteX3" fmla="*/ 1660544 w 3416378"/>
                <a:gd name="connsiteY3" fmla="*/ 1145131 h 1149721"/>
                <a:gd name="connsiteX4" fmla="*/ 2005432 w 3416378"/>
                <a:gd name="connsiteY4" fmla="*/ 1016006 h 1149721"/>
                <a:gd name="connsiteX5" fmla="*/ 2597351 w 3416378"/>
                <a:gd name="connsiteY5" fmla="*/ 1004164 h 1149721"/>
                <a:gd name="connsiteX6" fmla="*/ 3416378 w 3416378"/>
                <a:gd name="connsiteY6" fmla="*/ 791046 h 1149721"/>
                <a:gd name="connsiteX0" fmla="*/ 0 w 3416378"/>
                <a:gd name="connsiteY0" fmla="*/ 0 h 1149721"/>
                <a:gd name="connsiteX1" fmla="*/ 847099 w 3416378"/>
                <a:gd name="connsiteY1" fmla="*/ 202051 h 1149721"/>
                <a:gd name="connsiteX2" fmla="*/ 1598835 w 3416378"/>
                <a:gd name="connsiteY2" fmla="*/ 802648 h 1149721"/>
                <a:gd name="connsiteX3" fmla="*/ 1660544 w 3416378"/>
                <a:gd name="connsiteY3" fmla="*/ 1145131 h 1149721"/>
                <a:gd name="connsiteX4" fmla="*/ 2005432 w 3416378"/>
                <a:gd name="connsiteY4" fmla="*/ 1016006 h 1149721"/>
                <a:gd name="connsiteX5" fmla="*/ 2597351 w 3416378"/>
                <a:gd name="connsiteY5" fmla="*/ 1004164 h 1149721"/>
                <a:gd name="connsiteX6" fmla="*/ 3416378 w 3416378"/>
                <a:gd name="connsiteY6" fmla="*/ 791046 h 1149721"/>
                <a:gd name="connsiteX0" fmla="*/ 0 w 3416378"/>
                <a:gd name="connsiteY0" fmla="*/ 0 h 1188289"/>
                <a:gd name="connsiteX1" fmla="*/ 847099 w 3416378"/>
                <a:gd name="connsiteY1" fmla="*/ 202051 h 1188289"/>
                <a:gd name="connsiteX2" fmla="*/ 1598835 w 3416378"/>
                <a:gd name="connsiteY2" fmla="*/ 802648 h 1188289"/>
                <a:gd name="connsiteX3" fmla="*/ 1649324 w 3416378"/>
                <a:gd name="connsiteY3" fmla="*/ 1184434 h 1188289"/>
                <a:gd name="connsiteX4" fmla="*/ 2005432 w 3416378"/>
                <a:gd name="connsiteY4" fmla="*/ 1016006 h 1188289"/>
                <a:gd name="connsiteX5" fmla="*/ 2597351 w 3416378"/>
                <a:gd name="connsiteY5" fmla="*/ 1004164 h 1188289"/>
                <a:gd name="connsiteX6" fmla="*/ 3416378 w 3416378"/>
                <a:gd name="connsiteY6" fmla="*/ 791046 h 1188289"/>
                <a:gd name="connsiteX0" fmla="*/ 0 w 3416378"/>
                <a:gd name="connsiteY0" fmla="*/ 0 h 1186556"/>
                <a:gd name="connsiteX1" fmla="*/ 847099 w 3416378"/>
                <a:gd name="connsiteY1" fmla="*/ 202051 h 1186556"/>
                <a:gd name="connsiteX2" fmla="*/ 1598835 w 3416378"/>
                <a:gd name="connsiteY2" fmla="*/ 802648 h 1186556"/>
                <a:gd name="connsiteX3" fmla="*/ 1649324 w 3416378"/>
                <a:gd name="connsiteY3" fmla="*/ 1184434 h 1186556"/>
                <a:gd name="connsiteX4" fmla="*/ 2022261 w 3416378"/>
                <a:gd name="connsiteY4" fmla="*/ 971097 h 1186556"/>
                <a:gd name="connsiteX5" fmla="*/ 2597351 w 3416378"/>
                <a:gd name="connsiteY5" fmla="*/ 1004164 h 1186556"/>
                <a:gd name="connsiteX6" fmla="*/ 3416378 w 3416378"/>
                <a:gd name="connsiteY6" fmla="*/ 791046 h 1186556"/>
                <a:gd name="connsiteX0" fmla="*/ 0 w 3416378"/>
                <a:gd name="connsiteY0" fmla="*/ 0 h 1186556"/>
                <a:gd name="connsiteX1" fmla="*/ 847099 w 3416378"/>
                <a:gd name="connsiteY1" fmla="*/ 202051 h 1186556"/>
                <a:gd name="connsiteX2" fmla="*/ 1598835 w 3416378"/>
                <a:gd name="connsiteY2" fmla="*/ 802648 h 1186556"/>
                <a:gd name="connsiteX3" fmla="*/ 1649324 w 3416378"/>
                <a:gd name="connsiteY3" fmla="*/ 1184434 h 1186556"/>
                <a:gd name="connsiteX4" fmla="*/ 2022261 w 3416378"/>
                <a:gd name="connsiteY4" fmla="*/ 971097 h 1186556"/>
                <a:gd name="connsiteX5" fmla="*/ 2586131 w 3416378"/>
                <a:gd name="connsiteY5" fmla="*/ 942403 h 1186556"/>
                <a:gd name="connsiteX6" fmla="*/ 3416378 w 3416378"/>
                <a:gd name="connsiteY6" fmla="*/ 791046 h 1186556"/>
                <a:gd name="connsiteX0" fmla="*/ 0 w 3377109"/>
                <a:gd name="connsiteY0" fmla="*/ 0 h 1186556"/>
                <a:gd name="connsiteX1" fmla="*/ 847099 w 3377109"/>
                <a:gd name="connsiteY1" fmla="*/ 202051 h 1186556"/>
                <a:gd name="connsiteX2" fmla="*/ 1598835 w 3377109"/>
                <a:gd name="connsiteY2" fmla="*/ 802648 h 1186556"/>
                <a:gd name="connsiteX3" fmla="*/ 1649324 w 3377109"/>
                <a:gd name="connsiteY3" fmla="*/ 1184434 h 1186556"/>
                <a:gd name="connsiteX4" fmla="*/ 2022261 w 3377109"/>
                <a:gd name="connsiteY4" fmla="*/ 971097 h 1186556"/>
                <a:gd name="connsiteX5" fmla="*/ 2586131 w 3377109"/>
                <a:gd name="connsiteY5" fmla="*/ 942403 h 1186556"/>
                <a:gd name="connsiteX6" fmla="*/ 3377109 w 3377109"/>
                <a:gd name="connsiteY6" fmla="*/ 734900 h 1186556"/>
                <a:gd name="connsiteX0" fmla="*/ 0 w 3377109"/>
                <a:gd name="connsiteY0" fmla="*/ 0 h 1186556"/>
                <a:gd name="connsiteX1" fmla="*/ 847099 w 3377109"/>
                <a:gd name="connsiteY1" fmla="*/ 202051 h 1186556"/>
                <a:gd name="connsiteX2" fmla="*/ 1598835 w 3377109"/>
                <a:gd name="connsiteY2" fmla="*/ 802648 h 1186556"/>
                <a:gd name="connsiteX3" fmla="*/ 1649324 w 3377109"/>
                <a:gd name="connsiteY3" fmla="*/ 1184434 h 1186556"/>
                <a:gd name="connsiteX4" fmla="*/ 2022261 w 3377109"/>
                <a:gd name="connsiteY4" fmla="*/ 971097 h 1186556"/>
                <a:gd name="connsiteX5" fmla="*/ 2681503 w 3377109"/>
                <a:gd name="connsiteY5" fmla="*/ 942403 h 1186556"/>
                <a:gd name="connsiteX6" fmla="*/ 3377109 w 3377109"/>
                <a:gd name="connsiteY6" fmla="*/ 734900 h 1186556"/>
                <a:gd name="connsiteX0" fmla="*/ 0 w 3377109"/>
                <a:gd name="connsiteY0" fmla="*/ 0 h 1147254"/>
                <a:gd name="connsiteX1" fmla="*/ 847099 w 3377109"/>
                <a:gd name="connsiteY1" fmla="*/ 162749 h 1147254"/>
                <a:gd name="connsiteX2" fmla="*/ 1598835 w 3377109"/>
                <a:gd name="connsiteY2" fmla="*/ 763346 h 1147254"/>
                <a:gd name="connsiteX3" fmla="*/ 1649324 w 3377109"/>
                <a:gd name="connsiteY3" fmla="*/ 1145132 h 1147254"/>
                <a:gd name="connsiteX4" fmla="*/ 2022261 w 3377109"/>
                <a:gd name="connsiteY4" fmla="*/ 931795 h 1147254"/>
                <a:gd name="connsiteX5" fmla="*/ 2681503 w 3377109"/>
                <a:gd name="connsiteY5" fmla="*/ 903101 h 1147254"/>
                <a:gd name="connsiteX6" fmla="*/ 3377109 w 3377109"/>
                <a:gd name="connsiteY6" fmla="*/ 695598 h 1147254"/>
                <a:gd name="connsiteX0" fmla="*/ 0 w 3377109"/>
                <a:gd name="connsiteY0" fmla="*/ 0 h 1147254"/>
                <a:gd name="connsiteX1" fmla="*/ 847099 w 3377109"/>
                <a:gd name="connsiteY1" fmla="*/ 162749 h 1147254"/>
                <a:gd name="connsiteX2" fmla="*/ 1598835 w 3377109"/>
                <a:gd name="connsiteY2" fmla="*/ 763346 h 1147254"/>
                <a:gd name="connsiteX3" fmla="*/ 1649324 w 3377109"/>
                <a:gd name="connsiteY3" fmla="*/ 1145132 h 1147254"/>
                <a:gd name="connsiteX4" fmla="*/ 2022261 w 3377109"/>
                <a:gd name="connsiteY4" fmla="*/ 931795 h 1147254"/>
                <a:gd name="connsiteX5" fmla="*/ 2681503 w 3377109"/>
                <a:gd name="connsiteY5" fmla="*/ 903101 h 1147254"/>
                <a:gd name="connsiteX6" fmla="*/ 3377109 w 3377109"/>
                <a:gd name="connsiteY6" fmla="*/ 695598 h 1147254"/>
                <a:gd name="connsiteX0" fmla="*/ 0 w 3377109"/>
                <a:gd name="connsiteY0" fmla="*/ 0 h 1147254"/>
                <a:gd name="connsiteX1" fmla="*/ 847099 w 3377109"/>
                <a:gd name="connsiteY1" fmla="*/ 162749 h 1147254"/>
                <a:gd name="connsiteX2" fmla="*/ 1598835 w 3377109"/>
                <a:gd name="connsiteY2" fmla="*/ 763346 h 1147254"/>
                <a:gd name="connsiteX3" fmla="*/ 1649324 w 3377109"/>
                <a:gd name="connsiteY3" fmla="*/ 1145132 h 1147254"/>
                <a:gd name="connsiteX4" fmla="*/ 2022261 w 3377109"/>
                <a:gd name="connsiteY4" fmla="*/ 931795 h 1147254"/>
                <a:gd name="connsiteX5" fmla="*/ 2681503 w 3377109"/>
                <a:gd name="connsiteY5" fmla="*/ 903101 h 1147254"/>
                <a:gd name="connsiteX6" fmla="*/ 3377109 w 3377109"/>
                <a:gd name="connsiteY6" fmla="*/ 695598 h 1147254"/>
                <a:gd name="connsiteX0" fmla="*/ 0 w 3377109"/>
                <a:gd name="connsiteY0" fmla="*/ 0 h 1175329"/>
                <a:gd name="connsiteX1" fmla="*/ 847099 w 3377109"/>
                <a:gd name="connsiteY1" fmla="*/ 190824 h 1175329"/>
                <a:gd name="connsiteX2" fmla="*/ 1598835 w 3377109"/>
                <a:gd name="connsiteY2" fmla="*/ 791421 h 1175329"/>
                <a:gd name="connsiteX3" fmla="*/ 1649324 w 3377109"/>
                <a:gd name="connsiteY3" fmla="*/ 1173207 h 1175329"/>
                <a:gd name="connsiteX4" fmla="*/ 2022261 w 3377109"/>
                <a:gd name="connsiteY4" fmla="*/ 959870 h 1175329"/>
                <a:gd name="connsiteX5" fmla="*/ 2681503 w 3377109"/>
                <a:gd name="connsiteY5" fmla="*/ 931176 h 1175329"/>
                <a:gd name="connsiteX6" fmla="*/ 3377109 w 3377109"/>
                <a:gd name="connsiteY6" fmla="*/ 723673 h 1175329"/>
                <a:gd name="connsiteX0" fmla="*/ 0 w 3377109"/>
                <a:gd name="connsiteY0" fmla="*/ 0 h 1175329"/>
                <a:gd name="connsiteX1" fmla="*/ 847099 w 3377109"/>
                <a:gd name="connsiteY1" fmla="*/ 190824 h 1175329"/>
                <a:gd name="connsiteX2" fmla="*/ 1598835 w 3377109"/>
                <a:gd name="connsiteY2" fmla="*/ 791421 h 1175329"/>
                <a:gd name="connsiteX3" fmla="*/ 1649324 w 3377109"/>
                <a:gd name="connsiteY3" fmla="*/ 1173207 h 1175329"/>
                <a:gd name="connsiteX4" fmla="*/ 2022261 w 3377109"/>
                <a:gd name="connsiteY4" fmla="*/ 959870 h 1175329"/>
                <a:gd name="connsiteX5" fmla="*/ 2681503 w 3377109"/>
                <a:gd name="connsiteY5" fmla="*/ 931176 h 1175329"/>
                <a:gd name="connsiteX6" fmla="*/ 3377109 w 3377109"/>
                <a:gd name="connsiteY6" fmla="*/ 723673 h 1175329"/>
                <a:gd name="connsiteX0" fmla="*/ 0 w 3377109"/>
                <a:gd name="connsiteY0" fmla="*/ 0 h 1175329"/>
                <a:gd name="connsiteX1" fmla="*/ 847099 w 3377109"/>
                <a:gd name="connsiteY1" fmla="*/ 190824 h 1175329"/>
                <a:gd name="connsiteX2" fmla="*/ 1598835 w 3377109"/>
                <a:gd name="connsiteY2" fmla="*/ 791421 h 1175329"/>
                <a:gd name="connsiteX3" fmla="*/ 1649324 w 3377109"/>
                <a:gd name="connsiteY3" fmla="*/ 1173207 h 1175329"/>
                <a:gd name="connsiteX4" fmla="*/ 2022261 w 3377109"/>
                <a:gd name="connsiteY4" fmla="*/ 959870 h 1175329"/>
                <a:gd name="connsiteX5" fmla="*/ 2681503 w 3377109"/>
                <a:gd name="connsiteY5" fmla="*/ 931176 h 1175329"/>
                <a:gd name="connsiteX6" fmla="*/ 3377109 w 3377109"/>
                <a:gd name="connsiteY6" fmla="*/ 723673 h 1175329"/>
                <a:gd name="connsiteX0" fmla="*/ 0 w 3377109"/>
                <a:gd name="connsiteY0" fmla="*/ 0 h 1173207"/>
                <a:gd name="connsiteX1" fmla="*/ 847099 w 3377109"/>
                <a:gd name="connsiteY1" fmla="*/ 190824 h 1173207"/>
                <a:gd name="connsiteX2" fmla="*/ 1598835 w 3377109"/>
                <a:gd name="connsiteY2" fmla="*/ 791421 h 1173207"/>
                <a:gd name="connsiteX3" fmla="*/ 1649324 w 3377109"/>
                <a:gd name="connsiteY3" fmla="*/ 1173207 h 1173207"/>
                <a:gd name="connsiteX4" fmla="*/ 2022261 w 3377109"/>
                <a:gd name="connsiteY4" fmla="*/ 959870 h 1173207"/>
                <a:gd name="connsiteX5" fmla="*/ 2681503 w 3377109"/>
                <a:gd name="connsiteY5" fmla="*/ 931176 h 1173207"/>
                <a:gd name="connsiteX6" fmla="*/ 3377109 w 3377109"/>
                <a:gd name="connsiteY6" fmla="*/ 723673 h 1173207"/>
                <a:gd name="connsiteX0" fmla="*/ 0 w 3377109"/>
                <a:gd name="connsiteY0" fmla="*/ 0 h 1192919"/>
                <a:gd name="connsiteX1" fmla="*/ 847099 w 3377109"/>
                <a:gd name="connsiteY1" fmla="*/ 190824 h 1192919"/>
                <a:gd name="connsiteX2" fmla="*/ 1598835 w 3377109"/>
                <a:gd name="connsiteY2" fmla="*/ 791421 h 1192919"/>
                <a:gd name="connsiteX3" fmla="*/ 1630273 w 3377109"/>
                <a:gd name="connsiteY3" fmla="*/ 1192919 h 1192919"/>
                <a:gd name="connsiteX4" fmla="*/ 2022261 w 3377109"/>
                <a:gd name="connsiteY4" fmla="*/ 959870 h 1192919"/>
                <a:gd name="connsiteX5" fmla="*/ 2681503 w 3377109"/>
                <a:gd name="connsiteY5" fmla="*/ 931176 h 1192919"/>
                <a:gd name="connsiteX6" fmla="*/ 3377109 w 3377109"/>
                <a:gd name="connsiteY6" fmla="*/ 723673 h 1192919"/>
                <a:gd name="connsiteX0" fmla="*/ 0 w 3377109"/>
                <a:gd name="connsiteY0" fmla="*/ 0 h 1192919"/>
                <a:gd name="connsiteX1" fmla="*/ 847099 w 3377109"/>
                <a:gd name="connsiteY1" fmla="*/ 190824 h 1192919"/>
                <a:gd name="connsiteX2" fmla="*/ 1598835 w 3377109"/>
                <a:gd name="connsiteY2" fmla="*/ 791421 h 1192919"/>
                <a:gd name="connsiteX3" fmla="*/ 1630273 w 3377109"/>
                <a:gd name="connsiteY3" fmla="*/ 1192919 h 1192919"/>
                <a:gd name="connsiteX4" fmla="*/ 2022261 w 3377109"/>
                <a:gd name="connsiteY4" fmla="*/ 959870 h 1192919"/>
                <a:gd name="connsiteX5" fmla="*/ 2681503 w 3377109"/>
                <a:gd name="connsiteY5" fmla="*/ 931176 h 1192919"/>
                <a:gd name="connsiteX6" fmla="*/ 3377109 w 3377109"/>
                <a:gd name="connsiteY6" fmla="*/ 723673 h 1192919"/>
                <a:gd name="connsiteX0" fmla="*/ 0 w 3377109"/>
                <a:gd name="connsiteY0" fmla="*/ 0 h 1192919"/>
                <a:gd name="connsiteX1" fmla="*/ 847099 w 3377109"/>
                <a:gd name="connsiteY1" fmla="*/ 190824 h 1192919"/>
                <a:gd name="connsiteX2" fmla="*/ 1598835 w 3377109"/>
                <a:gd name="connsiteY2" fmla="*/ 791421 h 1192919"/>
                <a:gd name="connsiteX3" fmla="*/ 1642974 w 3377109"/>
                <a:gd name="connsiteY3" fmla="*/ 1192919 h 1192919"/>
                <a:gd name="connsiteX4" fmla="*/ 2022261 w 3377109"/>
                <a:gd name="connsiteY4" fmla="*/ 959870 h 1192919"/>
                <a:gd name="connsiteX5" fmla="*/ 2681503 w 3377109"/>
                <a:gd name="connsiteY5" fmla="*/ 931176 h 1192919"/>
                <a:gd name="connsiteX6" fmla="*/ 3377109 w 3377109"/>
                <a:gd name="connsiteY6" fmla="*/ 723673 h 1192919"/>
                <a:gd name="connsiteX0" fmla="*/ 0 w 3377109"/>
                <a:gd name="connsiteY0" fmla="*/ 0 h 1136961"/>
                <a:gd name="connsiteX1" fmla="*/ 847099 w 3377109"/>
                <a:gd name="connsiteY1" fmla="*/ 190824 h 1136961"/>
                <a:gd name="connsiteX2" fmla="*/ 1598835 w 3377109"/>
                <a:gd name="connsiteY2" fmla="*/ 791421 h 1136961"/>
                <a:gd name="connsiteX3" fmla="*/ 1649324 w 3377109"/>
                <a:gd name="connsiteY3" fmla="*/ 1136961 h 1136961"/>
                <a:gd name="connsiteX4" fmla="*/ 2022261 w 3377109"/>
                <a:gd name="connsiteY4" fmla="*/ 959870 h 1136961"/>
                <a:gd name="connsiteX5" fmla="*/ 2681503 w 3377109"/>
                <a:gd name="connsiteY5" fmla="*/ 931176 h 1136961"/>
                <a:gd name="connsiteX6" fmla="*/ 3377109 w 3377109"/>
                <a:gd name="connsiteY6" fmla="*/ 723673 h 1136961"/>
                <a:gd name="connsiteX0" fmla="*/ 0 w 3377109"/>
                <a:gd name="connsiteY0" fmla="*/ 0 h 1136961"/>
                <a:gd name="connsiteX1" fmla="*/ 847099 w 3377109"/>
                <a:gd name="connsiteY1" fmla="*/ 190824 h 1136961"/>
                <a:gd name="connsiteX2" fmla="*/ 1598835 w 3377109"/>
                <a:gd name="connsiteY2" fmla="*/ 791421 h 1136961"/>
                <a:gd name="connsiteX3" fmla="*/ 1655675 w 3377109"/>
                <a:gd name="connsiteY3" fmla="*/ 1136961 h 1136961"/>
                <a:gd name="connsiteX4" fmla="*/ 2022261 w 3377109"/>
                <a:gd name="connsiteY4" fmla="*/ 959870 h 1136961"/>
                <a:gd name="connsiteX5" fmla="*/ 2681503 w 3377109"/>
                <a:gd name="connsiteY5" fmla="*/ 931176 h 1136961"/>
                <a:gd name="connsiteX6" fmla="*/ 3377109 w 3377109"/>
                <a:gd name="connsiteY6" fmla="*/ 723673 h 1136961"/>
                <a:gd name="connsiteX0" fmla="*/ 0 w 3377109"/>
                <a:gd name="connsiteY0" fmla="*/ 0 h 1136961"/>
                <a:gd name="connsiteX1" fmla="*/ 847099 w 3377109"/>
                <a:gd name="connsiteY1" fmla="*/ 190824 h 1136961"/>
                <a:gd name="connsiteX2" fmla="*/ 1598835 w 3377109"/>
                <a:gd name="connsiteY2" fmla="*/ 791421 h 1136961"/>
                <a:gd name="connsiteX3" fmla="*/ 1655675 w 3377109"/>
                <a:gd name="connsiteY3" fmla="*/ 1136961 h 1136961"/>
                <a:gd name="connsiteX4" fmla="*/ 2022261 w 3377109"/>
                <a:gd name="connsiteY4" fmla="*/ 959870 h 1136961"/>
                <a:gd name="connsiteX5" fmla="*/ 2681503 w 3377109"/>
                <a:gd name="connsiteY5" fmla="*/ 931176 h 1136961"/>
                <a:gd name="connsiteX6" fmla="*/ 3377109 w 3377109"/>
                <a:gd name="connsiteY6" fmla="*/ 723673 h 1136961"/>
                <a:gd name="connsiteX0" fmla="*/ 0 w 3377109"/>
                <a:gd name="connsiteY0" fmla="*/ 0 h 1136961"/>
                <a:gd name="connsiteX1" fmla="*/ 847099 w 3377109"/>
                <a:gd name="connsiteY1" fmla="*/ 190824 h 1136961"/>
                <a:gd name="connsiteX2" fmla="*/ 1598835 w 3377109"/>
                <a:gd name="connsiteY2" fmla="*/ 791421 h 1136961"/>
                <a:gd name="connsiteX3" fmla="*/ 1655675 w 3377109"/>
                <a:gd name="connsiteY3" fmla="*/ 1136961 h 1136961"/>
                <a:gd name="connsiteX4" fmla="*/ 2022261 w 3377109"/>
                <a:gd name="connsiteY4" fmla="*/ 959870 h 1136961"/>
                <a:gd name="connsiteX5" fmla="*/ 2681503 w 3377109"/>
                <a:gd name="connsiteY5" fmla="*/ 931176 h 1136961"/>
                <a:gd name="connsiteX6" fmla="*/ 3377109 w 3377109"/>
                <a:gd name="connsiteY6" fmla="*/ 723673 h 1136961"/>
                <a:gd name="connsiteX0" fmla="*/ 0 w 3377109"/>
                <a:gd name="connsiteY0" fmla="*/ 0 h 1136961"/>
                <a:gd name="connsiteX1" fmla="*/ 847099 w 3377109"/>
                <a:gd name="connsiteY1" fmla="*/ 190824 h 1136961"/>
                <a:gd name="connsiteX2" fmla="*/ 1598835 w 3377109"/>
                <a:gd name="connsiteY2" fmla="*/ 791421 h 1136961"/>
                <a:gd name="connsiteX3" fmla="*/ 1655675 w 3377109"/>
                <a:gd name="connsiteY3" fmla="*/ 1136961 h 1136961"/>
                <a:gd name="connsiteX4" fmla="*/ 2022261 w 3377109"/>
                <a:gd name="connsiteY4" fmla="*/ 959870 h 1136961"/>
                <a:gd name="connsiteX5" fmla="*/ 2681503 w 3377109"/>
                <a:gd name="connsiteY5" fmla="*/ 931176 h 1136961"/>
                <a:gd name="connsiteX6" fmla="*/ 3377109 w 3377109"/>
                <a:gd name="connsiteY6" fmla="*/ 723673 h 1136961"/>
                <a:gd name="connsiteX0" fmla="*/ 0 w 3377109"/>
                <a:gd name="connsiteY0" fmla="*/ 0 h 1136961"/>
                <a:gd name="connsiteX1" fmla="*/ 847099 w 3377109"/>
                <a:gd name="connsiteY1" fmla="*/ 190824 h 1136961"/>
                <a:gd name="connsiteX2" fmla="*/ 1598835 w 3377109"/>
                <a:gd name="connsiteY2" fmla="*/ 791421 h 1136961"/>
                <a:gd name="connsiteX3" fmla="*/ 1655675 w 3377109"/>
                <a:gd name="connsiteY3" fmla="*/ 1136961 h 1136961"/>
                <a:gd name="connsiteX4" fmla="*/ 2022261 w 3377109"/>
                <a:gd name="connsiteY4" fmla="*/ 959870 h 1136961"/>
                <a:gd name="connsiteX5" fmla="*/ 2681503 w 3377109"/>
                <a:gd name="connsiteY5" fmla="*/ 931176 h 1136961"/>
                <a:gd name="connsiteX6" fmla="*/ 3377109 w 3377109"/>
                <a:gd name="connsiteY6" fmla="*/ 723673 h 1136961"/>
                <a:gd name="connsiteX0" fmla="*/ 0 w 3377109"/>
                <a:gd name="connsiteY0" fmla="*/ 0 h 1136961"/>
                <a:gd name="connsiteX1" fmla="*/ 847099 w 3377109"/>
                <a:gd name="connsiteY1" fmla="*/ 190824 h 1136961"/>
                <a:gd name="connsiteX2" fmla="*/ 1598835 w 3377109"/>
                <a:gd name="connsiteY2" fmla="*/ 791421 h 1136961"/>
                <a:gd name="connsiteX3" fmla="*/ 1655675 w 3377109"/>
                <a:gd name="connsiteY3" fmla="*/ 1136961 h 1136961"/>
                <a:gd name="connsiteX4" fmla="*/ 2079414 w 3377109"/>
                <a:gd name="connsiteY4" fmla="*/ 953511 h 1136961"/>
                <a:gd name="connsiteX5" fmla="*/ 2681503 w 3377109"/>
                <a:gd name="connsiteY5" fmla="*/ 931176 h 1136961"/>
                <a:gd name="connsiteX6" fmla="*/ 3377109 w 3377109"/>
                <a:gd name="connsiteY6" fmla="*/ 723673 h 1136961"/>
                <a:gd name="connsiteX0" fmla="*/ 0 w 3377109"/>
                <a:gd name="connsiteY0" fmla="*/ 0 h 1136961"/>
                <a:gd name="connsiteX1" fmla="*/ 847099 w 3377109"/>
                <a:gd name="connsiteY1" fmla="*/ 190824 h 1136961"/>
                <a:gd name="connsiteX2" fmla="*/ 1598835 w 3377109"/>
                <a:gd name="connsiteY2" fmla="*/ 791421 h 1136961"/>
                <a:gd name="connsiteX3" fmla="*/ 1655675 w 3377109"/>
                <a:gd name="connsiteY3" fmla="*/ 1136961 h 1136961"/>
                <a:gd name="connsiteX4" fmla="*/ 2037103 w 3377109"/>
                <a:gd name="connsiteY4" fmla="*/ 985621 h 1136961"/>
                <a:gd name="connsiteX5" fmla="*/ 2681503 w 3377109"/>
                <a:gd name="connsiteY5" fmla="*/ 931176 h 1136961"/>
                <a:gd name="connsiteX6" fmla="*/ 3377109 w 3377109"/>
                <a:gd name="connsiteY6" fmla="*/ 723673 h 1136961"/>
                <a:gd name="connsiteX0" fmla="*/ 0 w 3377109"/>
                <a:gd name="connsiteY0" fmla="*/ 0 h 1136961"/>
                <a:gd name="connsiteX1" fmla="*/ 847099 w 3377109"/>
                <a:gd name="connsiteY1" fmla="*/ 190824 h 1136961"/>
                <a:gd name="connsiteX2" fmla="*/ 1598835 w 3377109"/>
                <a:gd name="connsiteY2" fmla="*/ 791421 h 1136961"/>
                <a:gd name="connsiteX3" fmla="*/ 1655675 w 3377109"/>
                <a:gd name="connsiteY3" fmla="*/ 1136961 h 1136961"/>
                <a:gd name="connsiteX4" fmla="*/ 2037103 w 3377109"/>
                <a:gd name="connsiteY4" fmla="*/ 985621 h 1136961"/>
                <a:gd name="connsiteX5" fmla="*/ 2681503 w 3377109"/>
                <a:gd name="connsiteY5" fmla="*/ 931176 h 1136961"/>
                <a:gd name="connsiteX6" fmla="*/ 3377109 w 3377109"/>
                <a:gd name="connsiteY6" fmla="*/ 723673 h 1136961"/>
                <a:gd name="connsiteX0" fmla="*/ 0 w 3377109"/>
                <a:gd name="connsiteY0" fmla="*/ 0 h 1136961"/>
                <a:gd name="connsiteX1" fmla="*/ 847099 w 3377109"/>
                <a:gd name="connsiteY1" fmla="*/ 190824 h 1136961"/>
                <a:gd name="connsiteX2" fmla="*/ 1598835 w 3377109"/>
                <a:gd name="connsiteY2" fmla="*/ 791421 h 1136961"/>
                <a:gd name="connsiteX3" fmla="*/ 1655675 w 3377109"/>
                <a:gd name="connsiteY3" fmla="*/ 1136961 h 1136961"/>
                <a:gd name="connsiteX4" fmla="*/ 2037103 w 3377109"/>
                <a:gd name="connsiteY4" fmla="*/ 985621 h 1136961"/>
                <a:gd name="connsiteX5" fmla="*/ 2681503 w 3377109"/>
                <a:gd name="connsiteY5" fmla="*/ 931176 h 1136961"/>
                <a:gd name="connsiteX6" fmla="*/ 3377109 w 3377109"/>
                <a:gd name="connsiteY6" fmla="*/ 723673 h 1136961"/>
                <a:gd name="connsiteX0" fmla="*/ 0 w 3377109"/>
                <a:gd name="connsiteY0" fmla="*/ 0 h 1136961"/>
                <a:gd name="connsiteX1" fmla="*/ 847099 w 3377109"/>
                <a:gd name="connsiteY1" fmla="*/ 190824 h 1136961"/>
                <a:gd name="connsiteX2" fmla="*/ 1662338 w 3377109"/>
                <a:gd name="connsiteY2" fmla="*/ 857172 h 1136961"/>
                <a:gd name="connsiteX3" fmla="*/ 1655675 w 3377109"/>
                <a:gd name="connsiteY3" fmla="*/ 1136961 h 1136961"/>
                <a:gd name="connsiteX4" fmla="*/ 2037103 w 3377109"/>
                <a:gd name="connsiteY4" fmla="*/ 985621 h 1136961"/>
                <a:gd name="connsiteX5" fmla="*/ 2681503 w 3377109"/>
                <a:gd name="connsiteY5" fmla="*/ 931176 h 1136961"/>
                <a:gd name="connsiteX6" fmla="*/ 3377109 w 3377109"/>
                <a:gd name="connsiteY6" fmla="*/ 723673 h 1136961"/>
                <a:gd name="connsiteX0" fmla="*/ 0 w 3377109"/>
                <a:gd name="connsiteY0" fmla="*/ 0 h 1136961"/>
                <a:gd name="connsiteX1" fmla="*/ 847099 w 3377109"/>
                <a:gd name="connsiteY1" fmla="*/ 190824 h 1136961"/>
                <a:gd name="connsiteX2" fmla="*/ 1662338 w 3377109"/>
                <a:gd name="connsiteY2" fmla="*/ 857172 h 1136961"/>
                <a:gd name="connsiteX3" fmla="*/ 1655675 w 3377109"/>
                <a:gd name="connsiteY3" fmla="*/ 1136961 h 1136961"/>
                <a:gd name="connsiteX4" fmla="*/ 2037103 w 3377109"/>
                <a:gd name="connsiteY4" fmla="*/ 985621 h 1136961"/>
                <a:gd name="connsiteX5" fmla="*/ 2681503 w 3377109"/>
                <a:gd name="connsiteY5" fmla="*/ 931176 h 1136961"/>
                <a:gd name="connsiteX6" fmla="*/ 3377109 w 3377109"/>
                <a:gd name="connsiteY6" fmla="*/ 723673 h 1136961"/>
                <a:gd name="connsiteX0" fmla="*/ 0 w 3377109"/>
                <a:gd name="connsiteY0" fmla="*/ 0 h 1136961"/>
                <a:gd name="connsiteX1" fmla="*/ 847099 w 3377109"/>
                <a:gd name="connsiteY1" fmla="*/ 190824 h 1136961"/>
                <a:gd name="connsiteX2" fmla="*/ 1643287 w 3377109"/>
                <a:gd name="connsiteY2" fmla="*/ 819019 h 1136961"/>
                <a:gd name="connsiteX3" fmla="*/ 1655675 w 3377109"/>
                <a:gd name="connsiteY3" fmla="*/ 1136961 h 1136961"/>
                <a:gd name="connsiteX4" fmla="*/ 2037103 w 3377109"/>
                <a:gd name="connsiteY4" fmla="*/ 985621 h 1136961"/>
                <a:gd name="connsiteX5" fmla="*/ 2681503 w 3377109"/>
                <a:gd name="connsiteY5" fmla="*/ 931176 h 1136961"/>
                <a:gd name="connsiteX6" fmla="*/ 3377109 w 3377109"/>
                <a:gd name="connsiteY6" fmla="*/ 723673 h 1136961"/>
                <a:gd name="connsiteX0" fmla="*/ 0 w 3377109"/>
                <a:gd name="connsiteY0" fmla="*/ 0 h 1136961"/>
                <a:gd name="connsiteX1" fmla="*/ 847099 w 3377109"/>
                <a:gd name="connsiteY1" fmla="*/ 190824 h 1136961"/>
                <a:gd name="connsiteX2" fmla="*/ 1643287 w 3377109"/>
                <a:gd name="connsiteY2" fmla="*/ 819019 h 1136961"/>
                <a:gd name="connsiteX3" fmla="*/ 1655675 w 3377109"/>
                <a:gd name="connsiteY3" fmla="*/ 1136961 h 1136961"/>
                <a:gd name="connsiteX4" fmla="*/ 2037103 w 3377109"/>
                <a:gd name="connsiteY4" fmla="*/ 985621 h 1136961"/>
                <a:gd name="connsiteX5" fmla="*/ 2681503 w 3377109"/>
                <a:gd name="connsiteY5" fmla="*/ 931176 h 1136961"/>
                <a:gd name="connsiteX6" fmla="*/ 3377109 w 3377109"/>
                <a:gd name="connsiteY6" fmla="*/ 723673 h 1136961"/>
                <a:gd name="connsiteX0" fmla="*/ 0 w 3377109"/>
                <a:gd name="connsiteY0" fmla="*/ 0 h 1136961"/>
                <a:gd name="connsiteX1" fmla="*/ 847099 w 3377109"/>
                <a:gd name="connsiteY1" fmla="*/ 190824 h 1136961"/>
                <a:gd name="connsiteX2" fmla="*/ 1643287 w 3377109"/>
                <a:gd name="connsiteY2" fmla="*/ 819019 h 1136961"/>
                <a:gd name="connsiteX3" fmla="*/ 1655675 w 3377109"/>
                <a:gd name="connsiteY3" fmla="*/ 1136961 h 1136961"/>
                <a:gd name="connsiteX4" fmla="*/ 2037103 w 3377109"/>
                <a:gd name="connsiteY4" fmla="*/ 985621 h 1136961"/>
                <a:gd name="connsiteX5" fmla="*/ 2681503 w 3377109"/>
                <a:gd name="connsiteY5" fmla="*/ 931176 h 1136961"/>
                <a:gd name="connsiteX6" fmla="*/ 3377109 w 3377109"/>
                <a:gd name="connsiteY6" fmla="*/ 723673 h 1136961"/>
                <a:gd name="connsiteX0" fmla="*/ 0 w 3377109"/>
                <a:gd name="connsiteY0" fmla="*/ 0 h 1136961"/>
                <a:gd name="connsiteX1" fmla="*/ 847099 w 3377109"/>
                <a:gd name="connsiteY1" fmla="*/ 190824 h 1136961"/>
                <a:gd name="connsiteX2" fmla="*/ 1643287 w 3377109"/>
                <a:gd name="connsiteY2" fmla="*/ 819019 h 1136961"/>
                <a:gd name="connsiteX3" fmla="*/ 1655675 w 3377109"/>
                <a:gd name="connsiteY3" fmla="*/ 1136961 h 1136961"/>
                <a:gd name="connsiteX4" fmla="*/ 1992651 w 3377109"/>
                <a:gd name="connsiteY4" fmla="*/ 985621 h 1136961"/>
                <a:gd name="connsiteX5" fmla="*/ 2681503 w 3377109"/>
                <a:gd name="connsiteY5" fmla="*/ 931176 h 1136961"/>
                <a:gd name="connsiteX6" fmla="*/ 3377109 w 3377109"/>
                <a:gd name="connsiteY6" fmla="*/ 723673 h 1136961"/>
                <a:gd name="connsiteX0" fmla="*/ 0 w 3377109"/>
                <a:gd name="connsiteY0" fmla="*/ 0 h 1136961"/>
                <a:gd name="connsiteX1" fmla="*/ 847099 w 3377109"/>
                <a:gd name="connsiteY1" fmla="*/ 190824 h 1136961"/>
                <a:gd name="connsiteX2" fmla="*/ 1643287 w 3377109"/>
                <a:gd name="connsiteY2" fmla="*/ 819019 h 1136961"/>
                <a:gd name="connsiteX3" fmla="*/ 1655675 w 3377109"/>
                <a:gd name="connsiteY3" fmla="*/ 1136961 h 1136961"/>
                <a:gd name="connsiteX4" fmla="*/ 1992651 w 3377109"/>
                <a:gd name="connsiteY4" fmla="*/ 985621 h 1136961"/>
                <a:gd name="connsiteX5" fmla="*/ 2681503 w 3377109"/>
                <a:gd name="connsiteY5" fmla="*/ 931176 h 1136961"/>
                <a:gd name="connsiteX6" fmla="*/ 3377109 w 3377109"/>
                <a:gd name="connsiteY6" fmla="*/ 723673 h 1136961"/>
                <a:gd name="connsiteX0" fmla="*/ 0 w 3377109"/>
                <a:gd name="connsiteY0" fmla="*/ 0 h 1136961"/>
                <a:gd name="connsiteX1" fmla="*/ 847099 w 3377109"/>
                <a:gd name="connsiteY1" fmla="*/ 190824 h 1136961"/>
                <a:gd name="connsiteX2" fmla="*/ 1643287 w 3377109"/>
                <a:gd name="connsiteY2" fmla="*/ 819019 h 1136961"/>
                <a:gd name="connsiteX3" fmla="*/ 1655675 w 3377109"/>
                <a:gd name="connsiteY3" fmla="*/ 1136961 h 1136961"/>
                <a:gd name="connsiteX4" fmla="*/ 1992651 w 3377109"/>
                <a:gd name="connsiteY4" fmla="*/ 985621 h 1136961"/>
                <a:gd name="connsiteX5" fmla="*/ 2681503 w 3377109"/>
                <a:gd name="connsiteY5" fmla="*/ 931176 h 1136961"/>
                <a:gd name="connsiteX6" fmla="*/ 3377109 w 3377109"/>
                <a:gd name="connsiteY6" fmla="*/ 723673 h 1136961"/>
                <a:gd name="connsiteX0" fmla="*/ 0 w 3377109"/>
                <a:gd name="connsiteY0" fmla="*/ 0 h 1136961"/>
                <a:gd name="connsiteX1" fmla="*/ 847099 w 3377109"/>
                <a:gd name="connsiteY1" fmla="*/ 190824 h 1136961"/>
                <a:gd name="connsiteX2" fmla="*/ 1643287 w 3377109"/>
                <a:gd name="connsiteY2" fmla="*/ 819019 h 1136961"/>
                <a:gd name="connsiteX3" fmla="*/ 1655675 w 3377109"/>
                <a:gd name="connsiteY3" fmla="*/ 1136961 h 1136961"/>
                <a:gd name="connsiteX4" fmla="*/ 1992651 w 3377109"/>
                <a:gd name="connsiteY4" fmla="*/ 985621 h 1136961"/>
                <a:gd name="connsiteX5" fmla="*/ 2681503 w 3377109"/>
                <a:gd name="connsiteY5" fmla="*/ 931176 h 1136961"/>
                <a:gd name="connsiteX6" fmla="*/ 3377109 w 3377109"/>
                <a:gd name="connsiteY6" fmla="*/ 723673 h 1136961"/>
                <a:gd name="connsiteX0" fmla="*/ 0 w 3377109"/>
                <a:gd name="connsiteY0" fmla="*/ 0 h 1136961"/>
                <a:gd name="connsiteX1" fmla="*/ 847099 w 3377109"/>
                <a:gd name="connsiteY1" fmla="*/ 190824 h 1136961"/>
                <a:gd name="connsiteX2" fmla="*/ 1643287 w 3377109"/>
                <a:gd name="connsiteY2" fmla="*/ 819019 h 1136961"/>
                <a:gd name="connsiteX3" fmla="*/ 1655675 w 3377109"/>
                <a:gd name="connsiteY3" fmla="*/ 1136961 h 1136961"/>
                <a:gd name="connsiteX4" fmla="*/ 1992651 w 3377109"/>
                <a:gd name="connsiteY4" fmla="*/ 985621 h 1136961"/>
                <a:gd name="connsiteX5" fmla="*/ 2681503 w 3377109"/>
                <a:gd name="connsiteY5" fmla="*/ 931176 h 1136961"/>
                <a:gd name="connsiteX6" fmla="*/ 3377109 w 3377109"/>
                <a:gd name="connsiteY6" fmla="*/ 723673 h 1136961"/>
                <a:gd name="connsiteX0" fmla="*/ 0 w 3377109"/>
                <a:gd name="connsiteY0" fmla="*/ 0 h 1136961"/>
                <a:gd name="connsiteX1" fmla="*/ 847099 w 3377109"/>
                <a:gd name="connsiteY1" fmla="*/ 190824 h 1136961"/>
                <a:gd name="connsiteX2" fmla="*/ 1643287 w 3377109"/>
                <a:gd name="connsiteY2" fmla="*/ 819019 h 1136961"/>
                <a:gd name="connsiteX3" fmla="*/ 1655675 w 3377109"/>
                <a:gd name="connsiteY3" fmla="*/ 1136961 h 1136961"/>
                <a:gd name="connsiteX4" fmla="*/ 1992651 w 3377109"/>
                <a:gd name="connsiteY4" fmla="*/ 985621 h 1136961"/>
                <a:gd name="connsiteX5" fmla="*/ 2681503 w 3377109"/>
                <a:gd name="connsiteY5" fmla="*/ 931176 h 1136961"/>
                <a:gd name="connsiteX6" fmla="*/ 3377109 w 3377109"/>
                <a:gd name="connsiteY6" fmla="*/ 723673 h 1136961"/>
                <a:gd name="connsiteX0" fmla="*/ 0 w 3377109"/>
                <a:gd name="connsiteY0" fmla="*/ 0 h 1136961"/>
                <a:gd name="connsiteX1" fmla="*/ 847099 w 3377109"/>
                <a:gd name="connsiteY1" fmla="*/ 190824 h 1136961"/>
                <a:gd name="connsiteX2" fmla="*/ 1643287 w 3377109"/>
                <a:gd name="connsiteY2" fmla="*/ 819019 h 1136961"/>
                <a:gd name="connsiteX3" fmla="*/ 1655675 w 3377109"/>
                <a:gd name="connsiteY3" fmla="*/ 1136961 h 1136961"/>
                <a:gd name="connsiteX4" fmla="*/ 1992651 w 3377109"/>
                <a:gd name="connsiteY4" fmla="*/ 985621 h 1136961"/>
                <a:gd name="connsiteX5" fmla="*/ 2681503 w 3377109"/>
                <a:gd name="connsiteY5" fmla="*/ 931176 h 1136961"/>
                <a:gd name="connsiteX6" fmla="*/ 3377109 w 3377109"/>
                <a:gd name="connsiteY6" fmla="*/ 723673 h 1136961"/>
                <a:gd name="connsiteX0" fmla="*/ 0 w 3377109"/>
                <a:gd name="connsiteY0" fmla="*/ 0 h 1136961"/>
                <a:gd name="connsiteX1" fmla="*/ 847099 w 3377109"/>
                <a:gd name="connsiteY1" fmla="*/ 190824 h 1136961"/>
                <a:gd name="connsiteX2" fmla="*/ 1643287 w 3377109"/>
                <a:gd name="connsiteY2" fmla="*/ 819019 h 1136961"/>
                <a:gd name="connsiteX3" fmla="*/ 1655675 w 3377109"/>
                <a:gd name="connsiteY3" fmla="*/ 1136961 h 1136961"/>
                <a:gd name="connsiteX4" fmla="*/ 1992651 w 3377109"/>
                <a:gd name="connsiteY4" fmla="*/ 985621 h 1136961"/>
                <a:gd name="connsiteX5" fmla="*/ 2681503 w 3377109"/>
                <a:gd name="connsiteY5" fmla="*/ 931176 h 1136961"/>
                <a:gd name="connsiteX6" fmla="*/ 3377109 w 3377109"/>
                <a:gd name="connsiteY6" fmla="*/ 723673 h 1136961"/>
                <a:gd name="connsiteX0" fmla="*/ 0 w 3377109"/>
                <a:gd name="connsiteY0" fmla="*/ 0 h 1136961"/>
                <a:gd name="connsiteX1" fmla="*/ 847099 w 3377109"/>
                <a:gd name="connsiteY1" fmla="*/ 190824 h 1136961"/>
                <a:gd name="connsiteX2" fmla="*/ 1643287 w 3377109"/>
                <a:gd name="connsiteY2" fmla="*/ 819019 h 1136961"/>
                <a:gd name="connsiteX3" fmla="*/ 1655675 w 3377109"/>
                <a:gd name="connsiteY3" fmla="*/ 1136961 h 1136961"/>
                <a:gd name="connsiteX4" fmla="*/ 1992651 w 3377109"/>
                <a:gd name="connsiteY4" fmla="*/ 985621 h 1136961"/>
                <a:gd name="connsiteX5" fmla="*/ 2681503 w 3377109"/>
                <a:gd name="connsiteY5" fmla="*/ 931176 h 1136961"/>
                <a:gd name="connsiteX6" fmla="*/ 3377109 w 3377109"/>
                <a:gd name="connsiteY6" fmla="*/ 723673 h 1136961"/>
                <a:gd name="connsiteX0" fmla="*/ 0 w 3377109"/>
                <a:gd name="connsiteY0" fmla="*/ 0 h 1136961"/>
                <a:gd name="connsiteX1" fmla="*/ 847099 w 3377109"/>
                <a:gd name="connsiteY1" fmla="*/ 190824 h 1136961"/>
                <a:gd name="connsiteX2" fmla="*/ 1643287 w 3377109"/>
                <a:gd name="connsiteY2" fmla="*/ 819019 h 1136961"/>
                <a:gd name="connsiteX3" fmla="*/ 1655675 w 3377109"/>
                <a:gd name="connsiteY3" fmla="*/ 1136961 h 1136961"/>
                <a:gd name="connsiteX4" fmla="*/ 1992651 w 3377109"/>
                <a:gd name="connsiteY4" fmla="*/ 985621 h 1136961"/>
                <a:gd name="connsiteX5" fmla="*/ 2681503 w 3377109"/>
                <a:gd name="connsiteY5" fmla="*/ 931176 h 1136961"/>
                <a:gd name="connsiteX6" fmla="*/ 3377109 w 3377109"/>
                <a:gd name="connsiteY6" fmla="*/ 723673 h 1136961"/>
                <a:gd name="connsiteX0" fmla="*/ 0 w 3377109"/>
                <a:gd name="connsiteY0" fmla="*/ 0 h 1136961"/>
                <a:gd name="connsiteX1" fmla="*/ 847099 w 3377109"/>
                <a:gd name="connsiteY1" fmla="*/ 190824 h 1136961"/>
                <a:gd name="connsiteX2" fmla="*/ 1643287 w 3377109"/>
                <a:gd name="connsiteY2" fmla="*/ 819019 h 1136961"/>
                <a:gd name="connsiteX3" fmla="*/ 1655675 w 3377109"/>
                <a:gd name="connsiteY3" fmla="*/ 1136961 h 1136961"/>
                <a:gd name="connsiteX4" fmla="*/ 1992651 w 3377109"/>
                <a:gd name="connsiteY4" fmla="*/ 985621 h 1136961"/>
                <a:gd name="connsiteX5" fmla="*/ 2681503 w 3377109"/>
                <a:gd name="connsiteY5" fmla="*/ 931176 h 1136961"/>
                <a:gd name="connsiteX6" fmla="*/ 3377109 w 3377109"/>
                <a:gd name="connsiteY6" fmla="*/ 723673 h 1136961"/>
                <a:gd name="connsiteX0" fmla="*/ 0 w 3153152"/>
                <a:gd name="connsiteY0" fmla="*/ 0 h 1136961"/>
                <a:gd name="connsiteX1" fmla="*/ 623142 w 3153152"/>
                <a:gd name="connsiteY1" fmla="*/ 190824 h 1136961"/>
                <a:gd name="connsiteX2" fmla="*/ 1419330 w 3153152"/>
                <a:gd name="connsiteY2" fmla="*/ 819019 h 1136961"/>
                <a:gd name="connsiteX3" fmla="*/ 1431718 w 3153152"/>
                <a:gd name="connsiteY3" fmla="*/ 1136961 h 1136961"/>
                <a:gd name="connsiteX4" fmla="*/ 1768694 w 3153152"/>
                <a:gd name="connsiteY4" fmla="*/ 985621 h 1136961"/>
                <a:gd name="connsiteX5" fmla="*/ 2457546 w 3153152"/>
                <a:gd name="connsiteY5" fmla="*/ 931176 h 1136961"/>
                <a:gd name="connsiteX6" fmla="*/ 3153152 w 3153152"/>
                <a:gd name="connsiteY6" fmla="*/ 723673 h 1136961"/>
                <a:gd name="connsiteX0" fmla="*/ 0 w 3153152"/>
                <a:gd name="connsiteY0" fmla="*/ 0 h 1085131"/>
                <a:gd name="connsiteX1" fmla="*/ 623142 w 3153152"/>
                <a:gd name="connsiteY1" fmla="*/ 138994 h 1085131"/>
                <a:gd name="connsiteX2" fmla="*/ 1419330 w 3153152"/>
                <a:gd name="connsiteY2" fmla="*/ 767189 h 1085131"/>
                <a:gd name="connsiteX3" fmla="*/ 1431718 w 3153152"/>
                <a:gd name="connsiteY3" fmla="*/ 1085131 h 1085131"/>
                <a:gd name="connsiteX4" fmla="*/ 1768694 w 3153152"/>
                <a:gd name="connsiteY4" fmla="*/ 933791 h 1085131"/>
                <a:gd name="connsiteX5" fmla="*/ 2457546 w 3153152"/>
                <a:gd name="connsiteY5" fmla="*/ 879346 h 1085131"/>
                <a:gd name="connsiteX6" fmla="*/ 3153152 w 3153152"/>
                <a:gd name="connsiteY6" fmla="*/ 671843 h 1085131"/>
                <a:gd name="connsiteX0" fmla="*/ 0 w 3153152"/>
                <a:gd name="connsiteY0" fmla="*/ 0 h 1085131"/>
                <a:gd name="connsiteX1" fmla="*/ 604043 w 3153152"/>
                <a:gd name="connsiteY1" fmla="*/ 164918 h 1085131"/>
                <a:gd name="connsiteX2" fmla="*/ 1419330 w 3153152"/>
                <a:gd name="connsiteY2" fmla="*/ 767189 h 1085131"/>
                <a:gd name="connsiteX3" fmla="*/ 1431718 w 3153152"/>
                <a:gd name="connsiteY3" fmla="*/ 1085131 h 1085131"/>
                <a:gd name="connsiteX4" fmla="*/ 1768694 w 3153152"/>
                <a:gd name="connsiteY4" fmla="*/ 933791 h 1085131"/>
                <a:gd name="connsiteX5" fmla="*/ 2457546 w 3153152"/>
                <a:gd name="connsiteY5" fmla="*/ 879346 h 1085131"/>
                <a:gd name="connsiteX6" fmla="*/ 3153152 w 3153152"/>
                <a:gd name="connsiteY6" fmla="*/ 671843 h 1085131"/>
                <a:gd name="connsiteX0" fmla="*/ 0 w 3153152"/>
                <a:gd name="connsiteY0" fmla="*/ 0 h 1085131"/>
                <a:gd name="connsiteX1" fmla="*/ 681706 w 3153152"/>
                <a:gd name="connsiteY1" fmla="*/ 190840 h 1085131"/>
                <a:gd name="connsiteX2" fmla="*/ 1419330 w 3153152"/>
                <a:gd name="connsiteY2" fmla="*/ 767189 h 1085131"/>
                <a:gd name="connsiteX3" fmla="*/ 1431718 w 3153152"/>
                <a:gd name="connsiteY3" fmla="*/ 1085131 h 1085131"/>
                <a:gd name="connsiteX4" fmla="*/ 1768694 w 3153152"/>
                <a:gd name="connsiteY4" fmla="*/ 933791 h 1085131"/>
                <a:gd name="connsiteX5" fmla="*/ 2457546 w 3153152"/>
                <a:gd name="connsiteY5" fmla="*/ 879346 h 1085131"/>
                <a:gd name="connsiteX6" fmla="*/ 3153152 w 3153152"/>
                <a:gd name="connsiteY6" fmla="*/ 671843 h 1085131"/>
                <a:gd name="connsiteX0" fmla="*/ 0 w 3066860"/>
                <a:gd name="connsiteY0" fmla="*/ 0 h 1085131"/>
                <a:gd name="connsiteX1" fmla="*/ 681706 w 3066860"/>
                <a:gd name="connsiteY1" fmla="*/ 190840 h 1085131"/>
                <a:gd name="connsiteX2" fmla="*/ 1419330 w 3066860"/>
                <a:gd name="connsiteY2" fmla="*/ 767189 h 1085131"/>
                <a:gd name="connsiteX3" fmla="*/ 1431718 w 3066860"/>
                <a:gd name="connsiteY3" fmla="*/ 1085131 h 1085131"/>
                <a:gd name="connsiteX4" fmla="*/ 1768694 w 3066860"/>
                <a:gd name="connsiteY4" fmla="*/ 933791 h 1085131"/>
                <a:gd name="connsiteX5" fmla="*/ 2457546 w 3066860"/>
                <a:gd name="connsiteY5" fmla="*/ 879346 h 1085131"/>
                <a:gd name="connsiteX6" fmla="*/ 3066860 w 3066860"/>
                <a:gd name="connsiteY6" fmla="*/ 715048 h 1085131"/>
                <a:gd name="connsiteX0" fmla="*/ 0 w 3066860"/>
                <a:gd name="connsiteY0" fmla="*/ 0 h 1085131"/>
                <a:gd name="connsiteX1" fmla="*/ 681706 w 3066860"/>
                <a:gd name="connsiteY1" fmla="*/ 190840 h 1085131"/>
                <a:gd name="connsiteX2" fmla="*/ 1419330 w 3066860"/>
                <a:gd name="connsiteY2" fmla="*/ 767189 h 1085131"/>
                <a:gd name="connsiteX3" fmla="*/ 1431718 w 3066860"/>
                <a:gd name="connsiteY3" fmla="*/ 1085131 h 1085131"/>
                <a:gd name="connsiteX4" fmla="*/ 1768694 w 3066860"/>
                <a:gd name="connsiteY4" fmla="*/ 933791 h 1085131"/>
                <a:gd name="connsiteX5" fmla="*/ 2457546 w 3066860"/>
                <a:gd name="connsiteY5" fmla="*/ 879346 h 1085131"/>
                <a:gd name="connsiteX6" fmla="*/ 3066860 w 3066860"/>
                <a:gd name="connsiteY6" fmla="*/ 715048 h 1085131"/>
                <a:gd name="connsiteX0" fmla="*/ 0 w 3066860"/>
                <a:gd name="connsiteY0" fmla="*/ 0 h 1085131"/>
                <a:gd name="connsiteX1" fmla="*/ 681706 w 3066860"/>
                <a:gd name="connsiteY1" fmla="*/ 190840 h 1085131"/>
                <a:gd name="connsiteX2" fmla="*/ 1419330 w 3066860"/>
                <a:gd name="connsiteY2" fmla="*/ 767189 h 1085131"/>
                <a:gd name="connsiteX3" fmla="*/ 1431718 w 3066860"/>
                <a:gd name="connsiteY3" fmla="*/ 1085131 h 1085131"/>
                <a:gd name="connsiteX4" fmla="*/ 1768694 w 3066860"/>
                <a:gd name="connsiteY4" fmla="*/ 933791 h 1085131"/>
                <a:gd name="connsiteX5" fmla="*/ 2457546 w 3066860"/>
                <a:gd name="connsiteY5" fmla="*/ 879346 h 1085131"/>
                <a:gd name="connsiteX6" fmla="*/ 3066860 w 3066860"/>
                <a:gd name="connsiteY6" fmla="*/ 723689 h 1085131"/>
                <a:gd name="connsiteX0" fmla="*/ 0 w 3023713"/>
                <a:gd name="connsiteY0" fmla="*/ 0 h 1085131"/>
                <a:gd name="connsiteX1" fmla="*/ 681706 w 3023713"/>
                <a:gd name="connsiteY1" fmla="*/ 190840 h 1085131"/>
                <a:gd name="connsiteX2" fmla="*/ 1419330 w 3023713"/>
                <a:gd name="connsiteY2" fmla="*/ 767189 h 1085131"/>
                <a:gd name="connsiteX3" fmla="*/ 1431718 w 3023713"/>
                <a:gd name="connsiteY3" fmla="*/ 1085131 h 1085131"/>
                <a:gd name="connsiteX4" fmla="*/ 1768694 w 3023713"/>
                <a:gd name="connsiteY4" fmla="*/ 933791 h 1085131"/>
                <a:gd name="connsiteX5" fmla="*/ 2457546 w 3023713"/>
                <a:gd name="connsiteY5" fmla="*/ 879346 h 1085131"/>
                <a:gd name="connsiteX6" fmla="*/ 3023713 w 3023713"/>
                <a:gd name="connsiteY6" fmla="*/ 715048 h 1085131"/>
                <a:gd name="connsiteX0" fmla="*/ 0 w 3023713"/>
                <a:gd name="connsiteY0" fmla="*/ 0 h 1085131"/>
                <a:gd name="connsiteX1" fmla="*/ 681706 w 3023713"/>
                <a:gd name="connsiteY1" fmla="*/ 190840 h 1085131"/>
                <a:gd name="connsiteX2" fmla="*/ 1419330 w 3023713"/>
                <a:gd name="connsiteY2" fmla="*/ 767189 h 1085131"/>
                <a:gd name="connsiteX3" fmla="*/ 1431718 w 3023713"/>
                <a:gd name="connsiteY3" fmla="*/ 1085131 h 1085131"/>
                <a:gd name="connsiteX4" fmla="*/ 1768694 w 3023713"/>
                <a:gd name="connsiteY4" fmla="*/ 933791 h 1085131"/>
                <a:gd name="connsiteX5" fmla="*/ 2457546 w 3023713"/>
                <a:gd name="connsiteY5" fmla="*/ 879346 h 1085131"/>
                <a:gd name="connsiteX6" fmla="*/ 3023713 w 3023713"/>
                <a:gd name="connsiteY6" fmla="*/ 706406 h 1085131"/>
                <a:gd name="connsiteX0" fmla="*/ 0 w 3075490"/>
                <a:gd name="connsiteY0" fmla="*/ 0 h 1085131"/>
                <a:gd name="connsiteX1" fmla="*/ 681706 w 3075490"/>
                <a:gd name="connsiteY1" fmla="*/ 190840 h 1085131"/>
                <a:gd name="connsiteX2" fmla="*/ 1419330 w 3075490"/>
                <a:gd name="connsiteY2" fmla="*/ 767189 h 1085131"/>
                <a:gd name="connsiteX3" fmla="*/ 1431718 w 3075490"/>
                <a:gd name="connsiteY3" fmla="*/ 1085131 h 1085131"/>
                <a:gd name="connsiteX4" fmla="*/ 1768694 w 3075490"/>
                <a:gd name="connsiteY4" fmla="*/ 933791 h 1085131"/>
                <a:gd name="connsiteX5" fmla="*/ 2457546 w 3075490"/>
                <a:gd name="connsiteY5" fmla="*/ 879346 h 1085131"/>
                <a:gd name="connsiteX6" fmla="*/ 3075490 w 3075490"/>
                <a:gd name="connsiteY6" fmla="*/ 706406 h 1085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5490" h="1085131">
                  <a:moveTo>
                    <a:pt x="0" y="0"/>
                  </a:moveTo>
                  <a:cubicBezTo>
                    <a:pt x="227665" y="12622"/>
                    <a:pt x="445151" y="62975"/>
                    <a:pt x="681706" y="190840"/>
                  </a:cubicBezTo>
                  <a:cubicBezTo>
                    <a:pt x="918261" y="318705"/>
                    <a:pt x="1314611" y="619364"/>
                    <a:pt x="1419330" y="767189"/>
                  </a:cubicBezTo>
                  <a:cubicBezTo>
                    <a:pt x="1422443" y="921374"/>
                    <a:pt x="1424650" y="942670"/>
                    <a:pt x="1431718" y="1085131"/>
                  </a:cubicBezTo>
                  <a:cubicBezTo>
                    <a:pt x="1603897" y="1005140"/>
                    <a:pt x="1603832" y="1004201"/>
                    <a:pt x="1768694" y="933791"/>
                  </a:cubicBezTo>
                  <a:cubicBezTo>
                    <a:pt x="1882754" y="926969"/>
                    <a:pt x="2226803" y="923004"/>
                    <a:pt x="2457546" y="879346"/>
                  </a:cubicBezTo>
                  <a:cubicBezTo>
                    <a:pt x="2688289" y="835688"/>
                    <a:pt x="2936900" y="756216"/>
                    <a:pt x="3075490" y="706406"/>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61" name="Straight Arrow Connector 60"/>
            <p:cNvCxnSpPr/>
            <p:nvPr/>
          </p:nvCxnSpPr>
          <p:spPr>
            <a:xfrm flipV="1">
              <a:off x="336430" y="86264"/>
              <a:ext cx="50165" cy="212090"/>
            </a:xfrm>
            <a:prstGeom prst="straightConnector1">
              <a:avLst/>
            </a:prstGeom>
            <a:ln w="22225">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707366" y="207034"/>
              <a:ext cx="83185" cy="212090"/>
            </a:xfrm>
            <a:prstGeom prst="straightConnector1">
              <a:avLst/>
            </a:prstGeom>
            <a:ln w="22225">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1035170" y="405441"/>
              <a:ext cx="122555" cy="194945"/>
            </a:xfrm>
            <a:prstGeom prst="straightConnector1">
              <a:avLst/>
            </a:prstGeom>
            <a:ln w="22225">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1319842" y="681487"/>
              <a:ext cx="172720" cy="144145"/>
            </a:xfrm>
            <a:prstGeom prst="straightConnector1">
              <a:avLst/>
            </a:prstGeom>
            <a:ln w="22225">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1457864" y="957532"/>
              <a:ext cx="195580" cy="151130"/>
            </a:xfrm>
            <a:prstGeom prst="straightConnector1">
              <a:avLst/>
            </a:prstGeom>
            <a:ln w="22225">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H="1" flipV="1">
              <a:off x="1777042" y="1190445"/>
              <a:ext cx="220345" cy="55880"/>
            </a:xfrm>
            <a:prstGeom prst="straightConnector1">
              <a:avLst/>
            </a:prstGeom>
            <a:ln w="22225">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H="1" flipV="1">
              <a:off x="3269412" y="845389"/>
              <a:ext cx="100330" cy="206375"/>
            </a:xfrm>
            <a:prstGeom prst="straightConnector1">
              <a:avLst/>
            </a:prstGeom>
            <a:ln w="22225">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V="1">
              <a:off x="2225615" y="1017917"/>
              <a:ext cx="27940" cy="245110"/>
            </a:xfrm>
            <a:prstGeom prst="straightConnector1">
              <a:avLst/>
            </a:prstGeom>
            <a:ln w="22225">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H="1" flipV="1">
              <a:off x="2605178" y="1017917"/>
              <a:ext cx="33655" cy="216535"/>
            </a:xfrm>
            <a:prstGeom prst="straightConnector1">
              <a:avLst/>
            </a:prstGeom>
            <a:ln w="22225">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H="1" flipV="1">
              <a:off x="2932981" y="948906"/>
              <a:ext cx="72390" cy="206375"/>
            </a:xfrm>
            <a:prstGeom prst="straightConnector1">
              <a:avLst/>
            </a:prstGeom>
            <a:ln w="22225">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20" name="Freeform 19"/>
          <p:cNvSpPr/>
          <p:nvPr/>
        </p:nvSpPr>
        <p:spPr>
          <a:xfrm>
            <a:off x="6296526" y="2911642"/>
            <a:ext cx="802030" cy="384708"/>
          </a:xfrm>
          <a:custGeom>
            <a:avLst/>
            <a:gdLst>
              <a:gd name="connsiteX0" fmla="*/ 0 w 3416378"/>
              <a:gd name="connsiteY0" fmla="*/ 0 h 1007052"/>
              <a:gd name="connsiteX1" fmla="*/ 712446 w 3416378"/>
              <a:gd name="connsiteY1" fmla="*/ 162684 h 1007052"/>
              <a:gd name="connsiteX2" fmla="*/ 1542699 w 3416378"/>
              <a:gd name="connsiteY2" fmla="*/ 824643 h 1007052"/>
              <a:gd name="connsiteX3" fmla="*/ 2339293 w 3416378"/>
              <a:gd name="connsiteY3" fmla="*/ 1004157 h 1007052"/>
              <a:gd name="connsiteX4" fmla="*/ 3416378 w 3416378"/>
              <a:gd name="connsiteY4" fmla="*/ 723666 h 1007052"/>
              <a:gd name="connsiteX0" fmla="*/ 0 w 3286795"/>
              <a:gd name="connsiteY0" fmla="*/ 0 h 1007052"/>
              <a:gd name="connsiteX1" fmla="*/ 582863 w 3286795"/>
              <a:gd name="connsiteY1" fmla="*/ 162684 h 1007052"/>
              <a:gd name="connsiteX2" fmla="*/ 1413116 w 3286795"/>
              <a:gd name="connsiteY2" fmla="*/ 824643 h 1007052"/>
              <a:gd name="connsiteX3" fmla="*/ 2209710 w 3286795"/>
              <a:gd name="connsiteY3" fmla="*/ 1004157 h 1007052"/>
              <a:gd name="connsiteX4" fmla="*/ 3286795 w 3286795"/>
              <a:gd name="connsiteY4" fmla="*/ 723666 h 1007052"/>
              <a:gd name="connsiteX0" fmla="*/ 0 w 3286795"/>
              <a:gd name="connsiteY0" fmla="*/ 0 h 1006598"/>
              <a:gd name="connsiteX1" fmla="*/ 669263 w 3286795"/>
              <a:gd name="connsiteY1" fmla="*/ 253863 h 1006598"/>
              <a:gd name="connsiteX2" fmla="*/ 1413116 w 3286795"/>
              <a:gd name="connsiteY2" fmla="*/ 824643 h 1006598"/>
              <a:gd name="connsiteX3" fmla="*/ 2209710 w 3286795"/>
              <a:gd name="connsiteY3" fmla="*/ 1004157 h 1006598"/>
              <a:gd name="connsiteX4" fmla="*/ 3286795 w 3286795"/>
              <a:gd name="connsiteY4" fmla="*/ 723666 h 1006598"/>
              <a:gd name="connsiteX0" fmla="*/ 0 w 3286795"/>
              <a:gd name="connsiteY0" fmla="*/ 0 h 840637"/>
              <a:gd name="connsiteX1" fmla="*/ 669263 w 3286795"/>
              <a:gd name="connsiteY1" fmla="*/ 253863 h 840637"/>
              <a:gd name="connsiteX2" fmla="*/ 1413116 w 3286795"/>
              <a:gd name="connsiteY2" fmla="*/ 824643 h 840637"/>
              <a:gd name="connsiteX3" fmla="*/ 2209710 w 3286795"/>
              <a:gd name="connsiteY3" fmla="*/ 686144 h 840637"/>
              <a:gd name="connsiteX4" fmla="*/ 3286795 w 3286795"/>
              <a:gd name="connsiteY4" fmla="*/ 723666 h 840637"/>
              <a:gd name="connsiteX0" fmla="*/ 0 w 3286795"/>
              <a:gd name="connsiteY0" fmla="*/ 0 h 747550"/>
              <a:gd name="connsiteX1" fmla="*/ 669263 w 3286795"/>
              <a:gd name="connsiteY1" fmla="*/ 253863 h 747550"/>
              <a:gd name="connsiteX2" fmla="*/ 2209710 w 3286795"/>
              <a:gd name="connsiteY2" fmla="*/ 686144 h 747550"/>
              <a:gd name="connsiteX3" fmla="*/ 3286795 w 3286795"/>
              <a:gd name="connsiteY3" fmla="*/ 723666 h 747550"/>
              <a:gd name="connsiteX0" fmla="*/ 0 w 3286795"/>
              <a:gd name="connsiteY0" fmla="*/ 0 h 783574"/>
              <a:gd name="connsiteX1" fmla="*/ 669263 w 3286795"/>
              <a:gd name="connsiteY1" fmla="*/ 253863 h 783574"/>
              <a:gd name="connsiteX2" fmla="*/ 2209710 w 3286795"/>
              <a:gd name="connsiteY2" fmla="*/ 686144 h 783574"/>
              <a:gd name="connsiteX3" fmla="*/ 3286795 w 3286795"/>
              <a:gd name="connsiteY3" fmla="*/ 747550 h 783574"/>
              <a:gd name="connsiteX0" fmla="*/ 0 w 3286795"/>
              <a:gd name="connsiteY0" fmla="*/ 0 h 857397"/>
              <a:gd name="connsiteX1" fmla="*/ 669263 w 3286795"/>
              <a:gd name="connsiteY1" fmla="*/ 253863 h 857397"/>
              <a:gd name="connsiteX2" fmla="*/ 2209710 w 3286795"/>
              <a:gd name="connsiteY2" fmla="*/ 686144 h 857397"/>
              <a:gd name="connsiteX3" fmla="*/ 3286795 w 3286795"/>
              <a:gd name="connsiteY3" fmla="*/ 834371 h 857397"/>
              <a:gd name="connsiteX0" fmla="*/ 0 w 3286795"/>
              <a:gd name="connsiteY0" fmla="*/ 0 h 834370"/>
              <a:gd name="connsiteX1" fmla="*/ 669263 w 3286795"/>
              <a:gd name="connsiteY1" fmla="*/ 253863 h 834370"/>
              <a:gd name="connsiteX2" fmla="*/ 2209710 w 3286795"/>
              <a:gd name="connsiteY2" fmla="*/ 686144 h 834370"/>
              <a:gd name="connsiteX3" fmla="*/ 3286795 w 3286795"/>
              <a:gd name="connsiteY3" fmla="*/ 834371 h 834370"/>
              <a:gd name="connsiteX0" fmla="*/ 0 w 3554624"/>
              <a:gd name="connsiteY0" fmla="*/ 0 h 834370"/>
              <a:gd name="connsiteX1" fmla="*/ 669263 w 3554624"/>
              <a:gd name="connsiteY1" fmla="*/ 253863 h 834370"/>
              <a:gd name="connsiteX2" fmla="*/ 2209710 w 3554624"/>
              <a:gd name="connsiteY2" fmla="*/ 686144 h 834370"/>
              <a:gd name="connsiteX3" fmla="*/ 3554624 w 3554624"/>
              <a:gd name="connsiteY3" fmla="*/ 834370 h 834370"/>
              <a:gd name="connsiteX0" fmla="*/ 0 w 3554624"/>
              <a:gd name="connsiteY0" fmla="*/ 0 h 834370"/>
              <a:gd name="connsiteX1" fmla="*/ 669263 w 3554624"/>
              <a:gd name="connsiteY1" fmla="*/ 253863 h 834370"/>
              <a:gd name="connsiteX2" fmla="*/ 3554624 w 3554624"/>
              <a:gd name="connsiteY2" fmla="*/ 834370 h 834370"/>
              <a:gd name="connsiteX0" fmla="*/ 0 w 3554624"/>
              <a:gd name="connsiteY0" fmla="*/ 0 h 834370"/>
              <a:gd name="connsiteX1" fmla="*/ 1433936 w 3554624"/>
              <a:gd name="connsiteY1" fmla="*/ 497423 h 834370"/>
              <a:gd name="connsiteX2" fmla="*/ 3554624 w 3554624"/>
              <a:gd name="connsiteY2" fmla="*/ 834370 h 834370"/>
              <a:gd name="connsiteX0" fmla="*/ 0 w 3554624"/>
              <a:gd name="connsiteY0" fmla="*/ 0 h 834370"/>
              <a:gd name="connsiteX1" fmla="*/ 1433936 w 3554624"/>
              <a:gd name="connsiteY1" fmla="*/ 497423 h 834370"/>
              <a:gd name="connsiteX2" fmla="*/ 3554624 w 3554624"/>
              <a:gd name="connsiteY2" fmla="*/ 834370 h 834370"/>
              <a:gd name="connsiteX0" fmla="*/ 0 w 3554624"/>
              <a:gd name="connsiteY0" fmla="*/ 0 h 834370"/>
              <a:gd name="connsiteX1" fmla="*/ 1433936 w 3554624"/>
              <a:gd name="connsiteY1" fmla="*/ 497423 h 834370"/>
              <a:gd name="connsiteX2" fmla="*/ 3554624 w 3554624"/>
              <a:gd name="connsiteY2" fmla="*/ 834370 h 834370"/>
            </a:gdLst>
            <a:ahLst/>
            <a:cxnLst>
              <a:cxn ang="0">
                <a:pos x="connsiteX0" y="connsiteY0"/>
              </a:cxn>
              <a:cxn ang="0">
                <a:pos x="connsiteX1" y="connsiteY1"/>
              </a:cxn>
              <a:cxn ang="0">
                <a:pos x="connsiteX2" y="connsiteY2"/>
              </a:cxn>
            </a:cxnLst>
            <a:rect l="l" t="t" r="r" b="b"/>
            <a:pathLst>
              <a:path w="3554624" h="834370">
                <a:moveTo>
                  <a:pt x="0" y="0"/>
                </a:moveTo>
                <a:cubicBezTo>
                  <a:pt x="571768" y="237446"/>
                  <a:pt x="841501" y="320891"/>
                  <a:pt x="1433936" y="497423"/>
                </a:cubicBezTo>
                <a:cubicBezTo>
                  <a:pt x="2026371" y="673955"/>
                  <a:pt x="2953507" y="713431"/>
                  <a:pt x="3554624" y="834370"/>
                </a:cubicBezTo>
              </a:path>
            </a:pathLst>
          </a:cu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01409903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4995124" y="1752600"/>
            <a:ext cx="3639707" cy="842849"/>
            <a:chOff x="4943579" y="1720326"/>
            <a:chExt cx="3639707" cy="842849"/>
          </a:xfrm>
        </p:grpSpPr>
        <p:sp>
          <p:nvSpPr>
            <p:cNvPr id="24" name="Freeform 23"/>
            <p:cNvSpPr/>
            <p:nvPr/>
          </p:nvSpPr>
          <p:spPr>
            <a:xfrm rot="379461">
              <a:off x="4943579" y="1720326"/>
              <a:ext cx="2001451" cy="736496"/>
            </a:xfrm>
            <a:custGeom>
              <a:avLst/>
              <a:gdLst>
                <a:gd name="connsiteX0" fmla="*/ 0 w 1964453"/>
                <a:gd name="connsiteY0" fmla="*/ 2767 h 741321"/>
                <a:gd name="connsiteX1" fmla="*/ 984739 w 1964453"/>
                <a:gd name="connsiteY1" fmla="*/ 113299 h 741321"/>
                <a:gd name="connsiteX2" fmla="*/ 1964453 w 1964453"/>
                <a:gd name="connsiteY2" fmla="*/ 741321 h 741321"/>
              </a:gdLst>
              <a:ahLst/>
              <a:cxnLst>
                <a:cxn ang="0">
                  <a:pos x="connsiteX0" y="connsiteY0"/>
                </a:cxn>
                <a:cxn ang="0">
                  <a:pos x="connsiteX1" y="connsiteY1"/>
                </a:cxn>
                <a:cxn ang="0">
                  <a:pos x="connsiteX2" y="connsiteY2"/>
                </a:cxn>
              </a:cxnLst>
              <a:rect l="l" t="t" r="r" b="b"/>
              <a:pathLst>
                <a:path w="1964453" h="741321">
                  <a:moveTo>
                    <a:pt x="0" y="2767"/>
                  </a:moveTo>
                  <a:cubicBezTo>
                    <a:pt x="328665" y="-3513"/>
                    <a:pt x="657330" y="-9793"/>
                    <a:pt x="984739" y="113299"/>
                  </a:cubicBezTo>
                  <a:cubicBezTo>
                    <a:pt x="1312148" y="236391"/>
                    <a:pt x="1794469" y="628277"/>
                    <a:pt x="1964453" y="741321"/>
                  </a:cubicBezTo>
                </a:path>
              </a:pathLst>
            </a:custGeom>
            <a:noFill/>
            <a:ln w="3810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 name="Freeform 24"/>
            <p:cNvSpPr/>
            <p:nvPr/>
          </p:nvSpPr>
          <p:spPr>
            <a:xfrm>
              <a:off x="6875830" y="2229212"/>
              <a:ext cx="1707456" cy="333963"/>
            </a:xfrm>
            <a:custGeom>
              <a:avLst/>
              <a:gdLst>
                <a:gd name="connsiteX0" fmla="*/ 0 w 2190541"/>
                <a:gd name="connsiteY0" fmla="*/ 537587 h 539623"/>
                <a:gd name="connsiteX1" fmla="*/ 1085222 w 2190541"/>
                <a:gd name="connsiteY1" fmla="*/ 457200 h 539623"/>
                <a:gd name="connsiteX2" fmla="*/ 2190541 w 2190541"/>
                <a:gd name="connsiteY2" fmla="*/ 0 h 539623"/>
              </a:gdLst>
              <a:ahLst/>
              <a:cxnLst>
                <a:cxn ang="0">
                  <a:pos x="connsiteX0" y="connsiteY0"/>
                </a:cxn>
                <a:cxn ang="0">
                  <a:pos x="connsiteX1" y="connsiteY1"/>
                </a:cxn>
                <a:cxn ang="0">
                  <a:pos x="connsiteX2" y="connsiteY2"/>
                </a:cxn>
              </a:cxnLst>
              <a:rect l="l" t="t" r="r" b="b"/>
              <a:pathLst>
                <a:path w="2190541" h="539623">
                  <a:moveTo>
                    <a:pt x="0" y="537587"/>
                  </a:moveTo>
                  <a:cubicBezTo>
                    <a:pt x="360066" y="542192"/>
                    <a:pt x="720132" y="546798"/>
                    <a:pt x="1085222" y="457200"/>
                  </a:cubicBezTo>
                  <a:cubicBezTo>
                    <a:pt x="1450312" y="367602"/>
                    <a:pt x="2012183" y="77037"/>
                    <a:pt x="2190541" y="0"/>
                  </a:cubicBezTo>
                </a:path>
              </a:pathLst>
            </a:custGeom>
            <a:noFill/>
            <a:ln w="3810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0" name="Group 19"/>
          <p:cNvGrpSpPr/>
          <p:nvPr/>
        </p:nvGrpSpPr>
        <p:grpSpPr>
          <a:xfrm>
            <a:off x="4996461" y="1753494"/>
            <a:ext cx="3639707" cy="842849"/>
            <a:chOff x="4943579" y="1720326"/>
            <a:chExt cx="3639707" cy="842849"/>
          </a:xfrm>
        </p:grpSpPr>
        <p:sp>
          <p:nvSpPr>
            <p:cNvPr id="6" name="Freeform 5"/>
            <p:cNvSpPr/>
            <p:nvPr/>
          </p:nvSpPr>
          <p:spPr>
            <a:xfrm rot="379461">
              <a:off x="4943579" y="1720326"/>
              <a:ext cx="2001451" cy="736496"/>
            </a:xfrm>
            <a:custGeom>
              <a:avLst/>
              <a:gdLst>
                <a:gd name="connsiteX0" fmla="*/ 0 w 1964453"/>
                <a:gd name="connsiteY0" fmla="*/ 2767 h 741321"/>
                <a:gd name="connsiteX1" fmla="*/ 984739 w 1964453"/>
                <a:gd name="connsiteY1" fmla="*/ 113299 h 741321"/>
                <a:gd name="connsiteX2" fmla="*/ 1964453 w 1964453"/>
                <a:gd name="connsiteY2" fmla="*/ 741321 h 741321"/>
              </a:gdLst>
              <a:ahLst/>
              <a:cxnLst>
                <a:cxn ang="0">
                  <a:pos x="connsiteX0" y="connsiteY0"/>
                </a:cxn>
                <a:cxn ang="0">
                  <a:pos x="connsiteX1" y="connsiteY1"/>
                </a:cxn>
                <a:cxn ang="0">
                  <a:pos x="connsiteX2" y="connsiteY2"/>
                </a:cxn>
              </a:cxnLst>
              <a:rect l="l" t="t" r="r" b="b"/>
              <a:pathLst>
                <a:path w="1964453" h="741321">
                  <a:moveTo>
                    <a:pt x="0" y="2767"/>
                  </a:moveTo>
                  <a:cubicBezTo>
                    <a:pt x="328665" y="-3513"/>
                    <a:pt x="657330" y="-9793"/>
                    <a:pt x="984739" y="113299"/>
                  </a:cubicBezTo>
                  <a:cubicBezTo>
                    <a:pt x="1312148" y="236391"/>
                    <a:pt x="1794469" y="628277"/>
                    <a:pt x="1964453" y="741321"/>
                  </a:cubicBezTo>
                </a:path>
              </a:pathLst>
            </a:custGeom>
            <a:no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Freeform 6"/>
            <p:cNvSpPr/>
            <p:nvPr/>
          </p:nvSpPr>
          <p:spPr>
            <a:xfrm>
              <a:off x="6875830" y="2229212"/>
              <a:ext cx="1707456" cy="333963"/>
            </a:xfrm>
            <a:custGeom>
              <a:avLst/>
              <a:gdLst>
                <a:gd name="connsiteX0" fmla="*/ 0 w 2190541"/>
                <a:gd name="connsiteY0" fmla="*/ 537587 h 539623"/>
                <a:gd name="connsiteX1" fmla="*/ 1085222 w 2190541"/>
                <a:gd name="connsiteY1" fmla="*/ 457200 h 539623"/>
                <a:gd name="connsiteX2" fmla="*/ 2190541 w 2190541"/>
                <a:gd name="connsiteY2" fmla="*/ 0 h 539623"/>
              </a:gdLst>
              <a:ahLst/>
              <a:cxnLst>
                <a:cxn ang="0">
                  <a:pos x="connsiteX0" y="connsiteY0"/>
                </a:cxn>
                <a:cxn ang="0">
                  <a:pos x="connsiteX1" y="connsiteY1"/>
                </a:cxn>
                <a:cxn ang="0">
                  <a:pos x="connsiteX2" y="connsiteY2"/>
                </a:cxn>
              </a:cxnLst>
              <a:rect l="l" t="t" r="r" b="b"/>
              <a:pathLst>
                <a:path w="2190541" h="539623">
                  <a:moveTo>
                    <a:pt x="0" y="537587"/>
                  </a:moveTo>
                  <a:cubicBezTo>
                    <a:pt x="360066" y="542192"/>
                    <a:pt x="720132" y="546798"/>
                    <a:pt x="1085222" y="457200"/>
                  </a:cubicBezTo>
                  <a:cubicBezTo>
                    <a:pt x="1450312" y="367602"/>
                    <a:pt x="2012183" y="77037"/>
                    <a:pt x="2190541" y="0"/>
                  </a:cubicBezTo>
                </a:path>
              </a:pathLst>
            </a:custGeom>
            <a:no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2" name="Title 1"/>
          <p:cNvSpPr>
            <a:spLocks noGrp="1"/>
          </p:cNvSpPr>
          <p:nvPr>
            <p:ph type="title"/>
          </p:nvPr>
        </p:nvSpPr>
        <p:spPr/>
        <p:txBody>
          <a:bodyPr/>
          <a:lstStyle/>
          <a:p>
            <a:r>
              <a:rPr lang="en-US" dirty="0"/>
              <a:t>Edge Attraction: Singularities</a:t>
            </a:r>
          </a:p>
        </p:txBody>
      </p:sp>
      <p:sp>
        <p:nvSpPr>
          <p:cNvPr id="3" name="Content Placeholder 2"/>
          <p:cNvSpPr>
            <a:spLocks noGrp="1"/>
          </p:cNvSpPr>
          <p:nvPr>
            <p:ph idx="1"/>
          </p:nvPr>
        </p:nvSpPr>
        <p:spPr/>
        <p:txBody>
          <a:bodyPr/>
          <a:lstStyle/>
          <a:p>
            <a:pPr marL="0" indent="0">
              <a:buNone/>
            </a:pPr>
            <a:r>
              <a:rPr lang="en-US" dirty="0" smtClean="0"/>
              <a:t>For edge attraction:</a:t>
            </a:r>
            <a:endParaRPr lang="en-US" dirty="0"/>
          </a:p>
          <a:p>
            <a:pPr lvl="1"/>
            <a:r>
              <a:rPr lang="en-US" dirty="0"/>
              <a:t>compute all </a:t>
            </a:r>
            <a:r>
              <a:rPr lang="en-US" dirty="0">
                <a:solidFill>
                  <a:srgbClr val="0070C0"/>
                </a:solidFill>
              </a:rPr>
              <a:t>branch termination points</a:t>
            </a:r>
            <a:r>
              <a:rPr lang="en-US" dirty="0"/>
              <a:t>, i.e. tips</a:t>
            </a:r>
          </a:p>
          <a:p>
            <a:pPr lvl="1"/>
            <a:r>
              <a:rPr lang="en-US" dirty="0"/>
              <a:t>compute all </a:t>
            </a:r>
            <a:r>
              <a:rPr lang="en-US" dirty="0">
                <a:solidFill>
                  <a:srgbClr val="0070C0"/>
                </a:solidFill>
              </a:rPr>
              <a:t>skeleton paths</a:t>
            </a:r>
          </a:p>
          <a:p>
            <a:pPr lvl="1"/>
            <a:r>
              <a:rPr lang="en-US" dirty="0"/>
              <a:t>for each edge, </a:t>
            </a:r>
            <a:r>
              <a:rPr lang="en-US" dirty="0">
                <a:solidFill>
                  <a:srgbClr val="0070C0"/>
                </a:solidFill>
              </a:rPr>
              <a:t>select a skeleton path</a:t>
            </a:r>
            <a:r>
              <a:rPr lang="en-US" dirty="0"/>
              <a:t> passing through the </a:t>
            </a:r>
            <a:r>
              <a:rPr lang="en-US" dirty="0" smtClean="0"/>
              <a:t>FT</a:t>
            </a:r>
            <a:r>
              <a:rPr lang="en-US" baseline="-25000" dirty="0" smtClean="0"/>
              <a:t>S</a:t>
            </a:r>
            <a:r>
              <a:rPr lang="en-US" dirty="0" smtClean="0"/>
              <a:t> </a:t>
            </a:r>
            <a:r>
              <a:rPr lang="en-US" dirty="0"/>
              <a:t>of both edge end points</a:t>
            </a:r>
          </a:p>
          <a:p>
            <a:pPr lvl="1"/>
            <a:r>
              <a:rPr lang="en-US" dirty="0">
                <a:solidFill>
                  <a:srgbClr val="0070C0"/>
                </a:solidFill>
              </a:rPr>
              <a:t>move all edge points </a:t>
            </a:r>
            <a:r>
              <a:rPr lang="en-US" dirty="0" smtClean="0"/>
              <a:t>towards </a:t>
            </a:r>
            <a:r>
              <a:rPr lang="en-US" dirty="0"/>
              <a:t>the selected </a:t>
            </a:r>
            <a:r>
              <a:rPr lang="en-US" dirty="0" smtClean="0"/>
              <a:t>path</a:t>
            </a:r>
            <a:endParaRPr lang="en-US" dirty="0"/>
          </a:p>
          <a:p>
            <a:endParaRPr lang="en-US" dirty="0"/>
          </a:p>
        </p:txBody>
      </p:sp>
      <p:sp>
        <p:nvSpPr>
          <p:cNvPr id="9" name="Freeform 8"/>
          <p:cNvSpPr/>
          <p:nvPr/>
        </p:nvSpPr>
        <p:spPr>
          <a:xfrm rot="379461">
            <a:off x="4987834" y="1943248"/>
            <a:ext cx="1963988" cy="740940"/>
          </a:xfrm>
          <a:custGeom>
            <a:avLst/>
            <a:gdLst>
              <a:gd name="connsiteX0" fmla="*/ 0 w 1964453"/>
              <a:gd name="connsiteY0" fmla="*/ 2767 h 741321"/>
              <a:gd name="connsiteX1" fmla="*/ 984739 w 1964453"/>
              <a:gd name="connsiteY1" fmla="*/ 113299 h 741321"/>
              <a:gd name="connsiteX2" fmla="*/ 1964453 w 1964453"/>
              <a:gd name="connsiteY2" fmla="*/ 741321 h 741321"/>
            </a:gdLst>
            <a:ahLst/>
            <a:cxnLst>
              <a:cxn ang="0">
                <a:pos x="connsiteX0" y="connsiteY0"/>
              </a:cxn>
              <a:cxn ang="0">
                <a:pos x="connsiteX1" y="connsiteY1"/>
              </a:cxn>
              <a:cxn ang="0">
                <a:pos x="connsiteX2" y="connsiteY2"/>
              </a:cxn>
            </a:cxnLst>
            <a:rect l="l" t="t" r="r" b="b"/>
            <a:pathLst>
              <a:path w="1964453" h="741321">
                <a:moveTo>
                  <a:pt x="0" y="2767"/>
                </a:moveTo>
                <a:cubicBezTo>
                  <a:pt x="328665" y="-3513"/>
                  <a:pt x="657330" y="-9793"/>
                  <a:pt x="984739" y="113299"/>
                </a:cubicBezTo>
                <a:cubicBezTo>
                  <a:pt x="1312148" y="236391"/>
                  <a:pt x="1794469" y="628277"/>
                  <a:pt x="1964453" y="741321"/>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Freeform 9"/>
          <p:cNvSpPr/>
          <p:nvPr/>
        </p:nvSpPr>
        <p:spPr>
          <a:xfrm rot="7370327">
            <a:off x="5074201" y="3055858"/>
            <a:ext cx="1963777" cy="741020"/>
          </a:xfrm>
          <a:custGeom>
            <a:avLst/>
            <a:gdLst>
              <a:gd name="connsiteX0" fmla="*/ 0 w 1964453"/>
              <a:gd name="connsiteY0" fmla="*/ 2767 h 741321"/>
              <a:gd name="connsiteX1" fmla="*/ 984739 w 1964453"/>
              <a:gd name="connsiteY1" fmla="*/ 113299 h 741321"/>
              <a:gd name="connsiteX2" fmla="*/ 1964453 w 1964453"/>
              <a:gd name="connsiteY2" fmla="*/ 741321 h 741321"/>
            </a:gdLst>
            <a:ahLst/>
            <a:cxnLst>
              <a:cxn ang="0">
                <a:pos x="connsiteX0" y="connsiteY0"/>
              </a:cxn>
              <a:cxn ang="0">
                <a:pos x="connsiteX1" y="connsiteY1"/>
              </a:cxn>
              <a:cxn ang="0">
                <a:pos x="connsiteX2" y="connsiteY2"/>
              </a:cxn>
            </a:cxnLst>
            <a:rect l="l" t="t" r="r" b="b"/>
            <a:pathLst>
              <a:path w="1964453" h="741321">
                <a:moveTo>
                  <a:pt x="0" y="2767"/>
                </a:moveTo>
                <a:cubicBezTo>
                  <a:pt x="328665" y="-3513"/>
                  <a:pt x="657330" y="-9793"/>
                  <a:pt x="984739" y="113299"/>
                </a:cubicBezTo>
                <a:cubicBezTo>
                  <a:pt x="1312148" y="236391"/>
                  <a:pt x="1794469" y="628277"/>
                  <a:pt x="1964453" y="741321"/>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Freeform 10"/>
          <p:cNvSpPr/>
          <p:nvPr/>
        </p:nvSpPr>
        <p:spPr>
          <a:xfrm>
            <a:off x="6894207" y="2409008"/>
            <a:ext cx="1833817" cy="386025"/>
          </a:xfrm>
          <a:custGeom>
            <a:avLst/>
            <a:gdLst>
              <a:gd name="connsiteX0" fmla="*/ 0 w 2190541"/>
              <a:gd name="connsiteY0" fmla="*/ 537587 h 539623"/>
              <a:gd name="connsiteX1" fmla="*/ 1085222 w 2190541"/>
              <a:gd name="connsiteY1" fmla="*/ 457200 h 539623"/>
              <a:gd name="connsiteX2" fmla="*/ 2190541 w 2190541"/>
              <a:gd name="connsiteY2" fmla="*/ 0 h 539623"/>
            </a:gdLst>
            <a:ahLst/>
            <a:cxnLst>
              <a:cxn ang="0">
                <a:pos x="connsiteX0" y="connsiteY0"/>
              </a:cxn>
              <a:cxn ang="0">
                <a:pos x="connsiteX1" y="connsiteY1"/>
              </a:cxn>
              <a:cxn ang="0">
                <a:pos x="connsiteX2" y="connsiteY2"/>
              </a:cxn>
            </a:cxnLst>
            <a:rect l="l" t="t" r="r" b="b"/>
            <a:pathLst>
              <a:path w="2190541" h="539623">
                <a:moveTo>
                  <a:pt x="0" y="537587"/>
                </a:moveTo>
                <a:cubicBezTo>
                  <a:pt x="360066" y="542192"/>
                  <a:pt x="720132" y="546798"/>
                  <a:pt x="1085222" y="457200"/>
                </a:cubicBezTo>
                <a:cubicBezTo>
                  <a:pt x="1450312" y="367602"/>
                  <a:pt x="2012183" y="77037"/>
                  <a:pt x="2190541"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Freeform 11"/>
          <p:cNvSpPr/>
          <p:nvPr/>
        </p:nvSpPr>
        <p:spPr>
          <a:xfrm>
            <a:off x="5212113" y="2305505"/>
            <a:ext cx="3286365" cy="1006295"/>
          </a:xfrm>
          <a:custGeom>
            <a:avLst/>
            <a:gdLst>
              <a:gd name="connsiteX0" fmla="*/ 0 w 3416378"/>
              <a:gd name="connsiteY0" fmla="*/ 0 h 1007052"/>
              <a:gd name="connsiteX1" fmla="*/ 712446 w 3416378"/>
              <a:gd name="connsiteY1" fmla="*/ 162684 h 1007052"/>
              <a:gd name="connsiteX2" fmla="*/ 1542699 w 3416378"/>
              <a:gd name="connsiteY2" fmla="*/ 824643 h 1007052"/>
              <a:gd name="connsiteX3" fmla="*/ 2339293 w 3416378"/>
              <a:gd name="connsiteY3" fmla="*/ 1004157 h 1007052"/>
              <a:gd name="connsiteX4" fmla="*/ 3416378 w 3416378"/>
              <a:gd name="connsiteY4" fmla="*/ 723666 h 1007052"/>
              <a:gd name="connsiteX0" fmla="*/ 0 w 3286795"/>
              <a:gd name="connsiteY0" fmla="*/ 0 h 1007052"/>
              <a:gd name="connsiteX1" fmla="*/ 582863 w 3286795"/>
              <a:gd name="connsiteY1" fmla="*/ 162684 h 1007052"/>
              <a:gd name="connsiteX2" fmla="*/ 1413116 w 3286795"/>
              <a:gd name="connsiteY2" fmla="*/ 824643 h 1007052"/>
              <a:gd name="connsiteX3" fmla="*/ 2209710 w 3286795"/>
              <a:gd name="connsiteY3" fmla="*/ 1004157 h 1007052"/>
              <a:gd name="connsiteX4" fmla="*/ 3286795 w 3286795"/>
              <a:gd name="connsiteY4" fmla="*/ 723666 h 1007052"/>
              <a:gd name="connsiteX0" fmla="*/ 0 w 3286795"/>
              <a:gd name="connsiteY0" fmla="*/ 0 h 1006598"/>
              <a:gd name="connsiteX1" fmla="*/ 669263 w 3286795"/>
              <a:gd name="connsiteY1" fmla="*/ 253863 h 1006598"/>
              <a:gd name="connsiteX2" fmla="*/ 1413116 w 3286795"/>
              <a:gd name="connsiteY2" fmla="*/ 824643 h 1006598"/>
              <a:gd name="connsiteX3" fmla="*/ 2209710 w 3286795"/>
              <a:gd name="connsiteY3" fmla="*/ 1004157 h 1006598"/>
              <a:gd name="connsiteX4" fmla="*/ 3286795 w 3286795"/>
              <a:gd name="connsiteY4" fmla="*/ 723666 h 1006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6795" h="1006598">
                <a:moveTo>
                  <a:pt x="0" y="0"/>
                </a:moveTo>
                <a:cubicBezTo>
                  <a:pt x="227665" y="12622"/>
                  <a:pt x="433744" y="116423"/>
                  <a:pt x="669263" y="253863"/>
                </a:cubicBezTo>
                <a:cubicBezTo>
                  <a:pt x="904782" y="391303"/>
                  <a:pt x="1156375" y="699594"/>
                  <a:pt x="1413116" y="824643"/>
                </a:cubicBezTo>
                <a:cubicBezTo>
                  <a:pt x="1669857" y="949692"/>
                  <a:pt x="1897430" y="1020986"/>
                  <a:pt x="2209710" y="1004157"/>
                </a:cubicBezTo>
                <a:cubicBezTo>
                  <a:pt x="2521990" y="987328"/>
                  <a:pt x="3156834" y="799398"/>
                  <a:pt x="3286795" y="723666"/>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21" name="Group 20"/>
          <p:cNvGrpSpPr/>
          <p:nvPr/>
        </p:nvGrpSpPr>
        <p:grpSpPr>
          <a:xfrm>
            <a:off x="5746201" y="2598763"/>
            <a:ext cx="3062585" cy="2016678"/>
            <a:chOff x="5693319" y="2565595"/>
            <a:chExt cx="3062585" cy="2016678"/>
          </a:xfrm>
        </p:grpSpPr>
        <p:sp>
          <p:nvSpPr>
            <p:cNvPr id="13" name="Freeform 12"/>
            <p:cNvSpPr/>
            <p:nvPr/>
          </p:nvSpPr>
          <p:spPr>
            <a:xfrm rot="7370327">
              <a:off x="5094642" y="3182253"/>
              <a:ext cx="1998697" cy="801343"/>
            </a:xfrm>
            <a:custGeom>
              <a:avLst/>
              <a:gdLst>
                <a:gd name="connsiteX0" fmla="*/ 0 w 1964453"/>
                <a:gd name="connsiteY0" fmla="*/ 2767 h 741321"/>
                <a:gd name="connsiteX1" fmla="*/ 984739 w 1964453"/>
                <a:gd name="connsiteY1" fmla="*/ 113299 h 741321"/>
                <a:gd name="connsiteX2" fmla="*/ 1964453 w 1964453"/>
                <a:gd name="connsiteY2" fmla="*/ 741321 h 741321"/>
              </a:gdLst>
              <a:ahLst/>
              <a:cxnLst>
                <a:cxn ang="0">
                  <a:pos x="connsiteX0" y="connsiteY0"/>
                </a:cxn>
                <a:cxn ang="0">
                  <a:pos x="connsiteX1" y="connsiteY1"/>
                </a:cxn>
                <a:cxn ang="0">
                  <a:pos x="connsiteX2" y="connsiteY2"/>
                </a:cxn>
              </a:cxnLst>
              <a:rect l="l" t="t" r="r" b="b"/>
              <a:pathLst>
                <a:path w="1964453" h="741321">
                  <a:moveTo>
                    <a:pt x="0" y="2767"/>
                  </a:moveTo>
                  <a:cubicBezTo>
                    <a:pt x="328665" y="-3513"/>
                    <a:pt x="657330" y="-9793"/>
                    <a:pt x="984739" y="113299"/>
                  </a:cubicBezTo>
                  <a:cubicBezTo>
                    <a:pt x="1312148" y="236391"/>
                    <a:pt x="1794469" y="628277"/>
                    <a:pt x="1964453" y="741321"/>
                  </a:cubicBezTo>
                </a:path>
              </a:pathLst>
            </a:custGeom>
            <a:noFill/>
            <a:ln w="3810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Freeform 13"/>
            <p:cNvSpPr/>
            <p:nvPr/>
          </p:nvSpPr>
          <p:spPr>
            <a:xfrm>
              <a:off x="6962091" y="2565595"/>
              <a:ext cx="1793813" cy="394279"/>
            </a:xfrm>
            <a:custGeom>
              <a:avLst/>
              <a:gdLst>
                <a:gd name="connsiteX0" fmla="*/ 0 w 2190541"/>
                <a:gd name="connsiteY0" fmla="*/ 537587 h 539623"/>
                <a:gd name="connsiteX1" fmla="*/ 1085222 w 2190541"/>
                <a:gd name="connsiteY1" fmla="*/ 457200 h 539623"/>
                <a:gd name="connsiteX2" fmla="*/ 2190541 w 2190541"/>
                <a:gd name="connsiteY2" fmla="*/ 0 h 539623"/>
              </a:gdLst>
              <a:ahLst/>
              <a:cxnLst>
                <a:cxn ang="0">
                  <a:pos x="connsiteX0" y="connsiteY0"/>
                </a:cxn>
                <a:cxn ang="0">
                  <a:pos x="connsiteX1" y="connsiteY1"/>
                </a:cxn>
                <a:cxn ang="0">
                  <a:pos x="connsiteX2" y="connsiteY2"/>
                </a:cxn>
              </a:cxnLst>
              <a:rect l="l" t="t" r="r" b="b"/>
              <a:pathLst>
                <a:path w="2190541" h="539623">
                  <a:moveTo>
                    <a:pt x="0" y="537587"/>
                  </a:moveTo>
                  <a:cubicBezTo>
                    <a:pt x="360066" y="542192"/>
                    <a:pt x="720132" y="546798"/>
                    <a:pt x="1085222" y="457200"/>
                  </a:cubicBezTo>
                  <a:cubicBezTo>
                    <a:pt x="1450312" y="367602"/>
                    <a:pt x="2012183" y="77037"/>
                    <a:pt x="2190541" y="0"/>
                  </a:cubicBezTo>
                </a:path>
              </a:pathLst>
            </a:custGeom>
            <a:noFill/>
            <a:ln w="3810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2" name="Group 21"/>
          <p:cNvGrpSpPr/>
          <p:nvPr/>
        </p:nvGrpSpPr>
        <p:grpSpPr>
          <a:xfrm>
            <a:off x="4961956" y="2141628"/>
            <a:ext cx="1723331" cy="1968046"/>
            <a:chOff x="4909074" y="2108460"/>
            <a:chExt cx="1723331" cy="1968046"/>
          </a:xfrm>
        </p:grpSpPr>
        <p:sp>
          <p:nvSpPr>
            <p:cNvPr id="15" name="Freeform 14"/>
            <p:cNvSpPr/>
            <p:nvPr/>
          </p:nvSpPr>
          <p:spPr>
            <a:xfrm rot="379461">
              <a:off x="4909074" y="2108460"/>
              <a:ext cx="1723331" cy="598085"/>
            </a:xfrm>
            <a:custGeom>
              <a:avLst/>
              <a:gdLst>
                <a:gd name="connsiteX0" fmla="*/ 0 w 1964453"/>
                <a:gd name="connsiteY0" fmla="*/ 2767 h 741321"/>
                <a:gd name="connsiteX1" fmla="*/ 984739 w 1964453"/>
                <a:gd name="connsiteY1" fmla="*/ 113299 h 741321"/>
                <a:gd name="connsiteX2" fmla="*/ 1964453 w 1964453"/>
                <a:gd name="connsiteY2" fmla="*/ 741321 h 741321"/>
              </a:gdLst>
              <a:ahLst/>
              <a:cxnLst>
                <a:cxn ang="0">
                  <a:pos x="connsiteX0" y="connsiteY0"/>
                </a:cxn>
                <a:cxn ang="0">
                  <a:pos x="connsiteX1" y="connsiteY1"/>
                </a:cxn>
                <a:cxn ang="0">
                  <a:pos x="connsiteX2" y="connsiteY2"/>
                </a:cxn>
              </a:cxnLst>
              <a:rect l="l" t="t" r="r" b="b"/>
              <a:pathLst>
                <a:path w="1964453" h="741321">
                  <a:moveTo>
                    <a:pt x="0" y="2767"/>
                  </a:moveTo>
                  <a:cubicBezTo>
                    <a:pt x="328665" y="-3513"/>
                    <a:pt x="657330" y="-9793"/>
                    <a:pt x="984739" y="113299"/>
                  </a:cubicBezTo>
                  <a:cubicBezTo>
                    <a:pt x="1312148" y="236391"/>
                    <a:pt x="1794469" y="628277"/>
                    <a:pt x="1964453" y="741321"/>
                  </a:cubicBezTo>
                </a:path>
              </a:pathLst>
            </a:custGeom>
            <a:noFill/>
            <a:ln w="3810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Freeform 15"/>
            <p:cNvSpPr/>
            <p:nvPr/>
          </p:nvSpPr>
          <p:spPr>
            <a:xfrm rot="7370327">
              <a:off x="4986798" y="2893313"/>
              <a:ext cx="1659020" cy="707366"/>
            </a:xfrm>
            <a:custGeom>
              <a:avLst/>
              <a:gdLst>
                <a:gd name="connsiteX0" fmla="*/ 0 w 1964453"/>
                <a:gd name="connsiteY0" fmla="*/ 2767 h 741321"/>
                <a:gd name="connsiteX1" fmla="*/ 984739 w 1964453"/>
                <a:gd name="connsiteY1" fmla="*/ 113299 h 741321"/>
                <a:gd name="connsiteX2" fmla="*/ 1964453 w 1964453"/>
                <a:gd name="connsiteY2" fmla="*/ 741321 h 741321"/>
              </a:gdLst>
              <a:ahLst/>
              <a:cxnLst>
                <a:cxn ang="0">
                  <a:pos x="connsiteX0" y="connsiteY0"/>
                </a:cxn>
                <a:cxn ang="0">
                  <a:pos x="connsiteX1" y="connsiteY1"/>
                </a:cxn>
                <a:cxn ang="0">
                  <a:pos x="connsiteX2" y="connsiteY2"/>
                </a:cxn>
              </a:cxnLst>
              <a:rect l="l" t="t" r="r" b="b"/>
              <a:pathLst>
                <a:path w="1964453" h="741321">
                  <a:moveTo>
                    <a:pt x="0" y="2767"/>
                  </a:moveTo>
                  <a:cubicBezTo>
                    <a:pt x="328665" y="-3513"/>
                    <a:pt x="657330" y="-9793"/>
                    <a:pt x="984739" y="113299"/>
                  </a:cubicBezTo>
                  <a:cubicBezTo>
                    <a:pt x="1312148" y="236391"/>
                    <a:pt x="1794469" y="628277"/>
                    <a:pt x="1964453" y="741321"/>
                  </a:cubicBezTo>
                </a:path>
              </a:pathLst>
            </a:custGeom>
            <a:noFill/>
            <a:ln w="3810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17" name="Oval 16"/>
          <p:cNvSpPr/>
          <p:nvPr/>
        </p:nvSpPr>
        <p:spPr>
          <a:xfrm>
            <a:off x="8653935" y="2348631"/>
            <a:ext cx="111756" cy="12317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Oval 17"/>
          <p:cNvSpPr/>
          <p:nvPr/>
        </p:nvSpPr>
        <p:spPr>
          <a:xfrm>
            <a:off x="5160357" y="3987418"/>
            <a:ext cx="111756" cy="12317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Oval 18"/>
          <p:cNvSpPr/>
          <p:nvPr/>
        </p:nvSpPr>
        <p:spPr>
          <a:xfrm>
            <a:off x="4961956" y="1779369"/>
            <a:ext cx="111756" cy="12317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26" name="Group 25"/>
          <p:cNvGrpSpPr/>
          <p:nvPr/>
        </p:nvGrpSpPr>
        <p:grpSpPr>
          <a:xfrm>
            <a:off x="4953000" y="4507869"/>
            <a:ext cx="3740150" cy="2654931"/>
            <a:chOff x="0" y="0"/>
            <a:chExt cx="3740318" cy="2655139"/>
          </a:xfrm>
        </p:grpSpPr>
        <p:sp>
          <p:nvSpPr>
            <p:cNvPr id="27" name="Freeform 26"/>
            <p:cNvSpPr/>
            <p:nvPr/>
          </p:nvSpPr>
          <p:spPr>
            <a:xfrm>
              <a:off x="1940944" y="508958"/>
              <a:ext cx="1707515" cy="334010"/>
            </a:xfrm>
            <a:custGeom>
              <a:avLst/>
              <a:gdLst>
                <a:gd name="connsiteX0" fmla="*/ 0 w 2190541"/>
                <a:gd name="connsiteY0" fmla="*/ 537587 h 539623"/>
                <a:gd name="connsiteX1" fmla="*/ 1085222 w 2190541"/>
                <a:gd name="connsiteY1" fmla="*/ 457200 h 539623"/>
                <a:gd name="connsiteX2" fmla="*/ 2190541 w 2190541"/>
                <a:gd name="connsiteY2" fmla="*/ 0 h 539623"/>
              </a:gdLst>
              <a:ahLst/>
              <a:cxnLst>
                <a:cxn ang="0">
                  <a:pos x="connsiteX0" y="connsiteY0"/>
                </a:cxn>
                <a:cxn ang="0">
                  <a:pos x="connsiteX1" y="connsiteY1"/>
                </a:cxn>
                <a:cxn ang="0">
                  <a:pos x="connsiteX2" y="connsiteY2"/>
                </a:cxn>
              </a:cxnLst>
              <a:rect l="l" t="t" r="r" b="b"/>
              <a:pathLst>
                <a:path w="2190541" h="539623">
                  <a:moveTo>
                    <a:pt x="0" y="537587"/>
                  </a:moveTo>
                  <a:cubicBezTo>
                    <a:pt x="360066" y="542192"/>
                    <a:pt x="720132" y="546798"/>
                    <a:pt x="1085222" y="457200"/>
                  </a:cubicBezTo>
                  <a:cubicBezTo>
                    <a:pt x="1450312" y="367602"/>
                    <a:pt x="2012183" y="77037"/>
                    <a:pt x="2190541" y="0"/>
                  </a:cubicBezTo>
                </a:path>
              </a:pathLst>
            </a:custGeom>
            <a:no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8" name="Freeform 27"/>
            <p:cNvSpPr/>
            <p:nvPr/>
          </p:nvSpPr>
          <p:spPr>
            <a:xfrm rot="379461">
              <a:off x="8627" y="0"/>
              <a:ext cx="2001520" cy="736600"/>
            </a:xfrm>
            <a:custGeom>
              <a:avLst/>
              <a:gdLst>
                <a:gd name="connsiteX0" fmla="*/ 0 w 1964453"/>
                <a:gd name="connsiteY0" fmla="*/ 2767 h 741321"/>
                <a:gd name="connsiteX1" fmla="*/ 984739 w 1964453"/>
                <a:gd name="connsiteY1" fmla="*/ 113299 h 741321"/>
                <a:gd name="connsiteX2" fmla="*/ 1964453 w 1964453"/>
                <a:gd name="connsiteY2" fmla="*/ 741321 h 741321"/>
              </a:gdLst>
              <a:ahLst/>
              <a:cxnLst>
                <a:cxn ang="0">
                  <a:pos x="connsiteX0" y="connsiteY0"/>
                </a:cxn>
                <a:cxn ang="0">
                  <a:pos x="connsiteX1" y="connsiteY1"/>
                </a:cxn>
                <a:cxn ang="0">
                  <a:pos x="connsiteX2" y="connsiteY2"/>
                </a:cxn>
              </a:cxnLst>
              <a:rect l="l" t="t" r="r" b="b"/>
              <a:pathLst>
                <a:path w="1964453" h="741321">
                  <a:moveTo>
                    <a:pt x="0" y="2767"/>
                  </a:moveTo>
                  <a:cubicBezTo>
                    <a:pt x="328665" y="-3513"/>
                    <a:pt x="657330" y="-9793"/>
                    <a:pt x="984739" y="113299"/>
                  </a:cubicBezTo>
                  <a:cubicBezTo>
                    <a:pt x="1312148" y="236391"/>
                    <a:pt x="1794469" y="628277"/>
                    <a:pt x="1964453" y="741321"/>
                  </a:cubicBezTo>
                </a:path>
              </a:pathLst>
            </a:custGeom>
            <a:no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9" name="Freeform 28"/>
            <p:cNvSpPr/>
            <p:nvPr/>
          </p:nvSpPr>
          <p:spPr>
            <a:xfrm rot="379461">
              <a:off x="0" y="189781"/>
              <a:ext cx="1964055" cy="741045"/>
            </a:xfrm>
            <a:custGeom>
              <a:avLst/>
              <a:gdLst>
                <a:gd name="connsiteX0" fmla="*/ 0 w 1964453"/>
                <a:gd name="connsiteY0" fmla="*/ 2767 h 741321"/>
                <a:gd name="connsiteX1" fmla="*/ 984739 w 1964453"/>
                <a:gd name="connsiteY1" fmla="*/ 113299 h 741321"/>
                <a:gd name="connsiteX2" fmla="*/ 1964453 w 1964453"/>
                <a:gd name="connsiteY2" fmla="*/ 741321 h 741321"/>
              </a:gdLst>
              <a:ahLst/>
              <a:cxnLst>
                <a:cxn ang="0">
                  <a:pos x="connsiteX0" y="connsiteY0"/>
                </a:cxn>
                <a:cxn ang="0">
                  <a:pos x="connsiteX1" y="connsiteY1"/>
                </a:cxn>
                <a:cxn ang="0">
                  <a:pos x="connsiteX2" y="connsiteY2"/>
                </a:cxn>
              </a:cxnLst>
              <a:rect l="l" t="t" r="r" b="b"/>
              <a:pathLst>
                <a:path w="1964453" h="741321">
                  <a:moveTo>
                    <a:pt x="0" y="2767"/>
                  </a:moveTo>
                  <a:cubicBezTo>
                    <a:pt x="328665" y="-3513"/>
                    <a:pt x="657330" y="-9793"/>
                    <a:pt x="984739" y="113299"/>
                  </a:cubicBezTo>
                  <a:cubicBezTo>
                    <a:pt x="1312148" y="236391"/>
                    <a:pt x="1794469" y="628277"/>
                    <a:pt x="1964453" y="741321"/>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0" name="Freeform 29"/>
            <p:cNvSpPr/>
            <p:nvPr/>
          </p:nvSpPr>
          <p:spPr>
            <a:xfrm rot="7370327">
              <a:off x="86264" y="1302589"/>
              <a:ext cx="1964055" cy="741045"/>
            </a:xfrm>
            <a:custGeom>
              <a:avLst/>
              <a:gdLst>
                <a:gd name="connsiteX0" fmla="*/ 0 w 1964453"/>
                <a:gd name="connsiteY0" fmla="*/ 2767 h 741321"/>
                <a:gd name="connsiteX1" fmla="*/ 984739 w 1964453"/>
                <a:gd name="connsiteY1" fmla="*/ 113299 h 741321"/>
                <a:gd name="connsiteX2" fmla="*/ 1964453 w 1964453"/>
                <a:gd name="connsiteY2" fmla="*/ 741321 h 741321"/>
              </a:gdLst>
              <a:ahLst/>
              <a:cxnLst>
                <a:cxn ang="0">
                  <a:pos x="connsiteX0" y="connsiteY0"/>
                </a:cxn>
                <a:cxn ang="0">
                  <a:pos x="connsiteX1" y="connsiteY1"/>
                </a:cxn>
                <a:cxn ang="0">
                  <a:pos x="connsiteX2" y="connsiteY2"/>
                </a:cxn>
              </a:cxnLst>
              <a:rect l="l" t="t" r="r" b="b"/>
              <a:pathLst>
                <a:path w="1964453" h="741321">
                  <a:moveTo>
                    <a:pt x="0" y="2767"/>
                  </a:moveTo>
                  <a:cubicBezTo>
                    <a:pt x="328665" y="-3513"/>
                    <a:pt x="657330" y="-9793"/>
                    <a:pt x="984739" y="113299"/>
                  </a:cubicBezTo>
                  <a:cubicBezTo>
                    <a:pt x="1312148" y="236391"/>
                    <a:pt x="1794469" y="628277"/>
                    <a:pt x="1964453" y="741321"/>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 name="Freeform 30"/>
            <p:cNvSpPr/>
            <p:nvPr/>
          </p:nvSpPr>
          <p:spPr>
            <a:xfrm>
              <a:off x="1906438" y="655607"/>
              <a:ext cx="1833880" cy="386080"/>
            </a:xfrm>
            <a:custGeom>
              <a:avLst/>
              <a:gdLst>
                <a:gd name="connsiteX0" fmla="*/ 0 w 2190541"/>
                <a:gd name="connsiteY0" fmla="*/ 537587 h 539623"/>
                <a:gd name="connsiteX1" fmla="*/ 1085222 w 2190541"/>
                <a:gd name="connsiteY1" fmla="*/ 457200 h 539623"/>
                <a:gd name="connsiteX2" fmla="*/ 2190541 w 2190541"/>
                <a:gd name="connsiteY2" fmla="*/ 0 h 539623"/>
              </a:gdLst>
              <a:ahLst/>
              <a:cxnLst>
                <a:cxn ang="0">
                  <a:pos x="connsiteX0" y="connsiteY0"/>
                </a:cxn>
                <a:cxn ang="0">
                  <a:pos x="connsiteX1" y="connsiteY1"/>
                </a:cxn>
                <a:cxn ang="0">
                  <a:pos x="connsiteX2" y="connsiteY2"/>
                </a:cxn>
              </a:cxnLst>
              <a:rect l="l" t="t" r="r" b="b"/>
              <a:pathLst>
                <a:path w="2190541" h="539623">
                  <a:moveTo>
                    <a:pt x="0" y="537587"/>
                  </a:moveTo>
                  <a:cubicBezTo>
                    <a:pt x="360066" y="542192"/>
                    <a:pt x="720132" y="546798"/>
                    <a:pt x="1085222" y="457200"/>
                  </a:cubicBezTo>
                  <a:cubicBezTo>
                    <a:pt x="1450312" y="367602"/>
                    <a:pt x="2012183" y="77037"/>
                    <a:pt x="2190541"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2" name="Freeform 31"/>
            <p:cNvSpPr/>
            <p:nvPr/>
          </p:nvSpPr>
          <p:spPr>
            <a:xfrm>
              <a:off x="224287" y="552090"/>
              <a:ext cx="3286478" cy="1006438"/>
            </a:xfrm>
            <a:custGeom>
              <a:avLst/>
              <a:gdLst>
                <a:gd name="connsiteX0" fmla="*/ 0 w 3416378"/>
                <a:gd name="connsiteY0" fmla="*/ 0 h 1007052"/>
                <a:gd name="connsiteX1" fmla="*/ 712446 w 3416378"/>
                <a:gd name="connsiteY1" fmla="*/ 162684 h 1007052"/>
                <a:gd name="connsiteX2" fmla="*/ 1542699 w 3416378"/>
                <a:gd name="connsiteY2" fmla="*/ 824643 h 1007052"/>
                <a:gd name="connsiteX3" fmla="*/ 2339293 w 3416378"/>
                <a:gd name="connsiteY3" fmla="*/ 1004157 h 1007052"/>
                <a:gd name="connsiteX4" fmla="*/ 3416378 w 3416378"/>
                <a:gd name="connsiteY4" fmla="*/ 723666 h 1007052"/>
                <a:gd name="connsiteX0" fmla="*/ 0 w 3286795"/>
                <a:gd name="connsiteY0" fmla="*/ 0 h 1007052"/>
                <a:gd name="connsiteX1" fmla="*/ 582863 w 3286795"/>
                <a:gd name="connsiteY1" fmla="*/ 162684 h 1007052"/>
                <a:gd name="connsiteX2" fmla="*/ 1413116 w 3286795"/>
                <a:gd name="connsiteY2" fmla="*/ 824643 h 1007052"/>
                <a:gd name="connsiteX3" fmla="*/ 2209710 w 3286795"/>
                <a:gd name="connsiteY3" fmla="*/ 1004157 h 1007052"/>
                <a:gd name="connsiteX4" fmla="*/ 3286795 w 3286795"/>
                <a:gd name="connsiteY4" fmla="*/ 723666 h 1007052"/>
                <a:gd name="connsiteX0" fmla="*/ 0 w 3286795"/>
                <a:gd name="connsiteY0" fmla="*/ 0 h 1006598"/>
                <a:gd name="connsiteX1" fmla="*/ 669263 w 3286795"/>
                <a:gd name="connsiteY1" fmla="*/ 253863 h 1006598"/>
                <a:gd name="connsiteX2" fmla="*/ 1413116 w 3286795"/>
                <a:gd name="connsiteY2" fmla="*/ 824643 h 1006598"/>
                <a:gd name="connsiteX3" fmla="*/ 2209710 w 3286795"/>
                <a:gd name="connsiteY3" fmla="*/ 1004157 h 1006598"/>
                <a:gd name="connsiteX4" fmla="*/ 3286795 w 3286795"/>
                <a:gd name="connsiteY4" fmla="*/ 723666 h 1006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6795" h="1006598">
                  <a:moveTo>
                    <a:pt x="0" y="0"/>
                  </a:moveTo>
                  <a:cubicBezTo>
                    <a:pt x="227665" y="12622"/>
                    <a:pt x="433744" y="116423"/>
                    <a:pt x="669263" y="253863"/>
                  </a:cubicBezTo>
                  <a:cubicBezTo>
                    <a:pt x="904782" y="391303"/>
                    <a:pt x="1156375" y="699594"/>
                    <a:pt x="1413116" y="824643"/>
                  </a:cubicBezTo>
                  <a:cubicBezTo>
                    <a:pt x="1669857" y="949692"/>
                    <a:pt x="1897430" y="1020986"/>
                    <a:pt x="2209710" y="1004157"/>
                  </a:cubicBezTo>
                  <a:cubicBezTo>
                    <a:pt x="2521990" y="987328"/>
                    <a:pt x="3156834" y="799398"/>
                    <a:pt x="3286795" y="723666"/>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3" name="Freeform 32"/>
            <p:cNvSpPr/>
            <p:nvPr/>
          </p:nvSpPr>
          <p:spPr>
            <a:xfrm>
              <a:off x="301925" y="232913"/>
              <a:ext cx="3074035" cy="941404"/>
            </a:xfrm>
            <a:custGeom>
              <a:avLst/>
              <a:gdLst>
                <a:gd name="connsiteX0" fmla="*/ 0 w 3416378"/>
                <a:gd name="connsiteY0" fmla="*/ 0 h 1007052"/>
                <a:gd name="connsiteX1" fmla="*/ 712446 w 3416378"/>
                <a:gd name="connsiteY1" fmla="*/ 162684 h 1007052"/>
                <a:gd name="connsiteX2" fmla="*/ 1542699 w 3416378"/>
                <a:gd name="connsiteY2" fmla="*/ 824643 h 1007052"/>
                <a:gd name="connsiteX3" fmla="*/ 2339293 w 3416378"/>
                <a:gd name="connsiteY3" fmla="*/ 1004157 h 1007052"/>
                <a:gd name="connsiteX4" fmla="*/ 3416378 w 3416378"/>
                <a:gd name="connsiteY4" fmla="*/ 723666 h 1007052"/>
                <a:gd name="connsiteX0" fmla="*/ 0 w 3416378"/>
                <a:gd name="connsiteY0" fmla="*/ 0 h 1006423"/>
                <a:gd name="connsiteX1" fmla="*/ 970519 w 3416378"/>
                <a:gd name="connsiteY1" fmla="*/ 297490 h 1006423"/>
                <a:gd name="connsiteX2" fmla="*/ 1542699 w 3416378"/>
                <a:gd name="connsiteY2" fmla="*/ 824643 h 1006423"/>
                <a:gd name="connsiteX3" fmla="*/ 2339293 w 3416378"/>
                <a:gd name="connsiteY3" fmla="*/ 1004157 h 1006423"/>
                <a:gd name="connsiteX4" fmla="*/ 3416378 w 3416378"/>
                <a:gd name="connsiteY4" fmla="*/ 723666 h 1006423"/>
                <a:gd name="connsiteX0" fmla="*/ 0 w 3416378"/>
                <a:gd name="connsiteY0" fmla="*/ 0 h 1015139"/>
                <a:gd name="connsiteX1" fmla="*/ 970519 w 3416378"/>
                <a:gd name="connsiteY1" fmla="*/ 297490 h 1015139"/>
                <a:gd name="connsiteX2" fmla="*/ 1654933 w 3416378"/>
                <a:gd name="connsiteY2" fmla="*/ 892478 h 1015139"/>
                <a:gd name="connsiteX3" fmla="*/ 2339293 w 3416378"/>
                <a:gd name="connsiteY3" fmla="*/ 1004157 h 1015139"/>
                <a:gd name="connsiteX4" fmla="*/ 3416378 w 3416378"/>
                <a:gd name="connsiteY4" fmla="*/ 723666 h 1015139"/>
                <a:gd name="connsiteX0" fmla="*/ 0 w 3416378"/>
                <a:gd name="connsiteY0" fmla="*/ 0 h 1007988"/>
                <a:gd name="connsiteX1" fmla="*/ 970519 w 3416378"/>
                <a:gd name="connsiteY1" fmla="*/ 297490 h 1007988"/>
                <a:gd name="connsiteX2" fmla="*/ 1654933 w 3416378"/>
                <a:gd name="connsiteY2" fmla="*/ 892478 h 1007988"/>
                <a:gd name="connsiteX3" fmla="*/ 1638103 w 3416378"/>
                <a:gd name="connsiteY3" fmla="*/ 886859 h 1007988"/>
                <a:gd name="connsiteX4" fmla="*/ 2339293 w 3416378"/>
                <a:gd name="connsiteY4" fmla="*/ 1004157 h 1007988"/>
                <a:gd name="connsiteX5" fmla="*/ 3416378 w 3416378"/>
                <a:gd name="connsiteY5" fmla="*/ 723666 h 1007988"/>
                <a:gd name="connsiteX0" fmla="*/ 0 w 3416378"/>
                <a:gd name="connsiteY0" fmla="*/ 0 h 1199525"/>
                <a:gd name="connsiteX1" fmla="*/ 970519 w 3416378"/>
                <a:gd name="connsiteY1" fmla="*/ 297490 h 1199525"/>
                <a:gd name="connsiteX2" fmla="*/ 1598834 w 3416378"/>
                <a:gd name="connsiteY2" fmla="*/ 1184443 h 1199525"/>
                <a:gd name="connsiteX3" fmla="*/ 1638103 w 3416378"/>
                <a:gd name="connsiteY3" fmla="*/ 886859 h 1199525"/>
                <a:gd name="connsiteX4" fmla="*/ 2339293 w 3416378"/>
                <a:gd name="connsiteY4" fmla="*/ 1004157 h 1199525"/>
                <a:gd name="connsiteX5" fmla="*/ 3416378 w 3416378"/>
                <a:gd name="connsiteY5" fmla="*/ 723666 h 1199525"/>
                <a:gd name="connsiteX0" fmla="*/ 0 w 3416378"/>
                <a:gd name="connsiteY0" fmla="*/ 0 h 1203178"/>
                <a:gd name="connsiteX1" fmla="*/ 970519 w 3416378"/>
                <a:gd name="connsiteY1" fmla="*/ 297490 h 1203178"/>
                <a:gd name="connsiteX2" fmla="*/ 1598834 w 3416378"/>
                <a:gd name="connsiteY2" fmla="*/ 1184443 h 1203178"/>
                <a:gd name="connsiteX3" fmla="*/ 1806401 w 3416378"/>
                <a:gd name="connsiteY3" fmla="*/ 931786 h 1203178"/>
                <a:gd name="connsiteX4" fmla="*/ 2339293 w 3416378"/>
                <a:gd name="connsiteY4" fmla="*/ 1004157 h 1203178"/>
                <a:gd name="connsiteX5" fmla="*/ 3416378 w 3416378"/>
                <a:gd name="connsiteY5" fmla="*/ 723666 h 1203178"/>
                <a:gd name="connsiteX0" fmla="*/ 0 w 3416378"/>
                <a:gd name="connsiteY0" fmla="*/ 0 h 1184769"/>
                <a:gd name="connsiteX1" fmla="*/ 970519 w 3416378"/>
                <a:gd name="connsiteY1" fmla="*/ 297490 h 1184769"/>
                <a:gd name="connsiteX2" fmla="*/ 1380046 w 3416378"/>
                <a:gd name="connsiteY2" fmla="*/ 864408 h 1184769"/>
                <a:gd name="connsiteX3" fmla="*/ 1598834 w 3416378"/>
                <a:gd name="connsiteY3" fmla="*/ 1184443 h 1184769"/>
                <a:gd name="connsiteX4" fmla="*/ 1806401 w 3416378"/>
                <a:gd name="connsiteY4" fmla="*/ 931786 h 1184769"/>
                <a:gd name="connsiteX5" fmla="*/ 2339293 w 3416378"/>
                <a:gd name="connsiteY5" fmla="*/ 1004157 h 1184769"/>
                <a:gd name="connsiteX6" fmla="*/ 3416378 w 3416378"/>
                <a:gd name="connsiteY6" fmla="*/ 723666 h 1184769"/>
                <a:gd name="connsiteX0" fmla="*/ 0 w 3416378"/>
                <a:gd name="connsiteY0" fmla="*/ 0 h 1185483"/>
                <a:gd name="connsiteX1" fmla="*/ 970519 w 3416378"/>
                <a:gd name="connsiteY1" fmla="*/ 297490 h 1185483"/>
                <a:gd name="connsiteX2" fmla="*/ 1587614 w 3416378"/>
                <a:gd name="connsiteY2" fmla="*/ 808256 h 1185483"/>
                <a:gd name="connsiteX3" fmla="*/ 1598834 w 3416378"/>
                <a:gd name="connsiteY3" fmla="*/ 1184443 h 1185483"/>
                <a:gd name="connsiteX4" fmla="*/ 1806401 w 3416378"/>
                <a:gd name="connsiteY4" fmla="*/ 931786 h 1185483"/>
                <a:gd name="connsiteX5" fmla="*/ 2339293 w 3416378"/>
                <a:gd name="connsiteY5" fmla="*/ 1004157 h 1185483"/>
                <a:gd name="connsiteX6" fmla="*/ 3416378 w 3416378"/>
                <a:gd name="connsiteY6" fmla="*/ 723666 h 1185483"/>
                <a:gd name="connsiteX0" fmla="*/ 0 w 3416378"/>
                <a:gd name="connsiteY0" fmla="*/ 0 h 1186791"/>
                <a:gd name="connsiteX1" fmla="*/ 970519 w 3416378"/>
                <a:gd name="connsiteY1" fmla="*/ 297490 h 1186791"/>
                <a:gd name="connsiteX2" fmla="*/ 1587614 w 3416378"/>
                <a:gd name="connsiteY2" fmla="*/ 808256 h 1186791"/>
                <a:gd name="connsiteX3" fmla="*/ 1598834 w 3416378"/>
                <a:gd name="connsiteY3" fmla="*/ 1184443 h 1186791"/>
                <a:gd name="connsiteX4" fmla="*/ 2002750 w 3416378"/>
                <a:gd name="connsiteY4" fmla="*/ 982326 h 1186791"/>
                <a:gd name="connsiteX5" fmla="*/ 2339293 w 3416378"/>
                <a:gd name="connsiteY5" fmla="*/ 1004157 h 1186791"/>
                <a:gd name="connsiteX6" fmla="*/ 3416378 w 3416378"/>
                <a:gd name="connsiteY6" fmla="*/ 723666 h 1186791"/>
                <a:gd name="connsiteX0" fmla="*/ 0 w 3416378"/>
                <a:gd name="connsiteY0" fmla="*/ 0 h 1185280"/>
                <a:gd name="connsiteX1" fmla="*/ 970519 w 3416378"/>
                <a:gd name="connsiteY1" fmla="*/ 297490 h 1185280"/>
                <a:gd name="connsiteX2" fmla="*/ 1587614 w 3416378"/>
                <a:gd name="connsiteY2" fmla="*/ 808256 h 1185280"/>
                <a:gd name="connsiteX3" fmla="*/ 1598834 w 3416378"/>
                <a:gd name="connsiteY3" fmla="*/ 1184443 h 1185280"/>
                <a:gd name="connsiteX4" fmla="*/ 1842743 w 3416378"/>
                <a:gd name="connsiteY4" fmla="*/ 920553 h 1185280"/>
                <a:gd name="connsiteX5" fmla="*/ 2339293 w 3416378"/>
                <a:gd name="connsiteY5" fmla="*/ 1004157 h 1185280"/>
                <a:gd name="connsiteX6" fmla="*/ 3416378 w 3416378"/>
                <a:gd name="connsiteY6" fmla="*/ 723666 h 1185280"/>
                <a:gd name="connsiteX0" fmla="*/ 0 w 3416378"/>
                <a:gd name="connsiteY0" fmla="*/ 0 h 1186790"/>
                <a:gd name="connsiteX1" fmla="*/ 970519 w 3416378"/>
                <a:gd name="connsiteY1" fmla="*/ 297490 h 1186790"/>
                <a:gd name="connsiteX2" fmla="*/ 1587614 w 3416378"/>
                <a:gd name="connsiteY2" fmla="*/ 808256 h 1186790"/>
                <a:gd name="connsiteX3" fmla="*/ 1598834 w 3416378"/>
                <a:gd name="connsiteY3" fmla="*/ 1184443 h 1186790"/>
                <a:gd name="connsiteX4" fmla="*/ 2005432 w 3416378"/>
                <a:gd name="connsiteY4" fmla="*/ 982314 h 1186790"/>
                <a:gd name="connsiteX5" fmla="*/ 2339293 w 3416378"/>
                <a:gd name="connsiteY5" fmla="*/ 1004157 h 1186790"/>
                <a:gd name="connsiteX6" fmla="*/ 3416378 w 3416378"/>
                <a:gd name="connsiteY6" fmla="*/ 723666 h 1186790"/>
                <a:gd name="connsiteX0" fmla="*/ 0 w 3416378"/>
                <a:gd name="connsiteY0" fmla="*/ 0 h 1114663"/>
                <a:gd name="connsiteX1" fmla="*/ 970519 w 3416378"/>
                <a:gd name="connsiteY1" fmla="*/ 297490 h 1114663"/>
                <a:gd name="connsiteX2" fmla="*/ 1587614 w 3416378"/>
                <a:gd name="connsiteY2" fmla="*/ 808256 h 1114663"/>
                <a:gd name="connsiteX3" fmla="*/ 1660544 w 3416378"/>
                <a:gd name="connsiteY3" fmla="*/ 1111439 h 1114663"/>
                <a:gd name="connsiteX4" fmla="*/ 2005432 w 3416378"/>
                <a:gd name="connsiteY4" fmla="*/ 982314 h 1114663"/>
                <a:gd name="connsiteX5" fmla="*/ 2339293 w 3416378"/>
                <a:gd name="connsiteY5" fmla="*/ 1004157 h 1114663"/>
                <a:gd name="connsiteX6" fmla="*/ 3416378 w 3416378"/>
                <a:gd name="connsiteY6" fmla="*/ 723666 h 1114663"/>
                <a:gd name="connsiteX0" fmla="*/ 0 w 3416378"/>
                <a:gd name="connsiteY0" fmla="*/ 0 h 1114663"/>
                <a:gd name="connsiteX1" fmla="*/ 970519 w 3416378"/>
                <a:gd name="connsiteY1" fmla="*/ 297490 h 1114663"/>
                <a:gd name="connsiteX2" fmla="*/ 1587614 w 3416378"/>
                <a:gd name="connsiteY2" fmla="*/ 808256 h 1114663"/>
                <a:gd name="connsiteX3" fmla="*/ 1660544 w 3416378"/>
                <a:gd name="connsiteY3" fmla="*/ 1111439 h 1114663"/>
                <a:gd name="connsiteX4" fmla="*/ 2005432 w 3416378"/>
                <a:gd name="connsiteY4" fmla="*/ 982314 h 1114663"/>
                <a:gd name="connsiteX5" fmla="*/ 2524422 w 3416378"/>
                <a:gd name="connsiteY5" fmla="*/ 970472 h 1114663"/>
                <a:gd name="connsiteX6" fmla="*/ 3416378 w 3416378"/>
                <a:gd name="connsiteY6" fmla="*/ 723666 h 1114663"/>
                <a:gd name="connsiteX0" fmla="*/ 0 w 3416378"/>
                <a:gd name="connsiteY0" fmla="*/ 0 h 1114663"/>
                <a:gd name="connsiteX1" fmla="*/ 779781 w 3416378"/>
                <a:gd name="connsiteY1" fmla="*/ 202048 h 1114663"/>
                <a:gd name="connsiteX2" fmla="*/ 1587614 w 3416378"/>
                <a:gd name="connsiteY2" fmla="*/ 808256 h 1114663"/>
                <a:gd name="connsiteX3" fmla="*/ 1660544 w 3416378"/>
                <a:gd name="connsiteY3" fmla="*/ 1111439 h 1114663"/>
                <a:gd name="connsiteX4" fmla="*/ 2005432 w 3416378"/>
                <a:gd name="connsiteY4" fmla="*/ 982314 h 1114663"/>
                <a:gd name="connsiteX5" fmla="*/ 2524422 w 3416378"/>
                <a:gd name="connsiteY5" fmla="*/ 970472 h 1114663"/>
                <a:gd name="connsiteX6" fmla="*/ 3416378 w 3416378"/>
                <a:gd name="connsiteY6" fmla="*/ 723666 h 1114663"/>
                <a:gd name="connsiteX0" fmla="*/ 0 w 3416378"/>
                <a:gd name="connsiteY0" fmla="*/ 0 h 1075364"/>
                <a:gd name="connsiteX1" fmla="*/ 779781 w 3416378"/>
                <a:gd name="connsiteY1" fmla="*/ 162749 h 1075364"/>
                <a:gd name="connsiteX2" fmla="*/ 1587614 w 3416378"/>
                <a:gd name="connsiteY2" fmla="*/ 768957 h 1075364"/>
                <a:gd name="connsiteX3" fmla="*/ 1660544 w 3416378"/>
                <a:gd name="connsiteY3" fmla="*/ 1072140 h 1075364"/>
                <a:gd name="connsiteX4" fmla="*/ 2005432 w 3416378"/>
                <a:gd name="connsiteY4" fmla="*/ 943015 h 1075364"/>
                <a:gd name="connsiteX5" fmla="*/ 2524422 w 3416378"/>
                <a:gd name="connsiteY5" fmla="*/ 931173 h 1075364"/>
                <a:gd name="connsiteX6" fmla="*/ 3416378 w 3416378"/>
                <a:gd name="connsiteY6" fmla="*/ 684367 h 1075364"/>
                <a:gd name="connsiteX0" fmla="*/ 0 w 3416378"/>
                <a:gd name="connsiteY0" fmla="*/ 0 h 1075364"/>
                <a:gd name="connsiteX1" fmla="*/ 779781 w 3416378"/>
                <a:gd name="connsiteY1" fmla="*/ 162749 h 1075364"/>
                <a:gd name="connsiteX2" fmla="*/ 1587614 w 3416378"/>
                <a:gd name="connsiteY2" fmla="*/ 768957 h 1075364"/>
                <a:gd name="connsiteX3" fmla="*/ 1660544 w 3416378"/>
                <a:gd name="connsiteY3" fmla="*/ 1072140 h 1075364"/>
                <a:gd name="connsiteX4" fmla="*/ 2005432 w 3416378"/>
                <a:gd name="connsiteY4" fmla="*/ 943015 h 1075364"/>
                <a:gd name="connsiteX5" fmla="*/ 2524422 w 3416378"/>
                <a:gd name="connsiteY5" fmla="*/ 931173 h 1075364"/>
                <a:gd name="connsiteX6" fmla="*/ 3416378 w 3416378"/>
                <a:gd name="connsiteY6" fmla="*/ 718055 h 1075364"/>
                <a:gd name="connsiteX0" fmla="*/ 0 w 3416378"/>
                <a:gd name="connsiteY0" fmla="*/ 0 h 1075364"/>
                <a:gd name="connsiteX1" fmla="*/ 779781 w 3416378"/>
                <a:gd name="connsiteY1" fmla="*/ 162749 h 1075364"/>
                <a:gd name="connsiteX2" fmla="*/ 1587614 w 3416378"/>
                <a:gd name="connsiteY2" fmla="*/ 768957 h 1075364"/>
                <a:gd name="connsiteX3" fmla="*/ 1660544 w 3416378"/>
                <a:gd name="connsiteY3" fmla="*/ 1072140 h 1075364"/>
                <a:gd name="connsiteX4" fmla="*/ 2005432 w 3416378"/>
                <a:gd name="connsiteY4" fmla="*/ 943015 h 1075364"/>
                <a:gd name="connsiteX5" fmla="*/ 2614181 w 3416378"/>
                <a:gd name="connsiteY5" fmla="*/ 953633 h 1075364"/>
                <a:gd name="connsiteX6" fmla="*/ 3416378 w 3416378"/>
                <a:gd name="connsiteY6" fmla="*/ 718055 h 1075364"/>
                <a:gd name="connsiteX0" fmla="*/ 0 w 3416378"/>
                <a:gd name="connsiteY0" fmla="*/ 0 h 1075364"/>
                <a:gd name="connsiteX1" fmla="*/ 779781 w 3416378"/>
                <a:gd name="connsiteY1" fmla="*/ 162749 h 1075364"/>
                <a:gd name="connsiteX2" fmla="*/ 1587614 w 3416378"/>
                <a:gd name="connsiteY2" fmla="*/ 768957 h 1075364"/>
                <a:gd name="connsiteX3" fmla="*/ 1660544 w 3416378"/>
                <a:gd name="connsiteY3" fmla="*/ 1072140 h 1075364"/>
                <a:gd name="connsiteX4" fmla="*/ 2005432 w 3416378"/>
                <a:gd name="connsiteY4" fmla="*/ 943015 h 1075364"/>
                <a:gd name="connsiteX5" fmla="*/ 2597351 w 3416378"/>
                <a:gd name="connsiteY5" fmla="*/ 931173 h 1075364"/>
                <a:gd name="connsiteX6" fmla="*/ 3416378 w 3416378"/>
                <a:gd name="connsiteY6" fmla="*/ 718055 h 1075364"/>
                <a:gd name="connsiteX0" fmla="*/ 0 w 3416378"/>
                <a:gd name="connsiteY0" fmla="*/ 0 h 1148355"/>
                <a:gd name="connsiteX1" fmla="*/ 779781 w 3416378"/>
                <a:gd name="connsiteY1" fmla="*/ 235740 h 1148355"/>
                <a:gd name="connsiteX2" fmla="*/ 1587614 w 3416378"/>
                <a:gd name="connsiteY2" fmla="*/ 841948 h 1148355"/>
                <a:gd name="connsiteX3" fmla="*/ 1660544 w 3416378"/>
                <a:gd name="connsiteY3" fmla="*/ 1145131 h 1148355"/>
                <a:gd name="connsiteX4" fmla="*/ 2005432 w 3416378"/>
                <a:gd name="connsiteY4" fmla="*/ 1016006 h 1148355"/>
                <a:gd name="connsiteX5" fmla="*/ 2597351 w 3416378"/>
                <a:gd name="connsiteY5" fmla="*/ 1004164 h 1148355"/>
                <a:gd name="connsiteX6" fmla="*/ 3416378 w 3416378"/>
                <a:gd name="connsiteY6" fmla="*/ 791046 h 1148355"/>
                <a:gd name="connsiteX0" fmla="*/ 0 w 3416378"/>
                <a:gd name="connsiteY0" fmla="*/ 0 h 1148355"/>
                <a:gd name="connsiteX1" fmla="*/ 802220 w 3416378"/>
                <a:gd name="connsiteY1" fmla="*/ 185212 h 1148355"/>
                <a:gd name="connsiteX2" fmla="*/ 1587614 w 3416378"/>
                <a:gd name="connsiteY2" fmla="*/ 841948 h 1148355"/>
                <a:gd name="connsiteX3" fmla="*/ 1660544 w 3416378"/>
                <a:gd name="connsiteY3" fmla="*/ 1145131 h 1148355"/>
                <a:gd name="connsiteX4" fmla="*/ 2005432 w 3416378"/>
                <a:gd name="connsiteY4" fmla="*/ 1016006 h 1148355"/>
                <a:gd name="connsiteX5" fmla="*/ 2597351 w 3416378"/>
                <a:gd name="connsiteY5" fmla="*/ 1004164 h 1148355"/>
                <a:gd name="connsiteX6" fmla="*/ 3416378 w 3416378"/>
                <a:gd name="connsiteY6" fmla="*/ 791046 h 1148355"/>
                <a:gd name="connsiteX0" fmla="*/ 0 w 3416378"/>
                <a:gd name="connsiteY0" fmla="*/ 0 h 1148355"/>
                <a:gd name="connsiteX1" fmla="*/ 964909 w 3416378"/>
                <a:gd name="connsiteY1" fmla="*/ 258198 h 1148355"/>
                <a:gd name="connsiteX2" fmla="*/ 1587614 w 3416378"/>
                <a:gd name="connsiteY2" fmla="*/ 841948 h 1148355"/>
                <a:gd name="connsiteX3" fmla="*/ 1660544 w 3416378"/>
                <a:gd name="connsiteY3" fmla="*/ 1145131 h 1148355"/>
                <a:gd name="connsiteX4" fmla="*/ 2005432 w 3416378"/>
                <a:gd name="connsiteY4" fmla="*/ 1016006 h 1148355"/>
                <a:gd name="connsiteX5" fmla="*/ 2597351 w 3416378"/>
                <a:gd name="connsiteY5" fmla="*/ 1004164 h 1148355"/>
                <a:gd name="connsiteX6" fmla="*/ 3416378 w 3416378"/>
                <a:gd name="connsiteY6" fmla="*/ 791046 h 1148355"/>
                <a:gd name="connsiteX0" fmla="*/ 0 w 3416378"/>
                <a:gd name="connsiteY0" fmla="*/ 0 h 1149721"/>
                <a:gd name="connsiteX1" fmla="*/ 964909 w 3416378"/>
                <a:gd name="connsiteY1" fmla="*/ 258198 h 1149721"/>
                <a:gd name="connsiteX2" fmla="*/ 1626884 w 3416378"/>
                <a:gd name="connsiteY2" fmla="*/ 802648 h 1149721"/>
                <a:gd name="connsiteX3" fmla="*/ 1660544 w 3416378"/>
                <a:gd name="connsiteY3" fmla="*/ 1145131 h 1149721"/>
                <a:gd name="connsiteX4" fmla="*/ 2005432 w 3416378"/>
                <a:gd name="connsiteY4" fmla="*/ 1016006 h 1149721"/>
                <a:gd name="connsiteX5" fmla="*/ 2597351 w 3416378"/>
                <a:gd name="connsiteY5" fmla="*/ 1004164 h 1149721"/>
                <a:gd name="connsiteX6" fmla="*/ 3416378 w 3416378"/>
                <a:gd name="connsiteY6" fmla="*/ 791046 h 1149721"/>
                <a:gd name="connsiteX0" fmla="*/ 0 w 3416378"/>
                <a:gd name="connsiteY0" fmla="*/ 0 h 1149721"/>
                <a:gd name="connsiteX1" fmla="*/ 847099 w 3416378"/>
                <a:gd name="connsiteY1" fmla="*/ 202051 h 1149721"/>
                <a:gd name="connsiteX2" fmla="*/ 1626884 w 3416378"/>
                <a:gd name="connsiteY2" fmla="*/ 802648 h 1149721"/>
                <a:gd name="connsiteX3" fmla="*/ 1660544 w 3416378"/>
                <a:gd name="connsiteY3" fmla="*/ 1145131 h 1149721"/>
                <a:gd name="connsiteX4" fmla="*/ 2005432 w 3416378"/>
                <a:gd name="connsiteY4" fmla="*/ 1016006 h 1149721"/>
                <a:gd name="connsiteX5" fmla="*/ 2597351 w 3416378"/>
                <a:gd name="connsiteY5" fmla="*/ 1004164 h 1149721"/>
                <a:gd name="connsiteX6" fmla="*/ 3416378 w 3416378"/>
                <a:gd name="connsiteY6" fmla="*/ 791046 h 1149721"/>
                <a:gd name="connsiteX0" fmla="*/ 0 w 3416378"/>
                <a:gd name="connsiteY0" fmla="*/ 0 h 1149721"/>
                <a:gd name="connsiteX1" fmla="*/ 847099 w 3416378"/>
                <a:gd name="connsiteY1" fmla="*/ 202051 h 1149721"/>
                <a:gd name="connsiteX2" fmla="*/ 1598835 w 3416378"/>
                <a:gd name="connsiteY2" fmla="*/ 802648 h 1149721"/>
                <a:gd name="connsiteX3" fmla="*/ 1660544 w 3416378"/>
                <a:gd name="connsiteY3" fmla="*/ 1145131 h 1149721"/>
                <a:gd name="connsiteX4" fmla="*/ 2005432 w 3416378"/>
                <a:gd name="connsiteY4" fmla="*/ 1016006 h 1149721"/>
                <a:gd name="connsiteX5" fmla="*/ 2597351 w 3416378"/>
                <a:gd name="connsiteY5" fmla="*/ 1004164 h 1149721"/>
                <a:gd name="connsiteX6" fmla="*/ 3416378 w 3416378"/>
                <a:gd name="connsiteY6" fmla="*/ 791046 h 1149721"/>
                <a:gd name="connsiteX0" fmla="*/ 0 w 3416378"/>
                <a:gd name="connsiteY0" fmla="*/ 0 h 1188289"/>
                <a:gd name="connsiteX1" fmla="*/ 847099 w 3416378"/>
                <a:gd name="connsiteY1" fmla="*/ 202051 h 1188289"/>
                <a:gd name="connsiteX2" fmla="*/ 1598835 w 3416378"/>
                <a:gd name="connsiteY2" fmla="*/ 802648 h 1188289"/>
                <a:gd name="connsiteX3" fmla="*/ 1649324 w 3416378"/>
                <a:gd name="connsiteY3" fmla="*/ 1184434 h 1188289"/>
                <a:gd name="connsiteX4" fmla="*/ 2005432 w 3416378"/>
                <a:gd name="connsiteY4" fmla="*/ 1016006 h 1188289"/>
                <a:gd name="connsiteX5" fmla="*/ 2597351 w 3416378"/>
                <a:gd name="connsiteY5" fmla="*/ 1004164 h 1188289"/>
                <a:gd name="connsiteX6" fmla="*/ 3416378 w 3416378"/>
                <a:gd name="connsiteY6" fmla="*/ 791046 h 1188289"/>
                <a:gd name="connsiteX0" fmla="*/ 0 w 3416378"/>
                <a:gd name="connsiteY0" fmla="*/ 0 h 1186556"/>
                <a:gd name="connsiteX1" fmla="*/ 847099 w 3416378"/>
                <a:gd name="connsiteY1" fmla="*/ 202051 h 1186556"/>
                <a:gd name="connsiteX2" fmla="*/ 1598835 w 3416378"/>
                <a:gd name="connsiteY2" fmla="*/ 802648 h 1186556"/>
                <a:gd name="connsiteX3" fmla="*/ 1649324 w 3416378"/>
                <a:gd name="connsiteY3" fmla="*/ 1184434 h 1186556"/>
                <a:gd name="connsiteX4" fmla="*/ 2022261 w 3416378"/>
                <a:gd name="connsiteY4" fmla="*/ 971097 h 1186556"/>
                <a:gd name="connsiteX5" fmla="*/ 2597351 w 3416378"/>
                <a:gd name="connsiteY5" fmla="*/ 1004164 h 1186556"/>
                <a:gd name="connsiteX6" fmla="*/ 3416378 w 3416378"/>
                <a:gd name="connsiteY6" fmla="*/ 791046 h 1186556"/>
                <a:gd name="connsiteX0" fmla="*/ 0 w 3416378"/>
                <a:gd name="connsiteY0" fmla="*/ 0 h 1186556"/>
                <a:gd name="connsiteX1" fmla="*/ 847099 w 3416378"/>
                <a:gd name="connsiteY1" fmla="*/ 202051 h 1186556"/>
                <a:gd name="connsiteX2" fmla="*/ 1598835 w 3416378"/>
                <a:gd name="connsiteY2" fmla="*/ 802648 h 1186556"/>
                <a:gd name="connsiteX3" fmla="*/ 1649324 w 3416378"/>
                <a:gd name="connsiteY3" fmla="*/ 1184434 h 1186556"/>
                <a:gd name="connsiteX4" fmla="*/ 2022261 w 3416378"/>
                <a:gd name="connsiteY4" fmla="*/ 971097 h 1186556"/>
                <a:gd name="connsiteX5" fmla="*/ 2586131 w 3416378"/>
                <a:gd name="connsiteY5" fmla="*/ 942403 h 1186556"/>
                <a:gd name="connsiteX6" fmla="*/ 3416378 w 3416378"/>
                <a:gd name="connsiteY6" fmla="*/ 791046 h 1186556"/>
                <a:gd name="connsiteX0" fmla="*/ 0 w 3377109"/>
                <a:gd name="connsiteY0" fmla="*/ 0 h 1186556"/>
                <a:gd name="connsiteX1" fmla="*/ 847099 w 3377109"/>
                <a:gd name="connsiteY1" fmla="*/ 202051 h 1186556"/>
                <a:gd name="connsiteX2" fmla="*/ 1598835 w 3377109"/>
                <a:gd name="connsiteY2" fmla="*/ 802648 h 1186556"/>
                <a:gd name="connsiteX3" fmla="*/ 1649324 w 3377109"/>
                <a:gd name="connsiteY3" fmla="*/ 1184434 h 1186556"/>
                <a:gd name="connsiteX4" fmla="*/ 2022261 w 3377109"/>
                <a:gd name="connsiteY4" fmla="*/ 971097 h 1186556"/>
                <a:gd name="connsiteX5" fmla="*/ 2586131 w 3377109"/>
                <a:gd name="connsiteY5" fmla="*/ 942403 h 1186556"/>
                <a:gd name="connsiteX6" fmla="*/ 3377109 w 3377109"/>
                <a:gd name="connsiteY6" fmla="*/ 734900 h 1186556"/>
                <a:gd name="connsiteX0" fmla="*/ 0 w 3377109"/>
                <a:gd name="connsiteY0" fmla="*/ 0 h 1186556"/>
                <a:gd name="connsiteX1" fmla="*/ 847099 w 3377109"/>
                <a:gd name="connsiteY1" fmla="*/ 202051 h 1186556"/>
                <a:gd name="connsiteX2" fmla="*/ 1598835 w 3377109"/>
                <a:gd name="connsiteY2" fmla="*/ 802648 h 1186556"/>
                <a:gd name="connsiteX3" fmla="*/ 1649324 w 3377109"/>
                <a:gd name="connsiteY3" fmla="*/ 1184434 h 1186556"/>
                <a:gd name="connsiteX4" fmla="*/ 2022261 w 3377109"/>
                <a:gd name="connsiteY4" fmla="*/ 971097 h 1186556"/>
                <a:gd name="connsiteX5" fmla="*/ 2681503 w 3377109"/>
                <a:gd name="connsiteY5" fmla="*/ 942403 h 1186556"/>
                <a:gd name="connsiteX6" fmla="*/ 3377109 w 3377109"/>
                <a:gd name="connsiteY6" fmla="*/ 734900 h 1186556"/>
                <a:gd name="connsiteX0" fmla="*/ 0 w 3377109"/>
                <a:gd name="connsiteY0" fmla="*/ 0 h 1147254"/>
                <a:gd name="connsiteX1" fmla="*/ 847099 w 3377109"/>
                <a:gd name="connsiteY1" fmla="*/ 162749 h 1147254"/>
                <a:gd name="connsiteX2" fmla="*/ 1598835 w 3377109"/>
                <a:gd name="connsiteY2" fmla="*/ 763346 h 1147254"/>
                <a:gd name="connsiteX3" fmla="*/ 1649324 w 3377109"/>
                <a:gd name="connsiteY3" fmla="*/ 1145132 h 1147254"/>
                <a:gd name="connsiteX4" fmla="*/ 2022261 w 3377109"/>
                <a:gd name="connsiteY4" fmla="*/ 931795 h 1147254"/>
                <a:gd name="connsiteX5" fmla="*/ 2681503 w 3377109"/>
                <a:gd name="connsiteY5" fmla="*/ 903101 h 1147254"/>
                <a:gd name="connsiteX6" fmla="*/ 3377109 w 3377109"/>
                <a:gd name="connsiteY6" fmla="*/ 695598 h 1147254"/>
                <a:gd name="connsiteX0" fmla="*/ 0 w 3377109"/>
                <a:gd name="connsiteY0" fmla="*/ 0 h 1147254"/>
                <a:gd name="connsiteX1" fmla="*/ 847099 w 3377109"/>
                <a:gd name="connsiteY1" fmla="*/ 162749 h 1147254"/>
                <a:gd name="connsiteX2" fmla="*/ 1598835 w 3377109"/>
                <a:gd name="connsiteY2" fmla="*/ 763346 h 1147254"/>
                <a:gd name="connsiteX3" fmla="*/ 1649324 w 3377109"/>
                <a:gd name="connsiteY3" fmla="*/ 1145132 h 1147254"/>
                <a:gd name="connsiteX4" fmla="*/ 2022261 w 3377109"/>
                <a:gd name="connsiteY4" fmla="*/ 931795 h 1147254"/>
                <a:gd name="connsiteX5" fmla="*/ 2681503 w 3377109"/>
                <a:gd name="connsiteY5" fmla="*/ 903101 h 1147254"/>
                <a:gd name="connsiteX6" fmla="*/ 3377109 w 3377109"/>
                <a:gd name="connsiteY6" fmla="*/ 695598 h 1147254"/>
                <a:gd name="connsiteX0" fmla="*/ 0 w 3377109"/>
                <a:gd name="connsiteY0" fmla="*/ 0 h 1147254"/>
                <a:gd name="connsiteX1" fmla="*/ 847099 w 3377109"/>
                <a:gd name="connsiteY1" fmla="*/ 162749 h 1147254"/>
                <a:gd name="connsiteX2" fmla="*/ 1598835 w 3377109"/>
                <a:gd name="connsiteY2" fmla="*/ 763346 h 1147254"/>
                <a:gd name="connsiteX3" fmla="*/ 1649324 w 3377109"/>
                <a:gd name="connsiteY3" fmla="*/ 1145132 h 1147254"/>
                <a:gd name="connsiteX4" fmla="*/ 2022261 w 3377109"/>
                <a:gd name="connsiteY4" fmla="*/ 931795 h 1147254"/>
                <a:gd name="connsiteX5" fmla="*/ 2681503 w 3377109"/>
                <a:gd name="connsiteY5" fmla="*/ 903101 h 1147254"/>
                <a:gd name="connsiteX6" fmla="*/ 3377109 w 3377109"/>
                <a:gd name="connsiteY6" fmla="*/ 695598 h 1147254"/>
                <a:gd name="connsiteX0" fmla="*/ 0 w 3377109"/>
                <a:gd name="connsiteY0" fmla="*/ 0 h 1175329"/>
                <a:gd name="connsiteX1" fmla="*/ 847099 w 3377109"/>
                <a:gd name="connsiteY1" fmla="*/ 190824 h 1175329"/>
                <a:gd name="connsiteX2" fmla="*/ 1598835 w 3377109"/>
                <a:gd name="connsiteY2" fmla="*/ 791421 h 1175329"/>
                <a:gd name="connsiteX3" fmla="*/ 1649324 w 3377109"/>
                <a:gd name="connsiteY3" fmla="*/ 1173207 h 1175329"/>
                <a:gd name="connsiteX4" fmla="*/ 2022261 w 3377109"/>
                <a:gd name="connsiteY4" fmla="*/ 959870 h 1175329"/>
                <a:gd name="connsiteX5" fmla="*/ 2681503 w 3377109"/>
                <a:gd name="connsiteY5" fmla="*/ 931176 h 1175329"/>
                <a:gd name="connsiteX6" fmla="*/ 3377109 w 3377109"/>
                <a:gd name="connsiteY6" fmla="*/ 723673 h 1175329"/>
                <a:gd name="connsiteX0" fmla="*/ 0 w 3377109"/>
                <a:gd name="connsiteY0" fmla="*/ 0 h 1175329"/>
                <a:gd name="connsiteX1" fmla="*/ 847099 w 3377109"/>
                <a:gd name="connsiteY1" fmla="*/ 190824 h 1175329"/>
                <a:gd name="connsiteX2" fmla="*/ 1598835 w 3377109"/>
                <a:gd name="connsiteY2" fmla="*/ 791421 h 1175329"/>
                <a:gd name="connsiteX3" fmla="*/ 1649324 w 3377109"/>
                <a:gd name="connsiteY3" fmla="*/ 1173207 h 1175329"/>
                <a:gd name="connsiteX4" fmla="*/ 2022261 w 3377109"/>
                <a:gd name="connsiteY4" fmla="*/ 959870 h 1175329"/>
                <a:gd name="connsiteX5" fmla="*/ 2681503 w 3377109"/>
                <a:gd name="connsiteY5" fmla="*/ 931176 h 1175329"/>
                <a:gd name="connsiteX6" fmla="*/ 3377109 w 3377109"/>
                <a:gd name="connsiteY6" fmla="*/ 723673 h 1175329"/>
                <a:gd name="connsiteX0" fmla="*/ 0 w 3377109"/>
                <a:gd name="connsiteY0" fmla="*/ 0 h 1175329"/>
                <a:gd name="connsiteX1" fmla="*/ 847099 w 3377109"/>
                <a:gd name="connsiteY1" fmla="*/ 190824 h 1175329"/>
                <a:gd name="connsiteX2" fmla="*/ 1598835 w 3377109"/>
                <a:gd name="connsiteY2" fmla="*/ 791421 h 1175329"/>
                <a:gd name="connsiteX3" fmla="*/ 1649324 w 3377109"/>
                <a:gd name="connsiteY3" fmla="*/ 1173207 h 1175329"/>
                <a:gd name="connsiteX4" fmla="*/ 2022261 w 3377109"/>
                <a:gd name="connsiteY4" fmla="*/ 959870 h 1175329"/>
                <a:gd name="connsiteX5" fmla="*/ 2681503 w 3377109"/>
                <a:gd name="connsiteY5" fmla="*/ 931176 h 1175329"/>
                <a:gd name="connsiteX6" fmla="*/ 3377109 w 3377109"/>
                <a:gd name="connsiteY6" fmla="*/ 723673 h 1175329"/>
                <a:gd name="connsiteX0" fmla="*/ 0 w 3377109"/>
                <a:gd name="connsiteY0" fmla="*/ 0 h 1173207"/>
                <a:gd name="connsiteX1" fmla="*/ 847099 w 3377109"/>
                <a:gd name="connsiteY1" fmla="*/ 190824 h 1173207"/>
                <a:gd name="connsiteX2" fmla="*/ 1598835 w 3377109"/>
                <a:gd name="connsiteY2" fmla="*/ 791421 h 1173207"/>
                <a:gd name="connsiteX3" fmla="*/ 1649324 w 3377109"/>
                <a:gd name="connsiteY3" fmla="*/ 1173207 h 1173207"/>
                <a:gd name="connsiteX4" fmla="*/ 2022261 w 3377109"/>
                <a:gd name="connsiteY4" fmla="*/ 959870 h 1173207"/>
                <a:gd name="connsiteX5" fmla="*/ 2681503 w 3377109"/>
                <a:gd name="connsiteY5" fmla="*/ 931176 h 1173207"/>
                <a:gd name="connsiteX6" fmla="*/ 3377109 w 3377109"/>
                <a:gd name="connsiteY6" fmla="*/ 723673 h 1173207"/>
                <a:gd name="connsiteX0" fmla="*/ 0 w 3377109"/>
                <a:gd name="connsiteY0" fmla="*/ 0 h 1192919"/>
                <a:gd name="connsiteX1" fmla="*/ 847099 w 3377109"/>
                <a:gd name="connsiteY1" fmla="*/ 190824 h 1192919"/>
                <a:gd name="connsiteX2" fmla="*/ 1598835 w 3377109"/>
                <a:gd name="connsiteY2" fmla="*/ 791421 h 1192919"/>
                <a:gd name="connsiteX3" fmla="*/ 1630273 w 3377109"/>
                <a:gd name="connsiteY3" fmla="*/ 1192919 h 1192919"/>
                <a:gd name="connsiteX4" fmla="*/ 2022261 w 3377109"/>
                <a:gd name="connsiteY4" fmla="*/ 959870 h 1192919"/>
                <a:gd name="connsiteX5" fmla="*/ 2681503 w 3377109"/>
                <a:gd name="connsiteY5" fmla="*/ 931176 h 1192919"/>
                <a:gd name="connsiteX6" fmla="*/ 3377109 w 3377109"/>
                <a:gd name="connsiteY6" fmla="*/ 723673 h 1192919"/>
                <a:gd name="connsiteX0" fmla="*/ 0 w 3377109"/>
                <a:gd name="connsiteY0" fmla="*/ 0 h 1192919"/>
                <a:gd name="connsiteX1" fmla="*/ 847099 w 3377109"/>
                <a:gd name="connsiteY1" fmla="*/ 190824 h 1192919"/>
                <a:gd name="connsiteX2" fmla="*/ 1598835 w 3377109"/>
                <a:gd name="connsiteY2" fmla="*/ 791421 h 1192919"/>
                <a:gd name="connsiteX3" fmla="*/ 1630273 w 3377109"/>
                <a:gd name="connsiteY3" fmla="*/ 1192919 h 1192919"/>
                <a:gd name="connsiteX4" fmla="*/ 2022261 w 3377109"/>
                <a:gd name="connsiteY4" fmla="*/ 959870 h 1192919"/>
                <a:gd name="connsiteX5" fmla="*/ 2681503 w 3377109"/>
                <a:gd name="connsiteY5" fmla="*/ 931176 h 1192919"/>
                <a:gd name="connsiteX6" fmla="*/ 3377109 w 3377109"/>
                <a:gd name="connsiteY6" fmla="*/ 723673 h 1192919"/>
                <a:gd name="connsiteX0" fmla="*/ 0 w 3377109"/>
                <a:gd name="connsiteY0" fmla="*/ 0 h 1192919"/>
                <a:gd name="connsiteX1" fmla="*/ 847099 w 3377109"/>
                <a:gd name="connsiteY1" fmla="*/ 190824 h 1192919"/>
                <a:gd name="connsiteX2" fmla="*/ 1598835 w 3377109"/>
                <a:gd name="connsiteY2" fmla="*/ 791421 h 1192919"/>
                <a:gd name="connsiteX3" fmla="*/ 1642974 w 3377109"/>
                <a:gd name="connsiteY3" fmla="*/ 1192919 h 1192919"/>
                <a:gd name="connsiteX4" fmla="*/ 2022261 w 3377109"/>
                <a:gd name="connsiteY4" fmla="*/ 959870 h 1192919"/>
                <a:gd name="connsiteX5" fmla="*/ 2681503 w 3377109"/>
                <a:gd name="connsiteY5" fmla="*/ 931176 h 1192919"/>
                <a:gd name="connsiteX6" fmla="*/ 3377109 w 3377109"/>
                <a:gd name="connsiteY6" fmla="*/ 723673 h 1192919"/>
                <a:gd name="connsiteX0" fmla="*/ 0 w 3377109"/>
                <a:gd name="connsiteY0" fmla="*/ 0 h 1136961"/>
                <a:gd name="connsiteX1" fmla="*/ 847099 w 3377109"/>
                <a:gd name="connsiteY1" fmla="*/ 190824 h 1136961"/>
                <a:gd name="connsiteX2" fmla="*/ 1598835 w 3377109"/>
                <a:gd name="connsiteY2" fmla="*/ 791421 h 1136961"/>
                <a:gd name="connsiteX3" fmla="*/ 1649324 w 3377109"/>
                <a:gd name="connsiteY3" fmla="*/ 1136961 h 1136961"/>
                <a:gd name="connsiteX4" fmla="*/ 2022261 w 3377109"/>
                <a:gd name="connsiteY4" fmla="*/ 959870 h 1136961"/>
                <a:gd name="connsiteX5" fmla="*/ 2681503 w 3377109"/>
                <a:gd name="connsiteY5" fmla="*/ 931176 h 1136961"/>
                <a:gd name="connsiteX6" fmla="*/ 3377109 w 3377109"/>
                <a:gd name="connsiteY6" fmla="*/ 723673 h 1136961"/>
                <a:gd name="connsiteX0" fmla="*/ 0 w 3377109"/>
                <a:gd name="connsiteY0" fmla="*/ 0 h 1136961"/>
                <a:gd name="connsiteX1" fmla="*/ 847099 w 3377109"/>
                <a:gd name="connsiteY1" fmla="*/ 190824 h 1136961"/>
                <a:gd name="connsiteX2" fmla="*/ 1598835 w 3377109"/>
                <a:gd name="connsiteY2" fmla="*/ 791421 h 1136961"/>
                <a:gd name="connsiteX3" fmla="*/ 1655675 w 3377109"/>
                <a:gd name="connsiteY3" fmla="*/ 1136961 h 1136961"/>
                <a:gd name="connsiteX4" fmla="*/ 2022261 w 3377109"/>
                <a:gd name="connsiteY4" fmla="*/ 959870 h 1136961"/>
                <a:gd name="connsiteX5" fmla="*/ 2681503 w 3377109"/>
                <a:gd name="connsiteY5" fmla="*/ 931176 h 1136961"/>
                <a:gd name="connsiteX6" fmla="*/ 3377109 w 3377109"/>
                <a:gd name="connsiteY6" fmla="*/ 723673 h 1136961"/>
                <a:gd name="connsiteX0" fmla="*/ 0 w 3377109"/>
                <a:gd name="connsiteY0" fmla="*/ 0 h 1136961"/>
                <a:gd name="connsiteX1" fmla="*/ 847099 w 3377109"/>
                <a:gd name="connsiteY1" fmla="*/ 190824 h 1136961"/>
                <a:gd name="connsiteX2" fmla="*/ 1598835 w 3377109"/>
                <a:gd name="connsiteY2" fmla="*/ 791421 h 1136961"/>
                <a:gd name="connsiteX3" fmla="*/ 1655675 w 3377109"/>
                <a:gd name="connsiteY3" fmla="*/ 1136961 h 1136961"/>
                <a:gd name="connsiteX4" fmla="*/ 2022261 w 3377109"/>
                <a:gd name="connsiteY4" fmla="*/ 959870 h 1136961"/>
                <a:gd name="connsiteX5" fmla="*/ 2681503 w 3377109"/>
                <a:gd name="connsiteY5" fmla="*/ 931176 h 1136961"/>
                <a:gd name="connsiteX6" fmla="*/ 3377109 w 3377109"/>
                <a:gd name="connsiteY6" fmla="*/ 723673 h 1136961"/>
                <a:gd name="connsiteX0" fmla="*/ 0 w 3377109"/>
                <a:gd name="connsiteY0" fmla="*/ 0 h 1136961"/>
                <a:gd name="connsiteX1" fmla="*/ 847099 w 3377109"/>
                <a:gd name="connsiteY1" fmla="*/ 190824 h 1136961"/>
                <a:gd name="connsiteX2" fmla="*/ 1598835 w 3377109"/>
                <a:gd name="connsiteY2" fmla="*/ 791421 h 1136961"/>
                <a:gd name="connsiteX3" fmla="*/ 1655675 w 3377109"/>
                <a:gd name="connsiteY3" fmla="*/ 1136961 h 1136961"/>
                <a:gd name="connsiteX4" fmla="*/ 2022261 w 3377109"/>
                <a:gd name="connsiteY4" fmla="*/ 959870 h 1136961"/>
                <a:gd name="connsiteX5" fmla="*/ 2681503 w 3377109"/>
                <a:gd name="connsiteY5" fmla="*/ 931176 h 1136961"/>
                <a:gd name="connsiteX6" fmla="*/ 3377109 w 3377109"/>
                <a:gd name="connsiteY6" fmla="*/ 723673 h 1136961"/>
                <a:gd name="connsiteX0" fmla="*/ 0 w 3377109"/>
                <a:gd name="connsiteY0" fmla="*/ 0 h 1136961"/>
                <a:gd name="connsiteX1" fmla="*/ 847099 w 3377109"/>
                <a:gd name="connsiteY1" fmla="*/ 190824 h 1136961"/>
                <a:gd name="connsiteX2" fmla="*/ 1598835 w 3377109"/>
                <a:gd name="connsiteY2" fmla="*/ 791421 h 1136961"/>
                <a:gd name="connsiteX3" fmla="*/ 1655675 w 3377109"/>
                <a:gd name="connsiteY3" fmla="*/ 1136961 h 1136961"/>
                <a:gd name="connsiteX4" fmla="*/ 2022261 w 3377109"/>
                <a:gd name="connsiteY4" fmla="*/ 959870 h 1136961"/>
                <a:gd name="connsiteX5" fmla="*/ 2681503 w 3377109"/>
                <a:gd name="connsiteY5" fmla="*/ 931176 h 1136961"/>
                <a:gd name="connsiteX6" fmla="*/ 3377109 w 3377109"/>
                <a:gd name="connsiteY6" fmla="*/ 723673 h 1136961"/>
                <a:gd name="connsiteX0" fmla="*/ 0 w 3377109"/>
                <a:gd name="connsiteY0" fmla="*/ 0 h 1136961"/>
                <a:gd name="connsiteX1" fmla="*/ 847099 w 3377109"/>
                <a:gd name="connsiteY1" fmla="*/ 190824 h 1136961"/>
                <a:gd name="connsiteX2" fmla="*/ 1598835 w 3377109"/>
                <a:gd name="connsiteY2" fmla="*/ 791421 h 1136961"/>
                <a:gd name="connsiteX3" fmla="*/ 1655675 w 3377109"/>
                <a:gd name="connsiteY3" fmla="*/ 1136961 h 1136961"/>
                <a:gd name="connsiteX4" fmla="*/ 2022261 w 3377109"/>
                <a:gd name="connsiteY4" fmla="*/ 959870 h 1136961"/>
                <a:gd name="connsiteX5" fmla="*/ 2681503 w 3377109"/>
                <a:gd name="connsiteY5" fmla="*/ 931176 h 1136961"/>
                <a:gd name="connsiteX6" fmla="*/ 3377109 w 3377109"/>
                <a:gd name="connsiteY6" fmla="*/ 723673 h 1136961"/>
                <a:gd name="connsiteX0" fmla="*/ 0 w 3377109"/>
                <a:gd name="connsiteY0" fmla="*/ 0 h 1136961"/>
                <a:gd name="connsiteX1" fmla="*/ 847099 w 3377109"/>
                <a:gd name="connsiteY1" fmla="*/ 190824 h 1136961"/>
                <a:gd name="connsiteX2" fmla="*/ 1598835 w 3377109"/>
                <a:gd name="connsiteY2" fmla="*/ 791421 h 1136961"/>
                <a:gd name="connsiteX3" fmla="*/ 1655675 w 3377109"/>
                <a:gd name="connsiteY3" fmla="*/ 1136961 h 1136961"/>
                <a:gd name="connsiteX4" fmla="*/ 2079414 w 3377109"/>
                <a:gd name="connsiteY4" fmla="*/ 953511 h 1136961"/>
                <a:gd name="connsiteX5" fmla="*/ 2681503 w 3377109"/>
                <a:gd name="connsiteY5" fmla="*/ 931176 h 1136961"/>
                <a:gd name="connsiteX6" fmla="*/ 3377109 w 3377109"/>
                <a:gd name="connsiteY6" fmla="*/ 723673 h 1136961"/>
                <a:gd name="connsiteX0" fmla="*/ 0 w 3377109"/>
                <a:gd name="connsiteY0" fmla="*/ 0 h 1136961"/>
                <a:gd name="connsiteX1" fmla="*/ 847099 w 3377109"/>
                <a:gd name="connsiteY1" fmla="*/ 190824 h 1136961"/>
                <a:gd name="connsiteX2" fmla="*/ 1598835 w 3377109"/>
                <a:gd name="connsiteY2" fmla="*/ 791421 h 1136961"/>
                <a:gd name="connsiteX3" fmla="*/ 1655675 w 3377109"/>
                <a:gd name="connsiteY3" fmla="*/ 1136961 h 1136961"/>
                <a:gd name="connsiteX4" fmla="*/ 2037103 w 3377109"/>
                <a:gd name="connsiteY4" fmla="*/ 985621 h 1136961"/>
                <a:gd name="connsiteX5" fmla="*/ 2681503 w 3377109"/>
                <a:gd name="connsiteY5" fmla="*/ 931176 h 1136961"/>
                <a:gd name="connsiteX6" fmla="*/ 3377109 w 3377109"/>
                <a:gd name="connsiteY6" fmla="*/ 723673 h 1136961"/>
                <a:gd name="connsiteX0" fmla="*/ 0 w 3377109"/>
                <a:gd name="connsiteY0" fmla="*/ 0 h 1136961"/>
                <a:gd name="connsiteX1" fmla="*/ 847099 w 3377109"/>
                <a:gd name="connsiteY1" fmla="*/ 190824 h 1136961"/>
                <a:gd name="connsiteX2" fmla="*/ 1598835 w 3377109"/>
                <a:gd name="connsiteY2" fmla="*/ 791421 h 1136961"/>
                <a:gd name="connsiteX3" fmla="*/ 1655675 w 3377109"/>
                <a:gd name="connsiteY3" fmla="*/ 1136961 h 1136961"/>
                <a:gd name="connsiteX4" fmla="*/ 2037103 w 3377109"/>
                <a:gd name="connsiteY4" fmla="*/ 985621 h 1136961"/>
                <a:gd name="connsiteX5" fmla="*/ 2681503 w 3377109"/>
                <a:gd name="connsiteY5" fmla="*/ 931176 h 1136961"/>
                <a:gd name="connsiteX6" fmla="*/ 3377109 w 3377109"/>
                <a:gd name="connsiteY6" fmla="*/ 723673 h 1136961"/>
                <a:gd name="connsiteX0" fmla="*/ 0 w 3377109"/>
                <a:gd name="connsiteY0" fmla="*/ 0 h 1136961"/>
                <a:gd name="connsiteX1" fmla="*/ 847099 w 3377109"/>
                <a:gd name="connsiteY1" fmla="*/ 190824 h 1136961"/>
                <a:gd name="connsiteX2" fmla="*/ 1598835 w 3377109"/>
                <a:gd name="connsiteY2" fmla="*/ 791421 h 1136961"/>
                <a:gd name="connsiteX3" fmla="*/ 1655675 w 3377109"/>
                <a:gd name="connsiteY3" fmla="*/ 1136961 h 1136961"/>
                <a:gd name="connsiteX4" fmla="*/ 2037103 w 3377109"/>
                <a:gd name="connsiteY4" fmla="*/ 985621 h 1136961"/>
                <a:gd name="connsiteX5" fmla="*/ 2681503 w 3377109"/>
                <a:gd name="connsiteY5" fmla="*/ 931176 h 1136961"/>
                <a:gd name="connsiteX6" fmla="*/ 3377109 w 3377109"/>
                <a:gd name="connsiteY6" fmla="*/ 723673 h 1136961"/>
                <a:gd name="connsiteX0" fmla="*/ 0 w 3377109"/>
                <a:gd name="connsiteY0" fmla="*/ 0 h 1136961"/>
                <a:gd name="connsiteX1" fmla="*/ 847099 w 3377109"/>
                <a:gd name="connsiteY1" fmla="*/ 190824 h 1136961"/>
                <a:gd name="connsiteX2" fmla="*/ 1662338 w 3377109"/>
                <a:gd name="connsiteY2" fmla="*/ 857172 h 1136961"/>
                <a:gd name="connsiteX3" fmla="*/ 1655675 w 3377109"/>
                <a:gd name="connsiteY3" fmla="*/ 1136961 h 1136961"/>
                <a:gd name="connsiteX4" fmla="*/ 2037103 w 3377109"/>
                <a:gd name="connsiteY4" fmla="*/ 985621 h 1136961"/>
                <a:gd name="connsiteX5" fmla="*/ 2681503 w 3377109"/>
                <a:gd name="connsiteY5" fmla="*/ 931176 h 1136961"/>
                <a:gd name="connsiteX6" fmla="*/ 3377109 w 3377109"/>
                <a:gd name="connsiteY6" fmla="*/ 723673 h 1136961"/>
                <a:gd name="connsiteX0" fmla="*/ 0 w 3377109"/>
                <a:gd name="connsiteY0" fmla="*/ 0 h 1136961"/>
                <a:gd name="connsiteX1" fmla="*/ 847099 w 3377109"/>
                <a:gd name="connsiteY1" fmla="*/ 190824 h 1136961"/>
                <a:gd name="connsiteX2" fmla="*/ 1662338 w 3377109"/>
                <a:gd name="connsiteY2" fmla="*/ 857172 h 1136961"/>
                <a:gd name="connsiteX3" fmla="*/ 1655675 w 3377109"/>
                <a:gd name="connsiteY3" fmla="*/ 1136961 h 1136961"/>
                <a:gd name="connsiteX4" fmla="*/ 2037103 w 3377109"/>
                <a:gd name="connsiteY4" fmla="*/ 985621 h 1136961"/>
                <a:gd name="connsiteX5" fmla="*/ 2681503 w 3377109"/>
                <a:gd name="connsiteY5" fmla="*/ 931176 h 1136961"/>
                <a:gd name="connsiteX6" fmla="*/ 3377109 w 3377109"/>
                <a:gd name="connsiteY6" fmla="*/ 723673 h 1136961"/>
                <a:gd name="connsiteX0" fmla="*/ 0 w 3377109"/>
                <a:gd name="connsiteY0" fmla="*/ 0 h 1136961"/>
                <a:gd name="connsiteX1" fmla="*/ 847099 w 3377109"/>
                <a:gd name="connsiteY1" fmla="*/ 190824 h 1136961"/>
                <a:gd name="connsiteX2" fmla="*/ 1643287 w 3377109"/>
                <a:gd name="connsiteY2" fmla="*/ 819019 h 1136961"/>
                <a:gd name="connsiteX3" fmla="*/ 1655675 w 3377109"/>
                <a:gd name="connsiteY3" fmla="*/ 1136961 h 1136961"/>
                <a:gd name="connsiteX4" fmla="*/ 2037103 w 3377109"/>
                <a:gd name="connsiteY4" fmla="*/ 985621 h 1136961"/>
                <a:gd name="connsiteX5" fmla="*/ 2681503 w 3377109"/>
                <a:gd name="connsiteY5" fmla="*/ 931176 h 1136961"/>
                <a:gd name="connsiteX6" fmla="*/ 3377109 w 3377109"/>
                <a:gd name="connsiteY6" fmla="*/ 723673 h 1136961"/>
                <a:gd name="connsiteX0" fmla="*/ 0 w 3377109"/>
                <a:gd name="connsiteY0" fmla="*/ 0 h 1136961"/>
                <a:gd name="connsiteX1" fmla="*/ 847099 w 3377109"/>
                <a:gd name="connsiteY1" fmla="*/ 190824 h 1136961"/>
                <a:gd name="connsiteX2" fmla="*/ 1643287 w 3377109"/>
                <a:gd name="connsiteY2" fmla="*/ 819019 h 1136961"/>
                <a:gd name="connsiteX3" fmla="*/ 1655675 w 3377109"/>
                <a:gd name="connsiteY3" fmla="*/ 1136961 h 1136961"/>
                <a:gd name="connsiteX4" fmla="*/ 2037103 w 3377109"/>
                <a:gd name="connsiteY4" fmla="*/ 985621 h 1136961"/>
                <a:gd name="connsiteX5" fmla="*/ 2681503 w 3377109"/>
                <a:gd name="connsiteY5" fmla="*/ 931176 h 1136961"/>
                <a:gd name="connsiteX6" fmla="*/ 3377109 w 3377109"/>
                <a:gd name="connsiteY6" fmla="*/ 723673 h 1136961"/>
                <a:gd name="connsiteX0" fmla="*/ 0 w 3377109"/>
                <a:gd name="connsiteY0" fmla="*/ 0 h 1136961"/>
                <a:gd name="connsiteX1" fmla="*/ 847099 w 3377109"/>
                <a:gd name="connsiteY1" fmla="*/ 190824 h 1136961"/>
                <a:gd name="connsiteX2" fmla="*/ 1643287 w 3377109"/>
                <a:gd name="connsiteY2" fmla="*/ 819019 h 1136961"/>
                <a:gd name="connsiteX3" fmla="*/ 1655675 w 3377109"/>
                <a:gd name="connsiteY3" fmla="*/ 1136961 h 1136961"/>
                <a:gd name="connsiteX4" fmla="*/ 2037103 w 3377109"/>
                <a:gd name="connsiteY4" fmla="*/ 985621 h 1136961"/>
                <a:gd name="connsiteX5" fmla="*/ 2681503 w 3377109"/>
                <a:gd name="connsiteY5" fmla="*/ 931176 h 1136961"/>
                <a:gd name="connsiteX6" fmla="*/ 3377109 w 3377109"/>
                <a:gd name="connsiteY6" fmla="*/ 723673 h 1136961"/>
                <a:gd name="connsiteX0" fmla="*/ 0 w 3377109"/>
                <a:gd name="connsiteY0" fmla="*/ 0 h 1136961"/>
                <a:gd name="connsiteX1" fmla="*/ 847099 w 3377109"/>
                <a:gd name="connsiteY1" fmla="*/ 190824 h 1136961"/>
                <a:gd name="connsiteX2" fmla="*/ 1643287 w 3377109"/>
                <a:gd name="connsiteY2" fmla="*/ 819019 h 1136961"/>
                <a:gd name="connsiteX3" fmla="*/ 1655675 w 3377109"/>
                <a:gd name="connsiteY3" fmla="*/ 1136961 h 1136961"/>
                <a:gd name="connsiteX4" fmla="*/ 1992651 w 3377109"/>
                <a:gd name="connsiteY4" fmla="*/ 985621 h 1136961"/>
                <a:gd name="connsiteX5" fmla="*/ 2681503 w 3377109"/>
                <a:gd name="connsiteY5" fmla="*/ 931176 h 1136961"/>
                <a:gd name="connsiteX6" fmla="*/ 3377109 w 3377109"/>
                <a:gd name="connsiteY6" fmla="*/ 723673 h 1136961"/>
                <a:gd name="connsiteX0" fmla="*/ 0 w 3377109"/>
                <a:gd name="connsiteY0" fmla="*/ 0 h 1136961"/>
                <a:gd name="connsiteX1" fmla="*/ 847099 w 3377109"/>
                <a:gd name="connsiteY1" fmla="*/ 190824 h 1136961"/>
                <a:gd name="connsiteX2" fmla="*/ 1643287 w 3377109"/>
                <a:gd name="connsiteY2" fmla="*/ 819019 h 1136961"/>
                <a:gd name="connsiteX3" fmla="*/ 1655675 w 3377109"/>
                <a:gd name="connsiteY3" fmla="*/ 1136961 h 1136961"/>
                <a:gd name="connsiteX4" fmla="*/ 1992651 w 3377109"/>
                <a:gd name="connsiteY4" fmla="*/ 985621 h 1136961"/>
                <a:gd name="connsiteX5" fmla="*/ 2681503 w 3377109"/>
                <a:gd name="connsiteY5" fmla="*/ 931176 h 1136961"/>
                <a:gd name="connsiteX6" fmla="*/ 3377109 w 3377109"/>
                <a:gd name="connsiteY6" fmla="*/ 723673 h 1136961"/>
                <a:gd name="connsiteX0" fmla="*/ 0 w 3377109"/>
                <a:gd name="connsiteY0" fmla="*/ 0 h 1136961"/>
                <a:gd name="connsiteX1" fmla="*/ 847099 w 3377109"/>
                <a:gd name="connsiteY1" fmla="*/ 190824 h 1136961"/>
                <a:gd name="connsiteX2" fmla="*/ 1643287 w 3377109"/>
                <a:gd name="connsiteY2" fmla="*/ 819019 h 1136961"/>
                <a:gd name="connsiteX3" fmla="*/ 1655675 w 3377109"/>
                <a:gd name="connsiteY3" fmla="*/ 1136961 h 1136961"/>
                <a:gd name="connsiteX4" fmla="*/ 1992651 w 3377109"/>
                <a:gd name="connsiteY4" fmla="*/ 985621 h 1136961"/>
                <a:gd name="connsiteX5" fmla="*/ 2681503 w 3377109"/>
                <a:gd name="connsiteY5" fmla="*/ 931176 h 1136961"/>
                <a:gd name="connsiteX6" fmla="*/ 3377109 w 3377109"/>
                <a:gd name="connsiteY6" fmla="*/ 723673 h 1136961"/>
                <a:gd name="connsiteX0" fmla="*/ 0 w 3377109"/>
                <a:gd name="connsiteY0" fmla="*/ 0 h 1136961"/>
                <a:gd name="connsiteX1" fmla="*/ 847099 w 3377109"/>
                <a:gd name="connsiteY1" fmla="*/ 190824 h 1136961"/>
                <a:gd name="connsiteX2" fmla="*/ 1643287 w 3377109"/>
                <a:gd name="connsiteY2" fmla="*/ 819019 h 1136961"/>
                <a:gd name="connsiteX3" fmla="*/ 1655675 w 3377109"/>
                <a:gd name="connsiteY3" fmla="*/ 1136961 h 1136961"/>
                <a:gd name="connsiteX4" fmla="*/ 1992651 w 3377109"/>
                <a:gd name="connsiteY4" fmla="*/ 985621 h 1136961"/>
                <a:gd name="connsiteX5" fmla="*/ 2681503 w 3377109"/>
                <a:gd name="connsiteY5" fmla="*/ 931176 h 1136961"/>
                <a:gd name="connsiteX6" fmla="*/ 3377109 w 3377109"/>
                <a:gd name="connsiteY6" fmla="*/ 723673 h 1136961"/>
                <a:gd name="connsiteX0" fmla="*/ 0 w 3377109"/>
                <a:gd name="connsiteY0" fmla="*/ 0 h 1136961"/>
                <a:gd name="connsiteX1" fmla="*/ 847099 w 3377109"/>
                <a:gd name="connsiteY1" fmla="*/ 190824 h 1136961"/>
                <a:gd name="connsiteX2" fmla="*/ 1643287 w 3377109"/>
                <a:gd name="connsiteY2" fmla="*/ 819019 h 1136961"/>
                <a:gd name="connsiteX3" fmla="*/ 1655675 w 3377109"/>
                <a:gd name="connsiteY3" fmla="*/ 1136961 h 1136961"/>
                <a:gd name="connsiteX4" fmla="*/ 1992651 w 3377109"/>
                <a:gd name="connsiteY4" fmla="*/ 985621 h 1136961"/>
                <a:gd name="connsiteX5" fmla="*/ 2681503 w 3377109"/>
                <a:gd name="connsiteY5" fmla="*/ 931176 h 1136961"/>
                <a:gd name="connsiteX6" fmla="*/ 3377109 w 3377109"/>
                <a:gd name="connsiteY6" fmla="*/ 723673 h 1136961"/>
                <a:gd name="connsiteX0" fmla="*/ 0 w 3377109"/>
                <a:gd name="connsiteY0" fmla="*/ 0 h 1136961"/>
                <a:gd name="connsiteX1" fmla="*/ 847099 w 3377109"/>
                <a:gd name="connsiteY1" fmla="*/ 190824 h 1136961"/>
                <a:gd name="connsiteX2" fmla="*/ 1643287 w 3377109"/>
                <a:gd name="connsiteY2" fmla="*/ 819019 h 1136961"/>
                <a:gd name="connsiteX3" fmla="*/ 1655675 w 3377109"/>
                <a:gd name="connsiteY3" fmla="*/ 1136961 h 1136961"/>
                <a:gd name="connsiteX4" fmla="*/ 1992651 w 3377109"/>
                <a:gd name="connsiteY4" fmla="*/ 985621 h 1136961"/>
                <a:gd name="connsiteX5" fmla="*/ 2681503 w 3377109"/>
                <a:gd name="connsiteY5" fmla="*/ 931176 h 1136961"/>
                <a:gd name="connsiteX6" fmla="*/ 3377109 w 3377109"/>
                <a:gd name="connsiteY6" fmla="*/ 723673 h 1136961"/>
                <a:gd name="connsiteX0" fmla="*/ 0 w 3377109"/>
                <a:gd name="connsiteY0" fmla="*/ 0 h 1136961"/>
                <a:gd name="connsiteX1" fmla="*/ 847099 w 3377109"/>
                <a:gd name="connsiteY1" fmla="*/ 190824 h 1136961"/>
                <a:gd name="connsiteX2" fmla="*/ 1643287 w 3377109"/>
                <a:gd name="connsiteY2" fmla="*/ 819019 h 1136961"/>
                <a:gd name="connsiteX3" fmla="*/ 1655675 w 3377109"/>
                <a:gd name="connsiteY3" fmla="*/ 1136961 h 1136961"/>
                <a:gd name="connsiteX4" fmla="*/ 1992651 w 3377109"/>
                <a:gd name="connsiteY4" fmla="*/ 985621 h 1136961"/>
                <a:gd name="connsiteX5" fmla="*/ 2681503 w 3377109"/>
                <a:gd name="connsiteY5" fmla="*/ 931176 h 1136961"/>
                <a:gd name="connsiteX6" fmla="*/ 3377109 w 3377109"/>
                <a:gd name="connsiteY6" fmla="*/ 723673 h 1136961"/>
                <a:gd name="connsiteX0" fmla="*/ 0 w 3377109"/>
                <a:gd name="connsiteY0" fmla="*/ 0 h 1136961"/>
                <a:gd name="connsiteX1" fmla="*/ 847099 w 3377109"/>
                <a:gd name="connsiteY1" fmla="*/ 190824 h 1136961"/>
                <a:gd name="connsiteX2" fmla="*/ 1643287 w 3377109"/>
                <a:gd name="connsiteY2" fmla="*/ 819019 h 1136961"/>
                <a:gd name="connsiteX3" fmla="*/ 1655675 w 3377109"/>
                <a:gd name="connsiteY3" fmla="*/ 1136961 h 1136961"/>
                <a:gd name="connsiteX4" fmla="*/ 1992651 w 3377109"/>
                <a:gd name="connsiteY4" fmla="*/ 985621 h 1136961"/>
                <a:gd name="connsiteX5" fmla="*/ 2681503 w 3377109"/>
                <a:gd name="connsiteY5" fmla="*/ 931176 h 1136961"/>
                <a:gd name="connsiteX6" fmla="*/ 3377109 w 3377109"/>
                <a:gd name="connsiteY6" fmla="*/ 723673 h 1136961"/>
                <a:gd name="connsiteX0" fmla="*/ 0 w 3377109"/>
                <a:gd name="connsiteY0" fmla="*/ 0 h 1136961"/>
                <a:gd name="connsiteX1" fmla="*/ 847099 w 3377109"/>
                <a:gd name="connsiteY1" fmla="*/ 190824 h 1136961"/>
                <a:gd name="connsiteX2" fmla="*/ 1643287 w 3377109"/>
                <a:gd name="connsiteY2" fmla="*/ 819019 h 1136961"/>
                <a:gd name="connsiteX3" fmla="*/ 1655675 w 3377109"/>
                <a:gd name="connsiteY3" fmla="*/ 1136961 h 1136961"/>
                <a:gd name="connsiteX4" fmla="*/ 1992651 w 3377109"/>
                <a:gd name="connsiteY4" fmla="*/ 985621 h 1136961"/>
                <a:gd name="connsiteX5" fmla="*/ 2681503 w 3377109"/>
                <a:gd name="connsiteY5" fmla="*/ 931176 h 1136961"/>
                <a:gd name="connsiteX6" fmla="*/ 3377109 w 3377109"/>
                <a:gd name="connsiteY6" fmla="*/ 723673 h 1136961"/>
                <a:gd name="connsiteX0" fmla="*/ 0 w 3377109"/>
                <a:gd name="connsiteY0" fmla="*/ 0 h 1136961"/>
                <a:gd name="connsiteX1" fmla="*/ 847099 w 3377109"/>
                <a:gd name="connsiteY1" fmla="*/ 190824 h 1136961"/>
                <a:gd name="connsiteX2" fmla="*/ 1643287 w 3377109"/>
                <a:gd name="connsiteY2" fmla="*/ 819019 h 1136961"/>
                <a:gd name="connsiteX3" fmla="*/ 1655675 w 3377109"/>
                <a:gd name="connsiteY3" fmla="*/ 1136961 h 1136961"/>
                <a:gd name="connsiteX4" fmla="*/ 1992651 w 3377109"/>
                <a:gd name="connsiteY4" fmla="*/ 985621 h 1136961"/>
                <a:gd name="connsiteX5" fmla="*/ 2681503 w 3377109"/>
                <a:gd name="connsiteY5" fmla="*/ 931176 h 1136961"/>
                <a:gd name="connsiteX6" fmla="*/ 3377109 w 3377109"/>
                <a:gd name="connsiteY6" fmla="*/ 723673 h 1136961"/>
                <a:gd name="connsiteX0" fmla="*/ 0 w 3377109"/>
                <a:gd name="connsiteY0" fmla="*/ 0 h 1136961"/>
                <a:gd name="connsiteX1" fmla="*/ 847099 w 3377109"/>
                <a:gd name="connsiteY1" fmla="*/ 190824 h 1136961"/>
                <a:gd name="connsiteX2" fmla="*/ 1643287 w 3377109"/>
                <a:gd name="connsiteY2" fmla="*/ 819019 h 1136961"/>
                <a:gd name="connsiteX3" fmla="*/ 1655675 w 3377109"/>
                <a:gd name="connsiteY3" fmla="*/ 1136961 h 1136961"/>
                <a:gd name="connsiteX4" fmla="*/ 1992651 w 3377109"/>
                <a:gd name="connsiteY4" fmla="*/ 985621 h 1136961"/>
                <a:gd name="connsiteX5" fmla="*/ 2681503 w 3377109"/>
                <a:gd name="connsiteY5" fmla="*/ 931176 h 1136961"/>
                <a:gd name="connsiteX6" fmla="*/ 3377109 w 3377109"/>
                <a:gd name="connsiteY6" fmla="*/ 723673 h 1136961"/>
                <a:gd name="connsiteX0" fmla="*/ 0 w 3153152"/>
                <a:gd name="connsiteY0" fmla="*/ 0 h 1136961"/>
                <a:gd name="connsiteX1" fmla="*/ 623142 w 3153152"/>
                <a:gd name="connsiteY1" fmla="*/ 190824 h 1136961"/>
                <a:gd name="connsiteX2" fmla="*/ 1419330 w 3153152"/>
                <a:gd name="connsiteY2" fmla="*/ 819019 h 1136961"/>
                <a:gd name="connsiteX3" fmla="*/ 1431718 w 3153152"/>
                <a:gd name="connsiteY3" fmla="*/ 1136961 h 1136961"/>
                <a:gd name="connsiteX4" fmla="*/ 1768694 w 3153152"/>
                <a:gd name="connsiteY4" fmla="*/ 985621 h 1136961"/>
                <a:gd name="connsiteX5" fmla="*/ 2457546 w 3153152"/>
                <a:gd name="connsiteY5" fmla="*/ 931176 h 1136961"/>
                <a:gd name="connsiteX6" fmla="*/ 3153152 w 3153152"/>
                <a:gd name="connsiteY6" fmla="*/ 723673 h 1136961"/>
                <a:gd name="connsiteX0" fmla="*/ 0 w 3153152"/>
                <a:gd name="connsiteY0" fmla="*/ 0 h 1085131"/>
                <a:gd name="connsiteX1" fmla="*/ 623142 w 3153152"/>
                <a:gd name="connsiteY1" fmla="*/ 138994 h 1085131"/>
                <a:gd name="connsiteX2" fmla="*/ 1419330 w 3153152"/>
                <a:gd name="connsiteY2" fmla="*/ 767189 h 1085131"/>
                <a:gd name="connsiteX3" fmla="*/ 1431718 w 3153152"/>
                <a:gd name="connsiteY3" fmla="*/ 1085131 h 1085131"/>
                <a:gd name="connsiteX4" fmla="*/ 1768694 w 3153152"/>
                <a:gd name="connsiteY4" fmla="*/ 933791 h 1085131"/>
                <a:gd name="connsiteX5" fmla="*/ 2457546 w 3153152"/>
                <a:gd name="connsiteY5" fmla="*/ 879346 h 1085131"/>
                <a:gd name="connsiteX6" fmla="*/ 3153152 w 3153152"/>
                <a:gd name="connsiteY6" fmla="*/ 671843 h 1085131"/>
                <a:gd name="connsiteX0" fmla="*/ 0 w 3153152"/>
                <a:gd name="connsiteY0" fmla="*/ 0 h 1085131"/>
                <a:gd name="connsiteX1" fmla="*/ 604043 w 3153152"/>
                <a:gd name="connsiteY1" fmla="*/ 164918 h 1085131"/>
                <a:gd name="connsiteX2" fmla="*/ 1419330 w 3153152"/>
                <a:gd name="connsiteY2" fmla="*/ 767189 h 1085131"/>
                <a:gd name="connsiteX3" fmla="*/ 1431718 w 3153152"/>
                <a:gd name="connsiteY3" fmla="*/ 1085131 h 1085131"/>
                <a:gd name="connsiteX4" fmla="*/ 1768694 w 3153152"/>
                <a:gd name="connsiteY4" fmla="*/ 933791 h 1085131"/>
                <a:gd name="connsiteX5" fmla="*/ 2457546 w 3153152"/>
                <a:gd name="connsiteY5" fmla="*/ 879346 h 1085131"/>
                <a:gd name="connsiteX6" fmla="*/ 3153152 w 3153152"/>
                <a:gd name="connsiteY6" fmla="*/ 671843 h 1085131"/>
                <a:gd name="connsiteX0" fmla="*/ 0 w 3153152"/>
                <a:gd name="connsiteY0" fmla="*/ 0 h 1085131"/>
                <a:gd name="connsiteX1" fmla="*/ 681706 w 3153152"/>
                <a:gd name="connsiteY1" fmla="*/ 190840 h 1085131"/>
                <a:gd name="connsiteX2" fmla="*/ 1419330 w 3153152"/>
                <a:gd name="connsiteY2" fmla="*/ 767189 h 1085131"/>
                <a:gd name="connsiteX3" fmla="*/ 1431718 w 3153152"/>
                <a:gd name="connsiteY3" fmla="*/ 1085131 h 1085131"/>
                <a:gd name="connsiteX4" fmla="*/ 1768694 w 3153152"/>
                <a:gd name="connsiteY4" fmla="*/ 933791 h 1085131"/>
                <a:gd name="connsiteX5" fmla="*/ 2457546 w 3153152"/>
                <a:gd name="connsiteY5" fmla="*/ 879346 h 1085131"/>
                <a:gd name="connsiteX6" fmla="*/ 3153152 w 3153152"/>
                <a:gd name="connsiteY6" fmla="*/ 671843 h 1085131"/>
                <a:gd name="connsiteX0" fmla="*/ 0 w 3066860"/>
                <a:gd name="connsiteY0" fmla="*/ 0 h 1085131"/>
                <a:gd name="connsiteX1" fmla="*/ 681706 w 3066860"/>
                <a:gd name="connsiteY1" fmla="*/ 190840 h 1085131"/>
                <a:gd name="connsiteX2" fmla="*/ 1419330 w 3066860"/>
                <a:gd name="connsiteY2" fmla="*/ 767189 h 1085131"/>
                <a:gd name="connsiteX3" fmla="*/ 1431718 w 3066860"/>
                <a:gd name="connsiteY3" fmla="*/ 1085131 h 1085131"/>
                <a:gd name="connsiteX4" fmla="*/ 1768694 w 3066860"/>
                <a:gd name="connsiteY4" fmla="*/ 933791 h 1085131"/>
                <a:gd name="connsiteX5" fmla="*/ 2457546 w 3066860"/>
                <a:gd name="connsiteY5" fmla="*/ 879346 h 1085131"/>
                <a:gd name="connsiteX6" fmla="*/ 3066860 w 3066860"/>
                <a:gd name="connsiteY6" fmla="*/ 715048 h 1085131"/>
                <a:gd name="connsiteX0" fmla="*/ 0 w 3066860"/>
                <a:gd name="connsiteY0" fmla="*/ 0 h 1085131"/>
                <a:gd name="connsiteX1" fmla="*/ 681706 w 3066860"/>
                <a:gd name="connsiteY1" fmla="*/ 190840 h 1085131"/>
                <a:gd name="connsiteX2" fmla="*/ 1419330 w 3066860"/>
                <a:gd name="connsiteY2" fmla="*/ 767189 h 1085131"/>
                <a:gd name="connsiteX3" fmla="*/ 1431718 w 3066860"/>
                <a:gd name="connsiteY3" fmla="*/ 1085131 h 1085131"/>
                <a:gd name="connsiteX4" fmla="*/ 1768694 w 3066860"/>
                <a:gd name="connsiteY4" fmla="*/ 933791 h 1085131"/>
                <a:gd name="connsiteX5" fmla="*/ 2457546 w 3066860"/>
                <a:gd name="connsiteY5" fmla="*/ 879346 h 1085131"/>
                <a:gd name="connsiteX6" fmla="*/ 3066860 w 3066860"/>
                <a:gd name="connsiteY6" fmla="*/ 715048 h 1085131"/>
                <a:gd name="connsiteX0" fmla="*/ 0 w 3066860"/>
                <a:gd name="connsiteY0" fmla="*/ 0 h 1085131"/>
                <a:gd name="connsiteX1" fmla="*/ 681706 w 3066860"/>
                <a:gd name="connsiteY1" fmla="*/ 190840 h 1085131"/>
                <a:gd name="connsiteX2" fmla="*/ 1419330 w 3066860"/>
                <a:gd name="connsiteY2" fmla="*/ 767189 h 1085131"/>
                <a:gd name="connsiteX3" fmla="*/ 1431718 w 3066860"/>
                <a:gd name="connsiteY3" fmla="*/ 1085131 h 1085131"/>
                <a:gd name="connsiteX4" fmla="*/ 1768694 w 3066860"/>
                <a:gd name="connsiteY4" fmla="*/ 933791 h 1085131"/>
                <a:gd name="connsiteX5" fmla="*/ 2457546 w 3066860"/>
                <a:gd name="connsiteY5" fmla="*/ 879346 h 1085131"/>
                <a:gd name="connsiteX6" fmla="*/ 3066860 w 3066860"/>
                <a:gd name="connsiteY6" fmla="*/ 723689 h 1085131"/>
                <a:gd name="connsiteX0" fmla="*/ 0 w 3023713"/>
                <a:gd name="connsiteY0" fmla="*/ 0 h 1085131"/>
                <a:gd name="connsiteX1" fmla="*/ 681706 w 3023713"/>
                <a:gd name="connsiteY1" fmla="*/ 190840 h 1085131"/>
                <a:gd name="connsiteX2" fmla="*/ 1419330 w 3023713"/>
                <a:gd name="connsiteY2" fmla="*/ 767189 h 1085131"/>
                <a:gd name="connsiteX3" fmla="*/ 1431718 w 3023713"/>
                <a:gd name="connsiteY3" fmla="*/ 1085131 h 1085131"/>
                <a:gd name="connsiteX4" fmla="*/ 1768694 w 3023713"/>
                <a:gd name="connsiteY4" fmla="*/ 933791 h 1085131"/>
                <a:gd name="connsiteX5" fmla="*/ 2457546 w 3023713"/>
                <a:gd name="connsiteY5" fmla="*/ 879346 h 1085131"/>
                <a:gd name="connsiteX6" fmla="*/ 3023713 w 3023713"/>
                <a:gd name="connsiteY6" fmla="*/ 715048 h 1085131"/>
                <a:gd name="connsiteX0" fmla="*/ 0 w 3023713"/>
                <a:gd name="connsiteY0" fmla="*/ 0 h 1085131"/>
                <a:gd name="connsiteX1" fmla="*/ 681706 w 3023713"/>
                <a:gd name="connsiteY1" fmla="*/ 190840 h 1085131"/>
                <a:gd name="connsiteX2" fmla="*/ 1419330 w 3023713"/>
                <a:gd name="connsiteY2" fmla="*/ 767189 h 1085131"/>
                <a:gd name="connsiteX3" fmla="*/ 1431718 w 3023713"/>
                <a:gd name="connsiteY3" fmla="*/ 1085131 h 1085131"/>
                <a:gd name="connsiteX4" fmla="*/ 1768694 w 3023713"/>
                <a:gd name="connsiteY4" fmla="*/ 933791 h 1085131"/>
                <a:gd name="connsiteX5" fmla="*/ 2457546 w 3023713"/>
                <a:gd name="connsiteY5" fmla="*/ 879346 h 1085131"/>
                <a:gd name="connsiteX6" fmla="*/ 3023713 w 3023713"/>
                <a:gd name="connsiteY6" fmla="*/ 706406 h 1085131"/>
                <a:gd name="connsiteX0" fmla="*/ 0 w 3075490"/>
                <a:gd name="connsiteY0" fmla="*/ 0 h 1085131"/>
                <a:gd name="connsiteX1" fmla="*/ 681706 w 3075490"/>
                <a:gd name="connsiteY1" fmla="*/ 190840 h 1085131"/>
                <a:gd name="connsiteX2" fmla="*/ 1419330 w 3075490"/>
                <a:gd name="connsiteY2" fmla="*/ 767189 h 1085131"/>
                <a:gd name="connsiteX3" fmla="*/ 1431718 w 3075490"/>
                <a:gd name="connsiteY3" fmla="*/ 1085131 h 1085131"/>
                <a:gd name="connsiteX4" fmla="*/ 1768694 w 3075490"/>
                <a:gd name="connsiteY4" fmla="*/ 933791 h 1085131"/>
                <a:gd name="connsiteX5" fmla="*/ 2457546 w 3075490"/>
                <a:gd name="connsiteY5" fmla="*/ 879346 h 1085131"/>
                <a:gd name="connsiteX6" fmla="*/ 3075490 w 3075490"/>
                <a:gd name="connsiteY6" fmla="*/ 706406 h 1085131"/>
                <a:gd name="connsiteX0" fmla="*/ 0 w 3075490"/>
                <a:gd name="connsiteY0" fmla="*/ 0 h 952721"/>
                <a:gd name="connsiteX1" fmla="*/ 681706 w 3075490"/>
                <a:gd name="connsiteY1" fmla="*/ 190840 h 952721"/>
                <a:gd name="connsiteX2" fmla="*/ 1419330 w 3075490"/>
                <a:gd name="connsiteY2" fmla="*/ 767189 h 952721"/>
                <a:gd name="connsiteX3" fmla="*/ 1561176 w 3075490"/>
                <a:gd name="connsiteY3" fmla="*/ 929594 h 952721"/>
                <a:gd name="connsiteX4" fmla="*/ 1768694 w 3075490"/>
                <a:gd name="connsiteY4" fmla="*/ 933791 h 952721"/>
                <a:gd name="connsiteX5" fmla="*/ 2457546 w 3075490"/>
                <a:gd name="connsiteY5" fmla="*/ 879346 h 952721"/>
                <a:gd name="connsiteX6" fmla="*/ 3075490 w 3075490"/>
                <a:gd name="connsiteY6" fmla="*/ 706406 h 952721"/>
                <a:gd name="connsiteX0" fmla="*/ 0 w 3075490"/>
                <a:gd name="connsiteY0" fmla="*/ 0 h 959674"/>
                <a:gd name="connsiteX1" fmla="*/ 681706 w 3075490"/>
                <a:gd name="connsiteY1" fmla="*/ 190840 h 959674"/>
                <a:gd name="connsiteX2" fmla="*/ 1419330 w 3075490"/>
                <a:gd name="connsiteY2" fmla="*/ 767189 h 959674"/>
                <a:gd name="connsiteX3" fmla="*/ 1561176 w 3075490"/>
                <a:gd name="connsiteY3" fmla="*/ 929594 h 959674"/>
                <a:gd name="connsiteX4" fmla="*/ 1768694 w 3075490"/>
                <a:gd name="connsiteY4" fmla="*/ 933791 h 959674"/>
                <a:gd name="connsiteX5" fmla="*/ 2457546 w 3075490"/>
                <a:gd name="connsiteY5" fmla="*/ 879346 h 959674"/>
                <a:gd name="connsiteX6" fmla="*/ 3075490 w 3075490"/>
                <a:gd name="connsiteY6" fmla="*/ 706406 h 959674"/>
                <a:gd name="connsiteX0" fmla="*/ 0 w 3075490"/>
                <a:gd name="connsiteY0" fmla="*/ 0 h 959674"/>
                <a:gd name="connsiteX1" fmla="*/ 681706 w 3075490"/>
                <a:gd name="connsiteY1" fmla="*/ 190840 h 959674"/>
                <a:gd name="connsiteX2" fmla="*/ 1419330 w 3075490"/>
                <a:gd name="connsiteY2" fmla="*/ 767189 h 959674"/>
                <a:gd name="connsiteX3" fmla="*/ 1561176 w 3075490"/>
                <a:gd name="connsiteY3" fmla="*/ 929594 h 959674"/>
                <a:gd name="connsiteX4" fmla="*/ 1768694 w 3075490"/>
                <a:gd name="connsiteY4" fmla="*/ 933791 h 959674"/>
                <a:gd name="connsiteX5" fmla="*/ 2457546 w 3075490"/>
                <a:gd name="connsiteY5" fmla="*/ 879346 h 959674"/>
                <a:gd name="connsiteX6" fmla="*/ 3075490 w 3075490"/>
                <a:gd name="connsiteY6" fmla="*/ 706406 h 959674"/>
                <a:gd name="connsiteX0" fmla="*/ 0 w 3075490"/>
                <a:gd name="connsiteY0" fmla="*/ 0 h 959674"/>
                <a:gd name="connsiteX1" fmla="*/ 681706 w 3075490"/>
                <a:gd name="connsiteY1" fmla="*/ 190840 h 959674"/>
                <a:gd name="connsiteX2" fmla="*/ 1419330 w 3075490"/>
                <a:gd name="connsiteY2" fmla="*/ 767189 h 959674"/>
                <a:gd name="connsiteX3" fmla="*/ 1561176 w 3075490"/>
                <a:gd name="connsiteY3" fmla="*/ 929594 h 959674"/>
                <a:gd name="connsiteX4" fmla="*/ 1768694 w 3075490"/>
                <a:gd name="connsiteY4" fmla="*/ 933791 h 959674"/>
                <a:gd name="connsiteX5" fmla="*/ 2457546 w 3075490"/>
                <a:gd name="connsiteY5" fmla="*/ 879346 h 959674"/>
                <a:gd name="connsiteX6" fmla="*/ 3075490 w 3075490"/>
                <a:gd name="connsiteY6" fmla="*/ 706406 h 959674"/>
                <a:gd name="connsiteX0" fmla="*/ 0 w 3075490"/>
                <a:gd name="connsiteY0" fmla="*/ 0 h 933791"/>
                <a:gd name="connsiteX1" fmla="*/ 681706 w 3075490"/>
                <a:gd name="connsiteY1" fmla="*/ 190840 h 933791"/>
                <a:gd name="connsiteX2" fmla="*/ 1419330 w 3075490"/>
                <a:gd name="connsiteY2" fmla="*/ 767189 h 933791"/>
                <a:gd name="connsiteX3" fmla="*/ 1768694 w 3075490"/>
                <a:gd name="connsiteY3" fmla="*/ 933791 h 933791"/>
                <a:gd name="connsiteX4" fmla="*/ 2457546 w 3075490"/>
                <a:gd name="connsiteY4" fmla="*/ 879346 h 933791"/>
                <a:gd name="connsiteX5" fmla="*/ 3075490 w 3075490"/>
                <a:gd name="connsiteY5" fmla="*/ 706406 h 933791"/>
                <a:gd name="connsiteX0" fmla="*/ 0 w 3075490"/>
                <a:gd name="connsiteY0" fmla="*/ 0 h 937104"/>
                <a:gd name="connsiteX1" fmla="*/ 681706 w 3075490"/>
                <a:gd name="connsiteY1" fmla="*/ 190840 h 937104"/>
                <a:gd name="connsiteX2" fmla="*/ 1410699 w 3075490"/>
                <a:gd name="connsiteY2" fmla="*/ 805133 h 937104"/>
                <a:gd name="connsiteX3" fmla="*/ 1768694 w 3075490"/>
                <a:gd name="connsiteY3" fmla="*/ 933791 h 937104"/>
                <a:gd name="connsiteX4" fmla="*/ 2457546 w 3075490"/>
                <a:gd name="connsiteY4" fmla="*/ 879346 h 937104"/>
                <a:gd name="connsiteX5" fmla="*/ 3075490 w 3075490"/>
                <a:gd name="connsiteY5" fmla="*/ 706406 h 937104"/>
                <a:gd name="connsiteX0" fmla="*/ 0 w 3075490"/>
                <a:gd name="connsiteY0" fmla="*/ 0 h 940152"/>
                <a:gd name="connsiteX1" fmla="*/ 681706 w 3075490"/>
                <a:gd name="connsiteY1" fmla="*/ 190840 h 940152"/>
                <a:gd name="connsiteX2" fmla="*/ 1410699 w 3075490"/>
                <a:gd name="connsiteY2" fmla="*/ 805133 h 940152"/>
                <a:gd name="connsiteX3" fmla="*/ 1743528 w 3075490"/>
                <a:gd name="connsiteY3" fmla="*/ 937104 h 940152"/>
                <a:gd name="connsiteX4" fmla="*/ 2457546 w 3075490"/>
                <a:gd name="connsiteY4" fmla="*/ 879346 h 940152"/>
                <a:gd name="connsiteX5" fmla="*/ 3075490 w 3075490"/>
                <a:gd name="connsiteY5" fmla="*/ 706406 h 940152"/>
                <a:gd name="connsiteX0" fmla="*/ 0 w 3075490"/>
                <a:gd name="connsiteY0" fmla="*/ 0 h 942988"/>
                <a:gd name="connsiteX1" fmla="*/ 681706 w 3075490"/>
                <a:gd name="connsiteY1" fmla="*/ 190840 h 942988"/>
                <a:gd name="connsiteX2" fmla="*/ 1410699 w 3075490"/>
                <a:gd name="connsiteY2" fmla="*/ 805133 h 942988"/>
                <a:gd name="connsiteX3" fmla="*/ 1812572 w 3075490"/>
                <a:gd name="connsiteY3" fmla="*/ 940152 h 942988"/>
                <a:gd name="connsiteX4" fmla="*/ 2457546 w 3075490"/>
                <a:gd name="connsiteY4" fmla="*/ 879346 h 942988"/>
                <a:gd name="connsiteX5" fmla="*/ 3075490 w 3075490"/>
                <a:gd name="connsiteY5" fmla="*/ 706406 h 942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5490" h="942988">
                  <a:moveTo>
                    <a:pt x="0" y="0"/>
                  </a:moveTo>
                  <a:cubicBezTo>
                    <a:pt x="227665" y="12622"/>
                    <a:pt x="446590" y="56651"/>
                    <a:pt x="681706" y="190840"/>
                  </a:cubicBezTo>
                  <a:cubicBezTo>
                    <a:pt x="916823" y="325029"/>
                    <a:pt x="1222221" y="680248"/>
                    <a:pt x="1410699" y="805133"/>
                  </a:cubicBezTo>
                  <a:cubicBezTo>
                    <a:pt x="1599177" y="930018"/>
                    <a:pt x="1638098" y="927783"/>
                    <a:pt x="1812572" y="940152"/>
                  </a:cubicBezTo>
                  <a:cubicBezTo>
                    <a:pt x="1987047" y="952521"/>
                    <a:pt x="2226803" y="923004"/>
                    <a:pt x="2457546" y="879346"/>
                  </a:cubicBezTo>
                  <a:cubicBezTo>
                    <a:pt x="2688289" y="835688"/>
                    <a:pt x="2936900" y="756216"/>
                    <a:pt x="3075490" y="706406"/>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4" name="Freeform 33"/>
            <p:cNvSpPr/>
            <p:nvPr/>
          </p:nvSpPr>
          <p:spPr>
            <a:xfrm>
              <a:off x="1319842" y="1155939"/>
              <a:ext cx="802066" cy="384738"/>
            </a:xfrm>
            <a:custGeom>
              <a:avLst/>
              <a:gdLst>
                <a:gd name="connsiteX0" fmla="*/ 0 w 3416378"/>
                <a:gd name="connsiteY0" fmla="*/ 0 h 1007052"/>
                <a:gd name="connsiteX1" fmla="*/ 712446 w 3416378"/>
                <a:gd name="connsiteY1" fmla="*/ 162684 h 1007052"/>
                <a:gd name="connsiteX2" fmla="*/ 1542699 w 3416378"/>
                <a:gd name="connsiteY2" fmla="*/ 824643 h 1007052"/>
                <a:gd name="connsiteX3" fmla="*/ 2339293 w 3416378"/>
                <a:gd name="connsiteY3" fmla="*/ 1004157 h 1007052"/>
                <a:gd name="connsiteX4" fmla="*/ 3416378 w 3416378"/>
                <a:gd name="connsiteY4" fmla="*/ 723666 h 1007052"/>
                <a:gd name="connsiteX0" fmla="*/ 0 w 3286795"/>
                <a:gd name="connsiteY0" fmla="*/ 0 h 1007052"/>
                <a:gd name="connsiteX1" fmla="*/ 582863 w 3286795"/>
                <a:gd name="connsiteY1" fmla="*/ 162684 h 1007052"/>
                <a:gd name="connsiteX2" fmla="*/ 1413116 w 3286795"/>
                <a:gd name="connsiteY2" fmla="*/ 824643 h 1007052"/>
                <a:gd name="connsiteX3" fmla="*/ 2209710 w 3286795"/>
                <a:gd name="connsiteY3" fmla="*/ 1004157 h 1007052"/>
                <a:gd name="connsiteX4" fmla="*/ 3286795 w 3286795"/>
                <a:gd name="connsiteY4" fmla="*/ 723666 h 1007052"/>
                <a:gd name="connsiteX0" fmla="*/ 0 w 3286795"/>
                <a:gd name="connsiteY0" fmla="*/ 0 h 1006598"/>
                <a:gd name="connsiteX1" fmla="*/ 669263 w 3286795"/>
                <a:gd name="connsiteY1" fmla="*/ 253863 h 1006598"/>
                <a:gd name="connsiteX2" fmla="*/ 1413116 w 3286795"/>
                <a:gd name="connsiteY2" fmla="*/ 824643 h 1006598"/>
                <a:gd name="connsiteX3" fmla="*/ 2209710 w 3286795"/>
                <a:gd name="connsiteY3" fmla="*/ 1004157 h 1006598"/>
                <a:gd name="connsiteX4" fmla="*/ 3286795 w 3286795"/>
                <a:gd name="connsiteY4" fmla="*/ 723666 h 1006598"/>
                <a:gd name="connsiteX0" fmla="*/ 0 w 3286795"/>
                <a:gd name="connsiteY0" fmla="*/ 0 h 840637"/>
                <a:gd name="connsiteX1" fmla="*/ 669263 w 3286795"/>
                <a:gd name="connsiteY1" fmla="*/ 253863 h 840637"/>
                <a:gd name="connsiteX2" fmla="*/ 1413116 w 3286795"/>
                <a:gd name="connsiteY2" fmla="*/ 824643 h 840637"/>
                <a:gd name="connsiteX3" fmla="*/ 2209710 w 3286795"/>
                <a:gd name="connsiteY3" fmla="*/ 686144 h 840637"/>
                <a:gd name="connsiteX4" fmla="*/ 3286795 w 3286795"/>
                <a:gd name="connsiteY4" fmla="*/ 723666 h 840637"/>
                <a:gd name="connsiteX0" fmla="*/ 0 w 3286795"/>
                <a:gd name="connsiteY0" fmla="*/ 0 h 747550"/>
                <a:gd name="connsiteX1" fmla="*/ 669263 w 3286795"/>
                <a:gd name="connsiteY1" fmla="*/ 253863 h 747550"/>
                <a:gd name="connsiteX2" fmla="*/ 2209710 w 3286795"/>
                <a:gd name="connsiteY2" fmla="*/ 686144 h 747550"/>
                <a:gd name="connsiteX3" fmla="*/ 3286795 w 3286795"/>
                <a:gd name="connsiteY3" fmla="*/ 723666 h 747550"/>
                <a:gd name="connsiteX0" fmla="*/ 0 w 3286795"/>
                <a:gd name="connsiteY0" fmla="*/ 0 h 783574"/>
                <a:gd name="connsiteX1" fmla="*/ 669263 w 3286795"/>
                <a:gd name="connsiteY1" fmla="*/ 253863 h 783574"/>
                <a:gd name="connsiteX2" fmla="*/ 2209710 w 3286795"/>
                <a:gd name="connsiteY2" fmla="*/ 686144 h 783574"/>
                <a:gd name="connsiteX3" fmla="*/ 3286795 w 3286795"/>
                <a:gd name="connsiteY3" fmla="*/ 747550 h 783574"/>
                <a:gd name="connsiteX0" fmla="*/ 0 w 3286795"/>
                <a:gd name="connsiteY0" fmla="*/ 0 h 857397"/>
                <a:gd name="connsiteX1" fmla="*/ 669263 w 3286795"/>
                <a:gd name="connsiteY1" fmla="*/ 253863 h 857397"/>
                <a:gd name="connsiteX2" fmla="*/ 2209710 w 3286795"/>
                <a:gd name="connsiteY2" fmla="*/ 686144 h 857397"/>
                <a:gd name="connsiteX3" fmla="*/ 3286795 w 3286795"/>
                <a:gd name="connsiteY3" fmla="*/ 834371 h 857397"/>
                <a:gd name="connsiteX0" fmla="*/ 0 w 3286795"/>
                <a:gd name="connsiteY0" fmla="*/ 0 h 834370"/>
                <a:gd name="connsiteX1" fmla="*/ 669263 w 3286795"/>
                <a:gd name="connsiteY1" fmla="*/ 253863 h 834370"/>
                <a:gd name="connsiteX2" fmla="*/ 2209710 w 3286795"/>
                <a:gd name="connsiteY2" fmla="*/ 686144 h 834370"/>
                <a:gd name="connsiteX3" fmla="*/ 3286795 w 3286795"/>
                <a:gd name="connsiteY3" fmla="*/ 834371 h 834370"/>
                <a:gd name="connsiteX0" fmla="*/ 0 w 3554624"/>
                <a:gd name="connsiteY0" fmla="*/ 0 h 834370"/>
                <a:gd name="connsiteX1" fmla="*/ 669263 w 3554624"/>
                <a:gd name="connsiteY1" fmla="*/ 253863 h 834370"/>
                <a:gd name="connsiteX2" fmla="*/ 2209710 w 3554624"/>
                <a:gd name="connsiteY2" fmla="*/ 686144 h 834370"/>
                <a:gd name="connsiteX3" fmla="*/ 3554624 w 3554624"/>
                <a:gd name="connsiteY3" fmla="*/ 834370 h 834370"/>
                <a:gd name="connsiteX0" fmla="*/ 0 w 3554624"/>
                <a:gd name="connsiteY0" fmla="*/ 0 h 834370"/>
                <a:gd name="connsiteX1" fmla="*/ 669263 w 3554624"/>
                <a:gd name="connsiteY1" fmla="*/ 253863 h 834370"/>
                <a:gd name="connsiteX2" fmla="*/ 3554624 w 3554624"/>
                <a:gd name="connsiteY2" fmla="*/ 834370 h 834370"/>
                <a:gd name="connsiteX0" fmla="*/ 0 w 3554624"/>
                <a:gd name="connsiteY0" fmla="*/ 0 h 834370"/>
                <a:gd name="connsiteX1" fmla="*/ 1433936 w 3554624"/>
                <a:gd name="connsiteY1" fmla="*/ 497423 h 834370"/>
                <a:gd name="connsiteX2" fmla="*/ 3554624 w 3554624"/>
                <a:gd name="connsiteY2" fmla="*/ 834370 h 834370"/>
                <a:gd name="connsiteX0" fmla="*/ 0 w 3554624"/>
                <a:gd name="connsiteY0" fmla="*/ 0 h 834370"/>
                <a:gd name="connsiteX1" fmla="*/ 1433936 w 3554624"/>
                <a:gd name="connsiteY1" fmla="*/ 497423 h 834370"/>
                <a:gd name="connsiteX2" fmla="*/ 3554624 w 3554624"/>
                <a:gd name="connsiteY2" fmla="*/ 834370 h 834370"/>
                <a:gd name="connsiteX0" fmla="*/ 0 w 3554624"/>
                <a:gd name="connsiteY0" fmla="*/ 0 h 834370"/>
                <a:gd name="connsiteX1" fmla="*/ 1433936 w 3554624"/>
                <a:gd name="connsiteY1" fmla="*/ 497423 h 834370"/>
                <a:gd name="connsiteX2" fmla="*/ 3554624 w 3554624"/>
                <a:gd name="connsiteY2" fmla="*/ 834370 h 834370"/>
              </a:gdLst>
              <a:ahLst/>
              <a:cxnLst>
                <a:cxn ang="0">
                  <a:pos x="connsiteX0" y="connsiteY0"/>
                </a:cxn>
                <a:cxn ang="0">
                  <a:pos x="connsiteX1" y="connsiteY1"/>
                </a:cxn>
                <a:cxn ang="0">
                  <a:pos x="connsiteX2" y="connsiteY2"/>
                </a:cxn>
              </a:cxnLst>
              <a:rect l="l" t="t" r="r" b="b"/>
              <a:pathLst>
                <a:path w="3554624" h="834370">
                  <a:moveTo>
                    <a:pt x="0" y="0"/>
                  </a:moveTo>
                  <a:cubicBezTo>
                    <a:pt x="571768" y="237446"/>
                    <a:pt x="841501" y="320891"/>
                    <a:pt x="1433936" y="497423"/>
                  </a:cubicBezTo>
                  <a:cubicBezTo>
                    <a:pt x="2026371" y="673955"/>
                    <a:pt x="2953507" y="713431"/>
                    <a:pt x="3554624" y="834370"/>
                  </a:cubicBezTo>
                </a:path>
              </a:pathLst>
            </a:cu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35" name="Straight Arrow Connector 34"/>
            <p:cNvCxnSpPr/>
            <p:nvPr/>
          </p:nvCxnSpPr>
          <p:spPr>
            <a:xfrm flipV="1">
              <a:off x="336430" y="284672"/>
              <a:ext cx="49530" cy="211455"/>
            </a:xfrm>
            <a:prstGeom prst="straightConnector1">
              <a:avLst/>
            </a:prstGeom>
            <a:ln w="22225">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707366" y="405441"/>
              <a:ext cx="82550" cy="211455"/>
            </a:xfrm>
            <a:prstGeom prst="straightConnector1">
              <a:avLst/>
            </a:prstGeom>
            <a:ln w="22225">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1035170" y="603849"/>
              <a:ext cx="121920" cy="194310"/>
            </a:xfrm>
            <a:prstGeom prst="straightConnector1">
              <a:avLst/>
            </a:prstGeom>
            <a:ln w="22225">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1319842" y="879894"/>
              <a:ext cx="172085" cy="143510"/>
            </a:xfrm>
            <a:prstGeom prst="straightConnector1">
              <a:avLst/>
            </a:prstGeom>
            <a:ln w="22225">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flipV="1">
              <a:off x="3269412" y="1043796"/>
              <a:ext cx="99695" cy="205740"/>
            </a:xfrm>
            <a:prstGeom prst="straightConnector1">
              <a:avLst/>
            </a:prstGeom>
            <a:ln w="22225">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2225615" y="1216324"/>
              <a:ext cx="27305" cy="244475"/>
            </a:xfrm>
            <a:prstGeom prst="straightConnector1">
              <a:avLst/>
            </a:prstGeom>
            <a:ln w="22225">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flipV="1">
              <a:off x="2605178" y="1216324"/>
              <a:ext cx="33020" cy="215900"/>
            </a:xfrm>
            <a:prstGeom prst="straightConnector1">
              <a:avLst/>
            </a:prstGeom>
            <a:ln w="22225">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2932981" y="1147313"/>
              <a:ext cx="71755" cy="205740"/>
            </a:xfrm>
            <a:prstGeom prst="straightConnector1">
              <a:avLst/>
            </a:prstGeom>
            <a:ln w="22225">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1906438" y="1190445"/>
              <a:ext cx="92457" cy="231571"/>
            </a:xfrm>
            <a:prstGeom prst="straightConnector1">
              <a:avLst/>
            </a:prstGeom>
            <a:ln w="2222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V="1">
              <a:off x="1587261" y="1078302"/>
              <a:ext cx="120770" cy="178016"/>
            </a:xfrm>
            <a:prstGeom prst="straightConnector1">
              <a:avLst/>
            </a:prstGeom>
            <a:ln w="22225">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cxnSp>
        <p:nvCxnSpPr>
          <p:cNvPr id="48" name="Straight Connector 47"/>
          <p:cNvCxnSpPr/>
          <p:nvPr/>
        </p:nvCxnSpPr>
        <p:spPr bwMode="auto">
          <a:xfrm rot="5400000" flipH="1" flipV="1">
            <a:off x="5089358" y="2041358"/>
            <a:ext cx="381000" cy="76200"/>
          </a:xfrm>
          <a:prstGeom prst="line">
            <a:avLst/>
          </a:prstGeom>
          <a:solidFill>
            <a:schemeClr val="accent1"/>
          </a:solidFill>
          <a:ln w="50800" cap="flat" cmpd="sng" algn="ctr">
            <a:solidFill>
              <a:srgbClr val="FF0000"/>
            </a:solidFill>
            <a:prstDash val="sysDot"/>
            <a:round/>
            <a:headEnd type="none" w="med" len="med"/>
            <a:tailEnd type="none" w="med" len="med"/>
          </a:ln>
          <a:effectLst/>
        </p:spPr>
      </p:cxnSp>
      <p:cxnSp>
        <p:nvCxnSpPr>
          <p:cNvPr id="50" name="Straight Connector 49"/>
          <p:cNvCxnSpPr/>
          <p:nvPr/>
        </p:nvCxnSpPr>
        <p:spPr bwMode="auto">
          <a:xfrm rot="16200000" flipV="1">
            <a:off x="8153400" y="2743200"/>
            <a:ext cx="457200" cy="152400"/>
          </a:xfrm>
          <a:prstGeom prst="line">
            <a:avLst/>
          </a:prstGeom>
          <a:solidFill>
            <a:schemeClr val="accent1"/>
          </a:solidFill>
          <a:ln w="50800" cap="flat" cmpd="sng" algn="ctr">
            <a:solidFill>
              <a:srgbClr val="FF0000"/>
            </a:solidFill>
            <a:prstDash val="sysDot"/>
            <a:round/>
            <a:headEnd type="none" w="med" len="med"/>
            <a:tailEnd type="none" w="med" len="med"/>
          </a:ln>
          <a:effectLst/>
        </p:spPr>
      </p:cxnSp>
      <p:sp>
        <p:nvSpPr>
          <p:cNvPr id="52" name="Oval 51"/>
          <p:cNvSpPr/>
          <p:nvPr/>
        </p:nvSpPr>
        <p:spPr>
          <a:xfrm>
            <a:off x="5257800" y="1812758"/>
            <a:ext cx="111756" cy="123173"/>
          </a:xfrm>
          <a:prstGeom prst="ellipse">
            <a:avLst/>
          </a:prstGeom>
          <a:solidFill>
            <a:srgbClr val="FFFF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3" name="Oval 52"/>
          <p:cNvSpPr/>
          <p:nvPr/>
        </p:nvSpPr>
        <p:spPr>
          <a:xfrm>
            <a:off x="8245642" y="2514600"/>
            <a:ext cx="111756" cy="123173"/>
          </a:xfrm>
          <a:prstGeom prst="ellipse">
            <a:avLst/>
          </a:prstGeom>
          <a:solidFill>
            <a:srgbClr val="FFFF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21095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52" grpId="0" animBg="1"/>
      <p:bldP spid="52" grpId="1" animBg="1"/>
      <p:bldP spid="53" grpId="0" animBg="1"/>
      <p:bldP spid="53" grpId="1"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Post-processing</a:t>
            </a:r>
            <a:endParaRPr lang="en-US" dirty="0"/>
          </a:p>
        </p:txBody>
      </p:sp>
      <p:sp>
        <p:nvSpPr>
          <p:cNvPr id="3" name="Content Placeholder 2"/>
          <p:cNvSpPr>
            <a:spLocks noGrp="1"/>
          </p:cNvSpPr>
          <p:nvPr>
            <p:ph idx="1"/>
          </p:nvPr>
        </p:nvSpPr>
        <p:spPr/>
        <p:txBody>
          <a:bodyPr/>
          <a:lstStyle/>
          <a:p>
            <a:r>
              <a:rPr lang="en-US" dirty="0" smtClean="0"/>
              <a:t>Edge </a:t>
            </a:r>
            <a:r>
              <a:rPr lang="en-US" dirty="0" smtClean="0">
                <a:solidFill>
                  <a:srgbClr val="0070C0"/>
                </a:solidFill>
              </a:rPr>
              <a:t>smoothing</a:t>
            </a:r>
          </a:p>
          <a:p>
            <a:pPr lvl="1"/>
            <a:r>
              <a:rPr lang="en-US" dirty="0" smtClean="0"/>
              <a:t>Each point is moved towards the </a:t>
            </a:r>
            <a:r>
              <a:rPr lang="en-US" dirty="0" smtClean="0">
                <a:solidFill>
                  <a:srgbClr val="0070C0"/>
                </a:solidFill>
              </a:rPr>
              <a:t>average </a:t>
            </a:r>
            <a:r>
              <a:rPr lang="en-US" dirty="0" smtClean="0"/>
              <a:t>of its neighboring points</a:t>
            </a:r>
          </a:p>
          <a:p>
            <a:pPr lvl="1"/>
            <a:r>
              <a:rPr lang="en-US" dirty="0" smtClean="0"/>
              <a:t>Removes </a:t>
            </a:r>
            <a:r>
              <a:rPr lang="en-US" dirty="0" smtClean="0">
                <a:solidFill>
                  <a:srgbClr val="0070C0"/>
                </a:solidFill>
              </a:rPr>
              <a:t>sharp bundle turns</a:t>
            </a:r>
          </a:p>
          <a:p>
            <a:endParaRPr lang="en-US" dirty="0" smtClean="0"/>
          </a:p>
          <a:p>
            <a:endParaRPr lang="en-US" dirty="0" smtClean="0"/>
          </a:p>
          <a:p>
            <a:endParaRPr lang="en-US" dirty="0"/>
          </a:p>
        </p:txBody>
      </p:sp>
      <p:pic>
        <p:nvPicPr>
          <p:cNvPr id="4" name="Smoothing.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47191" y="762000"/>
            <a:ext cx="4572000" cy="5791200"/>
          </a:xfrm>
          <a:prstGeom prst="rect">
            <a:avLst/>
          </a:prstGeom>
        </p:spPr>
      </p:pic>
    </p:spTree>
    <p:extLst>
      <p:ext uri="{BB962C8B-B14F-4D97-AF65-F5344CB8AC3E}">
        <p14:creationId xmlns:p14="http://schemas.microsoft.com/office/powerpoint/2010/main" val="222624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Post-processing</a:t>
            </a:r>
            <a:endParaRPr lang="en-US" dirty="0"/>
          </a:p>
        </p:txBody>
      </p:sp>
      <p:sp>
        <p:nvSpPr>
          <p:cNvPr id="3" name="Content Placeholder 2"/>
          <p:cNvSpPr>
            <a:spLocks noGrp="1"/>
          </p:cNvSpPr>
          <p:nvPr>
            <p:ph idx="1"/>
          </p:nvPr>
        </p:nvSpPr>
        <p:spPr>
          <a:xfrm>
            <a:off x="228600" y="1905000"/>
            <a:ext cx="4724400" cy="4648200"/>
          </a:xfrm>
        </p:spPr>
        <p:txBody>
          <a:bodyPr/>
          <a:lstStyle/>
          <a:p>
            <a:r>
              <a:rPr lang="en-US" dirty="0" smtClean="0"/>
              <a:t>Edge </a:t>
            </a:r>
            <a:r>
              <a:rPr lang="en-US" dirty="0" smtClean="0">
                <a:solidFill>
                  <a:srgbClr val="0070C0"/>
                </a:solidFill>
              </a:rPr>
              <a:t>relaxation</a:t>
            </a:r>
          </a:p>
          <a:p>
            <a:pPr lvl="1"/>
            <a:r>
              <a:rPr lang="en-US" dirty="0" smtClean="0"/>
              <a:t>Edges are </a:t>
            </a:r>
            <a:r>
              <a:rPr lang="en-US" dirty="0" smtClean="0">
                <a:solidFill>
                  <a:srgbClr val="0070C0"/>
                </a:solidFill>
              </a:rPr>
              <a:t>interpolated </a:t>
            </a:r>
            <a:r>
              <a:rPr lang="en-US" dirty="0" smtClean="0"/>
              <a:t>between their final positions and initial positions</a:t>
            </a:r>
          </a:p>
          <a:p>
            <a:pPr lvl="1"/>
            <a:r>
              <a:rPr lang="en-US" dirty="0" smtClean="0"/>
              <a:t>Shows </a:t>
            </a:r>
            <a:r>
              <a:rPr lang="en-US" dirty="0" smtClean="0">
                <a:solidFill>
                  <a:srgbClr val="0070C0"/>
                </a:solidFill>
              </a:rPr>
              <a:t>individual edges </a:t>
            </a:r>
            <a:r>
              <a:rPr lang="en-US" dirty="0" smtClean="0"/>
              <a:t>within a bundle and where they </a:t>
            </a:r>
            <a:r>
              <a:rPr lang="en-US" dirty="0" smtClean="0">
                <a:solidFill>
                  <a:srgbClr val="0070C0"/>
                </a:solidFill>
              </a:rPr>
              <a:t>come from</a:t>
            </a:r>
          </a:p>
          <a:p>
            <a:pPr marL="457200" lvl="1" indent="0">
              <a:buNone/>
            </a:pPr>
            <a:endParaRPr lang="en-US" dirty="0" smtClean="0">
              <a:solidFill>
                <a:srgbClr val="0070C0"/>
              </a:solidFill>
            </a:endParaRPr>
          </a:p>
          <a:p>
            <a:endParaRPr lang="en-US" dirty="0" smtClean="0"/>
          </a:p>
          <a:p>
            <a:endParaRPr lang="en-US" dirty="0" smtClean="0"/>
          </a:p>
          <a:p>
            <a:endParaRPr lang="en-US" dirty="0" smtClean="0"/>
          </a:p>
          <a:p>
            <a:endParaRPr lang="en-US" dirty="0"/>
          </a:p>
        </p:txBody>
      </p:sp>
      <p:pic>
        <p:nvPicPr>
          <p:cNvPr id="4" name="Relaxation.wmv">
            <a:hlinkClick r:id="" action="ppaction://media"/>
          </p:cNvPr>
          <p:cNvPicPr>
            <a:picLocks noChangeAspect="1"/>
          </p:cNvPicPr>
          <p:nvPr>
            <a:videoFile r:link="rId1"/>
            <p:extLst>
              <p:ext uri="{DAA4B4D4-6D71-4841-9C94-3DE7FCFB9230}">
                <p14:media xmlns:p14="http://schemas.microsoft.com/office/powerpoint/2010/main" r:embed="rId2">
                  <p14:trim end="6449.5488"/>
                </p14:media>
              </p:ext>
            </p:extLst>
          </p:nvPr>
        </p:nvPicPr>
        <p:blipFill>
          <a:blip r:embed="rId5"/>
          <a:stretch>
            <a:fillRect/>
          </a:stretch>
        </p:blipFill>
        <p:spPr>
          <a:xfrm>
            <a:off x="4724400" y="609600"/>
            <a:ext cx="4419600" cy="5791200"/>
          </a:xfrm>
          <a:prstGeom prst="rect">
            <a:avLst/>
          </a:prstGeom>
        </p:spPr>
      </p:pic>
    </p:spTree>
    <p:extLst>
      <p:ext uri="{BB962C8B-B14F-4D97-AF65-F5344CB8AC3E}">
        <p14:creationId xmlns:p14="http://schemas.microsoft.com/office/powerpoint/2010/main" val="64467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7924800" cy="1371600"/>
          </a:xfrm>
        </p:spPr>
        <p:txBody>
          <a:bodyPr/>
          <a:lstStyle/>
          <a:p>
            <a:r>
              <a:rPr lang="en-US" dirty="0" smtClean="0"/>
              <a:t>Rendering</a:t>
            </a:r>
            <a:endParaRPr lang="en-US" dirty="0"/>
          </a:p>
        </p:txBody>
      </p:sp>
      <p:sp>
        <p:nvSpPr>
          <p:cNvPr id="3" name="Content Placeholder 2"/>
          <p:cNvSpPr>
            <a:spLocks noGrp="1"/>
          </p:cNvSpPr>
          <p:nvPr>
            <p:ph idx="1"/>
          </p:nvPr>
        </p:nvSpPr>
        <p:spPr>
          <a:xfrm>
            <a:off x="228600" y="1066800"/>
            <a:ext cx="8763000" cy="4648200"/>
          </a:xfrm>
        </p:spPr>
        <p:txBody>
          <a:bodyPr/>
          <a:lstStyle/>
          <a:p>
            <a:r>
              <a:rPr lang="en-US" sz="2000" dirty="0" smtClean="0"/>
              <a:t>We use a </a:t>
            </a:r>
            <a:r>
              <a:rPr lang="en-US" sz="2000" dirty="0" smtClean="0">
                <a:solidFill>
                  <a:srgbClr val="0070C0"/>
                </a:solidFill>
              </a:rPr>
              <a:t>3D cushion profile: </a:t>
            </a:r>
            <a:r>
              <a:rPr lang="en-US" sz="2000" dirty="0" smtClean="0"/>
              <a:t>bright at the bundle’s center, dark at the boundary</a:t>
            </a:r>
          </a:p>
          <a:p>
            <a:r>
              <a:rPr lang="en-US" sz="2000" dirty="0" smtClean="0"/>
              <a:t>Set the </a:t>
            </a:r>
            <a:r>
              <a:rPr lang="en-US" sz="2000" dirty="0" smtClean="0">
                <a:solidFill>
                  <a:srgbClr val="0070C0"/>
                </a:solidFill>
              </a:rPr>
              <a:t>saturation </a:t>
            </a:r>
            <a:r>
              <a:rPr lang="en-US" sz="2000" dirty="0" smtClean="0"/>
              <a:t>and </a:t>
            </a:r>
            <a:r>
              <a:rPr lang="en-US" sz="2000" dirty="0" smtClean="0">
                <a:solidFill>
                  <a:srgbClr val="0070C0"/>
                </a:solidFill>
              </a:rPr>
              <a:t>brightness </a:t>
            </a:r>
            <a:r>
              <a:rPr lang="en-US" sz="2000" dirty="0" smtClean="0"/>
              <a:t>of edge points based on </a:t>
            </a:r>
            <a:r>
              <a:rPr lang="en-US" sz="2000" dirty="0" smtClean="0">
                <a:solidFill>
                  <a:srgbClr val="0070C0"/>
                </a:solidFill>
              </a:rPr>
              <a:t>distances to the skeleton</a:t>
            </a:r>
          </a:p>
          <a:p>
            <a:endParaRPr lang="en-US" sz="2000" dirty="0" smtClean="0"/>
          </a:p>
          <a:p>
            <a:endParaRPr lang="en-US" sz="2000" dirty="0"/>
          </a:p>
        </p:txBody>
      </p:sp>
      <p:pic>
        <p:nvPicPr>
          <p:cNvPr id="7237" name="Picture 69" descr="D:\My DropBox\PhD\Stuff\SBEB2\new images\set3\notshadedmo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61833"/>
            <a:ext cx="4490762" cy="4496167"/>
          </a:xfrm>
          <a:prstGeom prst="rect">
            <a:avLst/>
          </a:prstGeom>
          <a:noFill/>
          <a:extLst>
            <a:ext uri="{909E8E84-426E-40DD-AFC4-6F175D3DCCD1}">
              <a14:hiddenFill xmlns:a14="http://schemas.microsoft.com/office/drawing/2010/main">
                <a:solidFill>
                  <a:srgbClr val="FFFFFF"/>
                </a:solidFill>
              </a14:hiddenFill>
            </a:ext>
          </a:extLst>
        </p:spPr>
      </p:pic>
      <p:pic>
        <p:nvPicPr>
          <p:cNvPr id="7238" name="Picture 70" descr="D:\My DropBox\PhD\Stuff\SBEB2\new images\set3\shadedmo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0807" y="2354005"/>
            <a:ext cx="4493193" cy="4503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32061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X:\Data\Desktop\InfoVis SBEB\03usmigunbundled.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4481" y="416901"/>
            <a:ext cx="5979319" cy="2657475"/>
          </a:xfrm>
          <a:prstGeom prst="rect">
            <a:avLst/>
          </a:prstGeom>
          <a:noFill/>
          <a:effectLst>
            <a:outerShdw blurRad="63500" sx="102000" sy="102000" algn="ctr" rotWithShape="0">
              <a:srgbClr val="ABAECC">
                <a:alpha val="40000"/>
              </a:srgbClr>
            </a:outerShdw>
          </a:effectLst>
          <a:extLst>
            <a:ext uri="{909E8E84-426E-40DD-AFC4-6F175D3DCCD1}">
              <a14:hiddenFill xmlns:a14="http://schemas.microsoft.com/office/drawing/2010/main">
                <a:solidFill>
                  <a:srgbClr val="FFFFFF"/>
                </a:solidFill>
              </a14:hiddenFill>
            </a:ext>
          </a:extLst>
        </p:spPr>
      </p:pic>
      <p:pic>
        <p:nvPicPr>
          <p:cNvPr id="9219" name="Picture 3" descr="X:\Data\Desktop\InfoVis SBEB\03usmigbundled.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4481" y="3124200"/>
            <a:ext cx="5979319" cy="2657475"/>
          </a:xfrm>
          <a:prstGeom prst="rect">
            <a:avLst/>
          </a:prstGeom>
          <a:noFill/>
          <a:effectLst>
            <a:outerShdw blurRad="63500" sx="102000" sy="102000" algn="ctr" rotWithShape="0">
              <a:srgbClr val="ABAECC">
                <a:alpha val="40000"/>
              </a:srgbClr>
            </a:outerShdw>
          </a:effectLst>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idx="1"/>
          </p:nvPr>
        </p:nvSpPr>
        <p:spPr>
          <a:xfrm>
            <a:off x="2057400" y="5867400"/>
            <a:ext cx="6705600" cy="685800"/>
          </a:xfrm>
        </p:spPr>
        <p:txBody>
          <a:bodyPr>
            <a:normAutofit lnSpcReduction="10000"/>
          </a:bodyPr>
          <a:lstStyle/>
          <a:p>
            <a:pPr marL="0" indent="0">
              <a:buNone/>
            </a:pPr>
            <a:r>
              <a:rPr lang="en-US" sz="2000" dirty="0"/>
              <a:t>US Migrations, 1715 nodes, 9780 edges, 6 clusters, </a:t>
            </a:r>
            <a:br>
              <a:rPr lang="en-US" sz="2000" dirty="0"/>
            </a:br>
            <a:r>
              <a:rPr lang="en-US" sz="2000" dirty="0"/>
              <a:t>4.1 sec.</a:t>
            </a:r>
          </a:p>
        </p:txBody>
      </p:sp>
    </p:spTree>
    <p:extLst>
      <p:ext uri="{BB962C8B-B14F-4D97-AF65-F5344CB8AC3E}">
        <p14:creationId xmlns:p14="http://schemas.microsoft.com/office/powerpoint/2010/main" val="603368953"/>
      </p:ext>
    </p:extLst>
  </p:cSld>
  <p:clrMapOvr>
    <a:masterClrMapping/>
  </p:clrMapOvr>
  <p:timing>
    <p:tnLst>
      <p:par>
        <p:cTn id="1" dur="indefinite" restart="never" nodeType="tmRoot"/>
      </p:par>
    </p:tnLst>
  </p:timing>
</p:sld>
</file>

<file path=ppt/theme/theme1.xml><?xml version="1.0" encoding="utf-8"?>
<a:theme xmlns:a="http://schemas.openxmlformats.org/drawingml/2006/main" name="caleydo_slide_template_4-3">
  <a:themeElements>
    <a:clrScheme name="Caleydo Colors">
      <a:dk1>
        <a:sysClr val="windowText" lastClr="000000"/>
      </a:dk1>
      <a:lt1>
        <a:sysClr val="window" lastClr="FFFFFF"/>
      </a:lt1>
      <a:dk2>
        <a:srgbClr val="1F497D"/>
      </a:dk2>
      <a:lt2>
        <a:srgbClr val="EEECE1"/>
      </a:lt2>
      <a:accent1>
        <a:srgbClr val="00A950"/>
      </a:accent1>
      <a:accent2>
        <a:srgbClr val="00B0F0"/>
      </a:accent2>
      <a:accent3>
        <a:srgbClr val="FF6600"/>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1744</TotalTime>
  <Words>9339</Words>
  <Application>Microsoft Office PowerPoint</Application>
  <PresentationFormat>Affichage à l'écran (4:3)</PresentationFormat>
  <Paragraphs>1169</Paragraphs>
  <Slides>149</Slides>
  <Notes>87</Notes>
  <HiddenSlides>10</HiddenSlides>
  <MMClips>5</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149</vt:i4>
      </vt:variant>
    </vt:vector>
  </HeadingPairs>
  <TitlesOfParts>
    <vt:vector size="151" baseType="lpstr">
      <vt:lpstr>caleydo_slide_template_4-3</vt:lpstr>
      <vt:lpstr>Visio</vt:lpstr>
      <vt:lpstr>Grooming the Hairball - How to Tidy up Network Visualizations?</vt:lpstr>
      <vt:lpstr>Part II: EDGE SET SIMPLIFICATION</vt:lpstr>
      <vt:lpstr>Objectives</vt:lpstr>
      <vt:lpstr>Outlines</vt:lpstr>
      <vt:lpstr>Taxonomy of edge simplification</vt:lpstr>
      <vt:lpstr>InfoVis pipeline</vt:lpstr>
      <vt:lpstr>Recall: taxonomy</vt:lpstr>
      <vt:lpstr>About the Tutorial Topic</vt:lpstr>
      <vt:lpstr>About the Tutorial Topic</vt:lpstr>
      <vt:lpstr>Instances</vt:lpstr>
      <vt:lpstr>Part II: EDGE SET SIMPLIFICATION  Data Level (filtering)</vt:lpstr>
      <vt:lpstr>Small world issue</vt:lpstr>
      <vt:lpstr>Multiscale Visualisation of Small World Networks</vt:lpstr>
      <vt:lpstr>Centrality Based Visualization of Small World Graphs</vt:lpstr>
      <vt:lpstr>Data Level: interactive Methods</vt:lpstr>
      <vt:lpstr>Présentation PowerPoint</vt:lpstr>
      <vt:lpstr>Présentation PowerPoint</vt:lpstr>
      <vt:lpstr>TreePlus: Interactive Exploration of Networks with Enhanced Tree Layouts</vt:lpstr>
      <vt:lpstr>Data Level: clustering Methods</vt:lpstr>
      <vt:lpstr>Clutter Reduction Taxonomy</vt:lpstr>
      <vt:lpstr>Part II: EDGE SET SIMPLIFICATION  Geometry level</vt:lpstr>
      <vt:lpstr>Présentation PowerPoint</vt:lpstr>
      <vt:lpstr>Bundled</vt:lpstr>
      <vt:lpstr>Shading</vt:lpstr>
      <vt:lpstr>Outline</vt:lpstr>
      <vt:lpstr>Flow map/ Sankee graphs</vt:lpstr>
      <vt:lpstr>Présentation PowerPoint</vt:lpstr>
      <vt:lpstr>Edge Bundling definitions</vt:lpstr>
      <vt:lpstr>Hierarchical Edge Bundles: Visualization of Adjacency Relations in Hierarchical Data</vt:lpstr>
      <vt:lpstr>Présentation PowerPoint</vt:lpstr>
      <vt:lpstr>Hierarchical Edge Bundles principle</vt:lpstr>
      <vt:lpstr>Spline computation Demo</vt:lpstr>
      <vt:lpstr>Resolving ambiguity</vt:lpstr>
      <vt:lpstr>Présentation PowerPoint</vt:lpstr>
      <vt:lpstr>Présentation PowerPoint</vt:lpstr>
      <vt:lpstr>Présentation PowerPoint</vt:lpstr>
      <vt:lpstr>Geometry-Based Edge Clustering for Graph Visualization</vt:lpstr>
      <vt:lpstr>Présentation PowerPoint</vt:lpstr>
      <vt:lpstr>Présentation PowerPoint</vt:lpstr>
      <vt:lpstr>Winding Roads  Routing edges into bundles</vt:lpstr>
      <vt:lpstr>Présentation PowerPoint</vt:lpstr>
      <vt:lpstr>Présentation PowerPoint</vt:lpstr>
      <vt:lpstr>Présentation PowerPoint</vt:lpstr>
      <vt:lpstr>Force-Directed Edge Bundling for Graph Visualization</vt:lpstr>
      <vt:lpstr>Force-Directed Edge Bundling: string and electrostatic force</vt:lpstr>
      <vt:lpstr>Main issues</vt:lpstr>
      <vt:lpstr>Solution: edge compatibility</vt:lpstr>
      <vt:lpstr>Présentation PowerPoint</vt:lpstr>
      <vt:lpstr>SideKnot: Revealing Relation Patterns for Graph Visualization</vt:lpstr>
      <vt:lpstr>SideKnot: Revealing Relation Patterns for Graph Visualization Dichao Peng  Neng Lu Wei Chen Qunsheng Peng</vt:lpstr>
      <vt:lpstr>Présentation PowerPoint</vt:lpstr>
      <vt:lpstr>The SideKnot Algorithm</vt:lpstr>
      <vt:lpstr>Présentation PowerPoint</vt:lpstr>
      <vt:lpstr>Multilevel Agglomerative  Edge Bundling  for Visualizing Large Graphs</vt:lpstr>
      <vt:lpstr>Ink ratio</vt:lpstr>
      <vt:lpstr>Présentation PowerPoint</vt:lpstr>
      <vt:lpstr>Présentation PowerPoint</vt:lpstr>
      <vt:lpstr>Présentation PowerPoint</vt:lpstr>
      <vt:lpstr>Présentation PowerPoint</vt:lpstr>
      <vt:lpstr>Divided Edge Bundling for Directional Network Data</vt:lpstr>
      <vt:lpstr>Présentation PowerPoint</vt:lpstr>
      <vt:lpstr>Présentation PowerPoint</vt:lpstr>
      <vt:lpstr>Présentation PowerPoint</vt:lpstr>
      <vt:lpstr>Sum it up!</vt:lpstr>
      <vt:lpstr>Part II: EDGE SET SIMPLIFICATION  Geometry LeveL Interaction</vt:lpstr>
      <vt:lpstr>EdgeLens: an interactive method for managing edge congestion in graphs</vt:lpstr>
      <vt:lpstr>Fisheye Tree Views and Lenses for Graph Visualization</vt:lpstr>
      <vt:lpstr>MoleView:  An Attribute and Structure-based Semantic Lens for Large</vt:lpstr>
      <vt:lpstr>Demo: Bundle-based exploration</vt:lpstr>
      <vt:lpstr>Présentation PowerPoint</vt:lpstr>
      <vt:lpstr>Exploring the Design Space of Interactive Link Curvature in Network Diagrams</vt:lpstr>
      <vt:lpstr>Présentation PowerPoint</vt:lpstr>
      <vt:lpstr>Présentation PowerPoint</vt:lpstr>
      <vt:lpstr>Présentation PowerPoint</vt:lpstr>
      <vt:lpstr>Présentation PowerPoint</vt:lpstr>
      <vt:lpstr>Présentation PowerPoint</vt:lpstr>
      <vt:lpstr>Edge Compression Techniques for Visualization of Dense Directed Graphs</vt:lpstr>
      <vt:lpstr>Ambiguity-Free Edge-Bundling for Interactive Graph Visualization</vt:lpstr>
      <vt:lpstr>Part II: EDGE SET SIMPLIFICATION  Image Level</vt:lpstr>
      <vt:lpstr>Hierarchical Edge Bundles: Visualization of Adjacency Relations in Hierarchical Data</vt:lpstr>
      <vt:lpstr>Pixel based technique to distinguish individual curves or subbundles within a bundle</vt:lpstr>
      <vt:lpstr>Pixel based technique</vt:lpstr>
      <vt:lpstr>Winding Roads  Routing edges into bundles</vt:lpstr>
      <vt:lpstr>Présentation PowerPoint</vt:lpstr>
      <vt:lpstr>Présentation PowerPoint</vt:lpstr>
      <vt:lpstr>Image-Based Edge Bundles: Simplified Visualization of Large Graphs</vt:lpstr>
      <vt:lpstr>Image-Based Edge Bundles: Simplified Visualization of Large Graphs</vt:lpstr>
      <vt:lpstr>Présentation PowerPoint</vt:lpstr>
      <vt:lpstr>Part II: EDGE SET SIMPLIFICATION  Geometry LeveL Using Image Level </vt:lpstr>
      <vt:lpstr>SBEB Skeleton-based Edge Bundling</vt:lpstr>
      <vt:lpstr>Edge Bundling</vt:lpstr>
      <vt:lpstr>Our Idea: Use Skeletons</vt:lpstr>
      <vt:lpstr>Skeleton-based Edge Bundling</vt:lpstr>
      <vt:lpstr>Edge Attraction: Singularities</vt:lpstr>
      <vt:lpstr>Edge Attraction: Singularities</vt:lpstr>
      <vt:lpstr>Post-processing</vt:lpstr>
      <vt:lpstr>Post-processing</vt:lpstr>
      <vt:lpstr>Rendering</vt:lpstr>
      <vt:lpstr>Présentation PowerPoint</vt:lpstr>
      <vt:lpstr>Results</vt:lpstr>
      <vt:lpstr>Results</vt:lpstr>
      <vt:lpstr>Présentation PowerPoint</vt:lpstr>
      <vt:lpstr>Results</vt:lpstr>
      <vt:lpstr>Présentation PowerPoint</vt:lpstr>
      <vt:lpstr>Skeleton-based Edge Bundling</vt:lpstr>
      <vt:lpstr>Graph Bundling by Kernel Density Estimation</vt:lpstr>
      <vt:lpstr> An unbundled graph</vt:lpstr>
      <vt:lpstr> One bundling step</vt:lpstr>
      <vt:lpstr>More bundling…</vt:lpstr>
      <vt:lpstr> Even more bundling…</vt:lpstr>
      <vt:lpstr> Even more bundling…</vt:lpstr>
      <vt:lpstr> Even more bundling…</vt:lpstr>
      <vt:lpstr> KDEEB : Mean Shift and Bundling [1]</vt:lpstr>
      <vt:lpstr>KDEEB pipeline</vt:lpstr>
      <vt:lpstr>Step 1: Computing the density map</vt:lpstr>
      <vt:lpstr>Step 2: Edge advection</vt:lpstr>
      <vt:lpstr>Step 3: Edge smoothing</vt:lpstr>
      <vt:lpstr>After n iterations</vt:lpstr>
      <vt:lpstr>Shading computation</vt:lpstr>
      <vt:lpstr>Demo</vt:lpstr>
      <vt:lpstr>Comparison: Bundling style</vt:lpstr>
      <vt:lpstr>Présentation PowerPoint</vt:lpstr>
      <vt:lpstr>Présentation PowerPoint</vt:lpstr>
      <vt:lpstr>Présentation PowerPoint</vt:lpstr>
      <vt:lpstr>Présentation PowerPoint</vt:lpstr>
      <vt:lpstr>Présentation PowerPoint</vt:lpstr>
      <vt:lpstr>Comparison: MINGLE[1]</vt:lpstr>
      <vt:lpstr>Comparison: MINGLE</vt:lpstr>
      <vt:lpstr>Obstacle-constrained bundles</vt:lpstr>
      <vt:lpstr>Obstacle-constrained bundles</vt:lpstr>
      <vt:lpstr>Obstacle-constrained bundles</vt:lpstr>
      <vt:lpstr>Obstacle-constrained bundles</vt:lpstr>
      <vt:lpstr>Présentation PowerPoint</vt:lpstr>
      <vt:lpstr>Graph Bundling by Kernel Density Estimation</vt:lpstr>
      <vt:lpstr>Smooth Bundling of  Large Streaming and  Sequence Graphs</vt:lpstr>
      <vt:lpstr>Graph visualization challenges</vt:lpstr>
      <vt:lpstr>Présentation PowerPoint</vt:lpstr>
      <vt:lpstr>KDEEB Assets (Graph Bundling by Kernel Density Estimation)</vt:lpstr>
      <vt:lpstr>Animation with FDEB (Force Directed Edge Bundling)</vt:lpstr>
      <vt:lpstr>Présentation PowerPoint</vt:lpstr>
      <vt:lpstr>Mouse trail Demo</vt:lpstr>
      <vt:lpstr>Datasets Streaming and sequence graph</vt:lpstr>
      <vt:lpstr>Aircraft trajectory streaming graph</vt:lpstr>
      <vt:lpstr>Discussion</vt:lpstr>
      <vt:lpstr>Complexity</vt:lpstr>
      <vt:lpstr>Performance 2.3 GHz PC with 8 GB RAM, NVidia GT 480 card</vt:lpstr>
      <vt:lpstr>Summary of contributions</vt:lpstr>
      <vt:lpstr>Présentation PowerPoint</vt:lpstr>
      <vt:lpstr>Edge Bundling papers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alexsb</dc:creator>
  <cp:lastModifiedBy>hurter</cp:lastModifiedBy>
  <cp:revision>149</cp:revision>
  <dcterms:created xsi:type="dcterms:W3CDTF">2012-10-02T14:42:17Z</dcterms:created>
  <dcterms:modified xsi:type="dcterms:W3CDTF">2013-10-12T20:59:28Z</dcterms:modified>
</cp:coreProperties>
</file>