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6"/>
  </p:notesMasterIdLst>
  <p:sldIdLst>
    <p:sldId id="256" r:id="rId2"/>
    <p:sldId id="259" r:id="rId3"/>
    <p:sldId id="261" r:id="rId4"/>
    <p:sldId id="283" r:id="rId5"/>
    <p:sldId id="275" r:id="rId6"/>
    <p:sldId id="284" r:id="rId7"/>
    <p:sldId id="289" r:id="rId8"/>
    <p:sldId id="288" r:id="rId9"/>
    <p:sldId id="263" r:id="rId10"/>
    <p:sldId id="307" r:id="rId11"/>
    <p:sldId id="308" r:id="rId12"/>
    <p:sldId id="309" r:id="rId13"/>
    <p:sldId id="310" r:id="rId14"/>
    <p:sldId id="311" r:id="rId15"/>
    <p:sldId id="313" r:id="rId16"/>
    <p:sldId id="294" r:id="rId17"/>
    <p:sldId id="299" r:id="rId18"/>
    <p:sldId id="315" r:id="rId19"/>
    <p:sldId id="316" r:id="rId20"/>
    <p:sldId id="314" r:id="rId21"/>
    <p:sldId id="346" r:id="rId22"/>
    <p:sldId id="297" r:id="rId23"/>
    <p:sldId id="317" r:id="rId24"/>
    <p:sldId id="348" r:id="rId25"/>
    <p:sldId id="274" r:id="rId26"/>
    <p:sldId id="292" r:id="rId27"/>
    <p:sldId id="293" r:id="rId28"/>
    <p:sldId id="324" r:id="rId29"/>
    <p:sldId id="325" r:id="rId30"/>
    <p:sldId id="326" r:id="rId31"/>
    <p:sldId id="327" r:id="rId32"/>
    <p:sldId id="329" r:id="rId33"/>
    <p:sldId id="298" r:id="rId34"/>
    <p:sldId id="301" r:id="rId35"/>
    <p:sldId id="300" r:id="rId36"/>
    <p:sldId id="302" r:id="rId37"/>
    <p:sldId id="318" r:id="rId38"/>
    <p:sldId id="323" r:id="rId39"/>
    <p:sldId id="328" r:id="rId40"/>
    <p:sldId id="319" r:id="rId41"/>
    <p:sldId id="320" r:id="rId42"/>
    <p:sldId id="290" r:id="rId43"/>
    <p:sldId id="322" r:id="rId44"/>
    <p:sldId id="285" r:id="rId45"/>
    <p:sldId id="349" r:id="rId46"/>
    <p:sldId id="306" r:id="rId47"/>
    <p:sldId id="347" r:id="rId48"/>
    <p:sldId id="341" r:id="rId49"/>
    <p:sldId id="343" r:id="rId50"/>
    <p:sldId id="344" r:id="rId51"/>
    <p:sldId id="304" r:id="rId52"/>
    <p:sldId id="330" r:id="rId53"/>
    <p:sldId id="331" r:id="rId54"/>
    <p:sldId id="332" r:id="rId55"/>
    <p:sldId id="333" r:id="rId56"/>
    <p:sldId id="334" r:id="rId57"/>
    <p:sldId id="335" r:id="rId58"/>
    <p:sldId id="336" r:id="rId59"/>
    <p:sldId id="337" r:id="rId60"/>
    <p:sldId id="340" r:id="rId61"/>
    <p:sldId id="338" r:id="rId62"/>
    <p:sldId id="339" r:id="rId63"/>
    <p:sldId id="276" r:id="rId64"/>
    <p:sldId id="260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E6A4"/>
    <a:srgbClr val="00ACDC"/>
    <a:srgbClr val="00A650"/>
    <a:srgbClr val="B8B8B8"/>
    <a:srgbClr val="FFFFFF"/>
    <a:srgbClr val="6364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172" autoAdjust="0"/>
  </p:normalViewPr>
  <p:slideViewPr>
    <p:cSldViewPr>
      <p:cViewPr varScale="1">
        <p:scale>
          <a:sx n="113" d="100"/>
          <a:sy n="113" d="100"/>
        </p:scale>
        <p:origin x="33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3EF61E-FAFC-4FB4-B79B-74006E684774}" type="datetimeFigureOut">
              <a:rPr lang="de-AT" smtClean="0"/>
              <a:t>13.10.2013</a:t>
            </a:fld>
            <a:endParaRPr lang="de-A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F3A073-D8C2-4133-A67E-A828A6A31404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42413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34845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Nodes != </a:t>
            </a:r>
            <a:r>
              <a:rPr lang="de-DE" dirty="0" err="1" smtClean="0"/>
              <a:t>nodes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33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20882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Nodes != </a:t>
            </a:r>
            <a:r>
              <a:rPr lang="de-DE" dirty="0" err="1" smtClean="0"/>
              <a:t>nodes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34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487144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Nodes != </a:t>
            </a:r>
            <a:r>
              <a:rPr lang="de-DE" dirty="0" err="1" smtClean="0"/>
              <a:t>nodes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35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535123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Nodes != </a:t>
            </a:r>
            <a:r>
              <a:rPr lang="de-DE" dirty="0" err="1" smtClean="0"/>
              <a:t>nodes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36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653942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Nodes != </a:t>
            </a:r>
            <a:r>
              <a:rPr lang="de-DE" dirty="0" err="1" smtClean="0"/>
              <a:t>nodes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37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07219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Nodes != </a:t>
            </a:r>
            <a:r>
              <a:rPr lang="de-DE" dirty="0" err="1" smtClean="0"/>
              <a:t>nodes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38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259574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Nodes != </a:t>
            </a:r>
            <a:r>
              <a:rPr lang="de-DE" dirty="0" err="1" smtClean="0"/>
              <a:t>nodes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43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659001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Nodes != </a:t>
            </a:r>
            <a:r>
              <a:rPr lang="de-DE" dirty="0" err="1" smtClean="0"/>
              <a:t>nodes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44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82651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Nodes != </a:t>
            </a:r>
            <a:r>
              <a:rPr lang="de-DE" dirty="0" err="1" smtClean="0"/>
              <a:t>nodes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45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006456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Nodes != </a:t>
            </a:r>
            <a:r>
              <a:rPr lang="de-DE" dirty="0" err="1" smtClean="0"/>
              <a:t>nodes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47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91108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this part of the tutorial, we will discuss algorithms and interactive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techniques to reduce edge clutter in visualizations. These techniques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mainly rely on edge-bundling algorithms which have been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subject to an increased interest in active research and a number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improvements and enhancement in recent years.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918328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Nodes != </a:t>
            </a:r>
            <a:r>
              <a:rPr lang="de-DE" dirty="0" err="1" smtClean="0"/>
              <a:t>nodes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48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647007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Nodes != </a:t>
            </a:r>
            <a:r>
              <a:rPr lang="de-DE" dirty="0" err="1" smtClean="0"/>
              <a:t>nodes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49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560510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Nodes != </a:t>
            </a:r>
            <a:r>
              <a:rPr lang="de-DE" dirty="0" err="1" smtClean="0"/>
              <a:t>nodes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50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715455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Nodes != </a:t>
            </a:r>
            <a:r>
              <a:rPr lang="de-DE" dirty="0" err="1" smtClean="0"/>
              <a:t>nodes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51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137230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Nodes != </a:t>
            </a:r>
            <a:r>
              <a:rPr lang="de-DE" dirty="0" err="1" smtClean="0"/>
              <a:t>nodes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52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146482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Nodes != </a:t>
            </a:r>
            <a:r>
              <a:rPr lang="de-DE" dirty="0" err="1" smtClean="0"/>
              <a:t>nodes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53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769682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Nodes != </a:t>
            </a:r>
            <a:r>
              <a:rPr lang="de-DE" dirty="0" err="1" smtClean="0"/>
              <a:t>nodes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54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797894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Nodes != </a:t>
            </a:r>
            <a:r>
              <a:rPr lang="de-DE" dirty="0" err="1" smtClean="0"/>
              <a:t>nodes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55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663584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Nodes != </a:t>
            </a:r>
            <a:r>
              <a:rPr lang="de-DE" dirty="0" err="1" smtClean="0"/>
              <a:t>nodes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56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111645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Nodes != </a:t>
            </a:r>
            <a:r>
              <a:rPr lang="de-DE" dirty="0" err="1" smtClean="0"/>
              <a:t>nodes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57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25468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Nodes != </a:t>
            </a:r>
            <a:r>
              <a:rPr lang="de-DE" dirty="0" err="1" smtClean="0"/>
              <a:t>nodes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26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469577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Nodes != </a:t>
            </a:r>
            <a:r>
              <a:rPr lang="de-DE" dirty="0" err="1" smtClean="0"/>
              <a:t>nodes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58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459452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Nodes != </a:t>
            </a:r>
            <a:r>
              <a:rPr lang="de-DE" dirty="0" err="1" smtClean="0"/>
              <a:t>nodes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59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353601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Nodes != </a:t>
            </a:r>
            <a:r>
              <a:rPr lang="de-DE" dirty="0" err="1" smtClean="0"/>
              <a:t>nodes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60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028469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Nodes != </a:t>
            </a:r>
            <a:r>
              <a:rPr lang="de-DE" dirty="0" err="1" smtClean="0"/>
              <a:t>nodes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61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146177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Nodes != </a:t>
            </a:r>
            <a:r>
              <a:rPr lang="de-DE" dirty="0" err="1" smtClean="0"/>
              <a:t>nodes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62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32619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Nodes != </a:t>
            </a:r>
            <a:r>
              <a:rPr lang="de-DE" dirty="0" err="1" smtClean="0"/>
              <a:t>nodes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27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63194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Nodes != </a:t>
            </a:r>
            <a:r>
              <a:rPr lang="de-DE" dirty="0" err="1" smtClean="0"/>
              <a:t>nodes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28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62163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Nodes != </a:t>
            </a:r>
            <a:r>
              <a:rPr lang="de-DE" dirty="0" err="1" smtClean="0"/>
              <a:t>nodes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29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86189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Nodes != </a:t>
            </a:r>
            <a:r>
              <a:rPr lang="de-DE" dirty="0" err="1" smtClean="0"/>
              <a:t>nodes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30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5618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Nodes != </a:t>
            </a:r>
            <a:r>
              <a:rPr lang="de-DE" dirty="0" err="1" smtClean="0"/>
              <a:t>nodes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31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7397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Nodes != </a:t>
            </a:r>
            <a:r>
              <a:rPr lang="de-DE" dirty="0" err="1" smtClean="0"/>
              <a:t>nodes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32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26411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468560" y="692696"/>
            <a:ext cx="9951777" cy="3789178"/>
          </a:xfrm>
          <a:prstGeom prst="rect">
            <a:avLst/>
          </a:prstGeom>
          <a:solidFill>
            <a:schemeClr val="bg1">
              <a:lumMod val="95000"/>
              <a:alpha val="74118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3528" y="1058584"/>
            <a:ext cx="77724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noProof="0" smtClean="0"/>
              <a:t>Talk Title</a:t>
            </a:r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9552" y="6356352"/>
            <a:ext cx="5480248" cy="365125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9406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1892830"/>
            <a:ext cx="7772400" cy="1362074"/>
          </a:xfrm>
        </p:spPr>
        <p:txBody>
          <a:bodyPr anchor="t"/>
          <a:lstStyle>
            <a:lvl1pPr algn="ctr">
              <a:defRPr sz="4000" b="1" cap="all">
                <a:effectLst>
                  <a:reflection blurRad="6350" stA="55000" endA="300" endPos="23000" dir="5400000" sy="-100000" algn="bl" rotWithShape="0"/>
                </a:effectLst>
              </a:defRPr>
            </a:lvl1pPr>
          </a:lstStyle>
          <a:p>
            <a:r>
              <a:rPr lang="en-US" dirty="0" smtClean="0"/>
              <a:t>Chapter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0" y="3909053"/>
            <a:ext cx="7772400" cy="1500187"/>
          </a:xfrm>
        </p:spPr>
        <p:txBody>
          <a:bodyPr anchor="b">
            <a:normAutofit/>
          </a:bodyPr>
          <a:lstStyle>
            <a:lvl1pPr marL="0" indent="0" algn="ctr">
              <a:buNone/>
              <a:defRPr sz="3200">
                <a:solidFill>
                  <a:schemeClr val="tx1">
                    <a:tint val="75000"/>
                  </a:schemeClr>
                </a:solidFill>
                <a:effectLst>
                  <a:reflection blurRad="6350" stA="55000" endA="300" endPos="22000" dir="5400000" sy="-100000" algn="bl" rotWithShape="0"/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Chapter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265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2"/>
            <a:ext cx="6081935" cy="1362074"/>
          </a:xfrm>
        </p:spPr>
        <p:txBody>
          <a:bodyPr anchor="t"/>
          <a:lstStyle>
            <a:lvl1pPr algn="l">
              <a:defRPr sz="4000" b="1" cap="all">
                <a:effectLst>
                  <a:reflection blurRad="6350" stA="55000" endA="300" endPos="23000" dir="5400000" sy="-100000" algn="bl" rotWithShape="0"/>
                </a:effectLst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6081935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Section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7164388" y="3141133"/>
            <a:ext cx="1584076" cy="1920048"/>
          </a:xfrm>
          <a:effectLst>
            <a:reflection blurRad="6350" stA="50000" endA="300" endPos="55000" dir="5400000" sy="-100000" algn="bl" rotWithShape="0"/>
          </a:effectLst>
          <a:scene3d>
            <a:camera prst="isometricLeftDown"/>
            <a:lightRig rig="threePt" dir="t"/>
          </a:scene3d>
        </p:spPr>
        <p:txBody>
          <a:bodyPr/>
          <a:lstStyle>
            <a:lvl1pPr>
              <a:defRPr/>
            </a:lvl1pPr>
          </a:lstStyle>
          <a:p>
            <a:r>
              <a:rPr lang="de-AT" dirty="0" smtClean="0"/>
              <a:t>Teaser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244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 marL="622300" indent="0">
              <a:defRPr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744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469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494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771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903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7544" y="6356352"/>
            <a:ext cx="55522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42C3F-4840-460C-ADF2-7005A7FA8881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43745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0" r:id="rId4"/>
    <p:sldLayoutId id="2147483652" r:id="rId5"/>
    <p:sldLayoutId id="2147483653" r:id="rId6"/>
    <p:sldLayoutId id="2147483654" r:id="rId7"/>
    <p:sldLayoutId id="2147483655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Maiandra GD" pitchFamily="34" charset="0"/>
          <a:ea typeface="+mj-ea"/>
          <a:cs typeface="Narkisim" pitchFamily="34" charset="-79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Clr>
          <a:srgbClr val="00ACDC"/>
        </a:buClr>
        <a:buFont typeface="Arial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82563" indent="0" algn="l" defTabSz="360000" rtl="0" eaLnBrk="1" latinLnBrk="0" hangingPunct="1">
        <a:spcBef>
          <a:spcPct val="20000"/>
        </a:spcBef>
        <a:spcAft>
          <a:spcPts val="600"/>
        </a:spcAft>
        <a:buClr>
          <a:srgbClr val="00ACDC"/>
        </a:buClr>
        <a:buFont typeface="Arial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358775" indent="0" algn="l" defTabSz="914400" rtl="0" eaLnBrk="1" latinLnBrk="0" hangingPunct="1">
        <a:spcBef>
          <a:spcPct val="20000"/>
        </a:spcBef>
        <a:spcAft>
          <a:spcPts val="600"/>
        </a:spcAft>
        <a:buClr>
          <a:srgbClr val="00ACDC"/>
        </a:buClr>
        <a:buFont typeface="Arial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715963" indent="0" algn="l" defTabSz="914400" rtl="0" eaLnBrk="1" latinLnBrk="0" hangingPunct="1">
        <a:spcBef>
          <a:spcPct val="20000"/>
        </a:spcBef>
        <a:spcAft>
          <a:spcPts val="600"/>
        </a:spcAft>
        <a:buClr>
          <a:srgbClr val="00ACDC"/>
        </a:buClr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898525" indent="0" algn="l" defTabSz="914400" rtl="0" eaLnBrk="1" latinLnBrk="0" hangingPunct="1">
        <a:spcBef>
          <a:spcPct val="20000"/>
        </a:spcBef>
        <a:spcAft>
          <a:spcPts val="600"/>
        </a:spcAft>
        <a:buClr>
          <a:srgbClr val="00ACDC"/>
        </a:buClr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file:///C:\Documents%20and%20Settings\hs162\Desktop\PhD%20Defense\_videos\pointbased_technique.avi" TargetMode="Externa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file:///C:\Documents%20and%20Settings\hs162\Desktop\PhD%20Defense\_videos\pointbased_technique.avi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file:///C:\Documents%20and%20Settings\hs162\Desktop\PhD%20Defense\_videos\pointbased_technique.avi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file:///C:\Documents%20and%20Settings\hs162\Desktop\PhD%20Defense\_videos\pointbased_technique.avi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Grooming the Hairball - How to Tidy up Network Visualizations?</a:t>
            </a:r>
          </a:p>
        </p:txBody>
      </p:sp>
      <p:sp>
        <p:nvSpPr>
          <p:cNvPr id="4" name="Text Placeholder 12"/>
          <p:cNvSpPr txBox="1">
            <a:spLocks/>
          </p:cNvSpPr>
          <p:nvPr/>
        </p:nvSpPr>
        <p:spPr>
          <a:xfrm>
            <a:off x="323528" y="2924944"/>
            <a:ext cx="8064822" cy="64807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ACDC"/>
              </a:buClr>
              <a:buSzTx/>
              <a:buFont typeface="Arial" pitchFamily="34" charset="0"/>
              <a:buNone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0" algn="l" defTabSz="3600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Hans-Jörg Schulz</a:t>
            </a:r>
            <a:r>
              <a:rPr lang="en-US" sz="2800" baseline="30000" dirty="0" smtClean="0"/>
              <a:t>1</a:t>
            </a:r>
            <a:r>
              <a:rPr lang="en-US" sz="2800" dirty="0" smtClean="0"/>
              <a:t>, Christophe Hurter</a:t>
            </a:r>
            <a:r>
              <a:rPr lang="en-US" sz="2800" baseline="30000" dirty="0" smtClean="0"/>
              <a:t>2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07704" y="6021288"/>
            <a:ext cx="5535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  <a:tabLst>
                <a:tab pos="182563" algn="l"/>
              </a:tabLst>
            </a:pPr>
            <a:r>
              <a:rPr lang="en-US" baseline="0" dirty="0" smtClean="0"/>
              <a:t>University </a:t>
            </a:r>
            <a:r>
              <a:rPr lang="en-US" baseline="0" dirty="0"/>
              <a:t>of </a:t>
            </a:r>
            <a:r>
              <a:rPr lang="en-US" baseline="0" dirty="0" smtClean="0"/>
              <a:t>Rostock, Rostock, Germany </a:t>
            </a:r>
          </a:p>
          <a:p>
            <a:pPr marL="457200" indent="-457200">
              <a:buFont typeface="+mj-lt"/>
              <a:buAutoNum type="arabicPeriod"/>
              <a:tabLst>
                <a:tab pos="182563" algn="l"/>
              </a:tabLst>
            </a:pPr>
            <a:r>
              <a:rPr lang="en-US" dirty="0" err="1"/>
              <a:t>Ecole</a:t>
            </a:r>
            <a:r>
              <a:rPr lang="en-US" dirty="0"/>
              <a:t> </a:t>
            </a:r>
            <a:r>
              <a:rPr lang="en-US" dirty="0" err="1"/>
              <a:t>Nationale</a:t>
            </a:r>
            <a:r>
              <a:rPr lang="en-US" dirty="0"/>
              <a:t> de </a:t>
            </a:r>
            <a:r>
              <a:rPr lang="en-US" dirty="0" err="1"/>
              <a:t>l’Aviation</a:t>
            </a:r>
            <a:r>
              <a:rPr lang="en-US" dirty="0"/>
              <a:t> </a:t>
            </a:r>
            <a:r>
              <a:rPr lang="en-US" dirty="0" err="1" smtClean="0"/>
              <a:t>Civile</a:t>
            </a:r>
            <a:r>
              <a:rPr lang="en-US" dirty="0" smtClean="0"/>
              <a:t>, </a:t>
            </a:r>
            <a:r>
              <a:rPr lang="de-DE" dirty="0" smtClean="0"/>
              <a:t>Toulouse, </a:t>
            </a:r>
            <a:r>
              <a:rPr lang="en-US" dirty="0" smtClean="0"/>
              <a:t>France</a:t>
            </a:r>
            <a:endParaRPr lang="en-US" baseline="0" dirty="0"/>
          </a:p>
        </p:txBody>
      </p:sp>
      <p:sp>
        <p:nvSpPr>
          <p:cNvPr id="6" name="Text Placeholder 12"/>
          <p:cNvSpPr txBox="1">
            <a:spLocks/>
          </p:cNvSpPr>
          <p:nvPr/>
        </p:nvSpPr>
        <p:spPr>
          <a:xfrm>
            <a:off x="323528" y="3573016"/>
            <a:ext cx="8064822" cy="64807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ACDC"/>
              </a:buClr>
              <a:buSzTx/>
              <a:buFont typeface="Arial" pitchFamily="34" charset="0"/>
              <a:buNone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0" algn="l" defTabSz="3600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accent1"/>
                </a:solidFill>
              </a:rPr>
              <a:t>VIS Tutorial 2013</a:t>
            </a:r>
            <a:endParaRPr lang="en-US" dirty="0" smtClean="0">
              <a:solidFill>
                <a:schemeClr val="accent1"/>
              </a:solidFill>
            </a:endParaRP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7248" y="4882201"/>
            <a:ext cx="2874712" cy="852796"/>
          </a:xfrm>
          <a:prstGeom prst="rect">
            <a:avLst/>
          </a:prstGeom>
        </p:spPr>
      </p:pic>
      <p:pic>
        <p:nvPicPr>
          <p:cNvPr id="1026" name="Picture 2" descr="Accue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882201"/>
            <a:ext cx="1409700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51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/>
              <a:t>Uninteresting </a:t>
            </a:r>
            <a:r>
              <a:rPr lang="en-US" sz="3900" b="1" dirty="0" smtClean="0"/>
              <a:t>Nodes on</a:t>
            </a:r>
            <a:r>
              <a:rPr lang="en-US" sz="3900" dirty="0" smtClean="0"/>
              <a:t/>
            </a:r>
            <a:br>
              <a:rPr lang="en-US" sz="3900" dirty="0" smtClean="0"/>
            </a:br>
            <a:r>
              <a:rPr lang="en-US" sz="3900" dirty="0" smtClean="0"/>
              <a:t>Degree-of-Interest Measures</a:t>
            </a:r>
            <a:endParaRPr lang="en-US" sz="39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44217"/>
            <a:ext cx="8363272" cy="4925143"/>
          </a:xfrm>
        </p:spPr>
        <p:txBody>
          <a:bodyPr>
            <a:normAutofit fontScale="70000" lnSpcReduction="20000"/>
          </a:bodyPr>
          <a:lstStyle/>
          <a:p>
            <a:r>
              <a:rPr lang="en-US" sz="4600" u="sng" dirty="0" smtClean="0"/>
              <a:t>A Modular Approach to </a:t>
            </a:r>
            <a:r>
              <a:rPr lang="en-US" sz="4600" u="sng" dirty="0" err="1" smtClean="0"/>
              <a:t>DoI</a:t>
            </a:r>
            <a:r>
              <a:rPr lang="en-US" sz="4600" u="sng" dirty="0" smtClean="0"/>
              <a:t> Specification</a:t>
            </a:r>
          </a:p>
          <a:p>
            <a:pPr algn="r"/>
            <a:r>
              <a:rPr lang="en-US" sz="4000" dirty="0" smtClean="0"/>
              <a:t>[</a:t>
            </a:r>
            <a:r>
              <a:rPr lang="en-US" sz="4000" dirty="0" err="1" smtClean="0"/>
              <a:t>Abello</a:t>
            </a:r>
            <a:r>
              <a:rPr lang="en-US" sz="4000" dirty="0" smtClean="0"/>
              <a:t> et al. 2014]</a:t>
            </a:r>
          </a:p>
          <a:p>
            <a:endParaRPr lang="en-US" sz="11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77800" indent="-177800">
              <a:buFont typeface="Arial" pitchFamily="34" charset="0"/>
              <a:buChar char="•"/>
            </a:pPr>
            <a:r>
              <a:rPr lang="en-U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specification components</a:t>
            </a:r>
            <a:br>
              <a:rPr lang="en-U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= </a:t>
            </a:r>
            <a:r>
              <a:rPr lang="en-US" sz="29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DoI</a:t>
            </a:r>
            <a:r>
              <a:rPr lang="en-US" sz="29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generators </a:t>
            </a:r>
            <a:r>
              <a:rPr lang="en-US" sz="2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providing the base </a:t>
            </a:r>
            <a:r>
              <a:rPr lang="en-US" sz="29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DoI</a:t>
            </a:r>
            <a:r>
              <a:rPr lang="en-US" sz="2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values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en-U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transformation components</a:t>
            </a:r>
            <a:br>
              <a:rPr lang="en-U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= </a:t>
            </a:r>
            <a:r>
              <a:rPr lang="en-US" sz="29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unary </a:t>
            </a:r>
            <a:r>
              <a:rPr lang="en-US" sz="29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DoI</a:t>
            </a:r>
            <a:r>
              <a:rPr lang="en-US" sz="29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operators </a:t>
            </a:r>
            <a:r>
              <a:rPr lang="en-US" sz="2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modifying a single given </a:t>
            </a:r>
            <a:r>
              <a:rPr lang="en-US" sz="29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DoI</a:t>
            </a:r>
            <a:r>
              <a:rPr lang="en-US" sz="2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value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combination components</a:t>
            </a:r>
            <a:br>
              <a:rPr lang="en-U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= </a:t>
            </a:r>
            <a:r>
              <a:rPr lang="en-US" sz="29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n-</a:t>
            </a:r>
            <a:r>
              <a:rPr lang="en-US" sz="29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ary</a:t>
            </a:r>
            <a:r>
              <a:rPr lang="en-US" sz="29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9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DoI</a:t>
            </a:r>
            <a:r>
              <a:rPr lang="en-US" sz="29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operators</a:t>
            </a:r>
            <a:r>
              <a:rPr lang="en-US" sz="2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(1 graph element, n </a:t>
            </a:r>
            <a:r>
              <a:rPr lang="en-US" sz="29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DoI</a:t>
            </a:r>
            <a:r>
              <a:rPr lang="en-US" sz="2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values) </a:t>
            </a:r>
            <a:r>
              <a:rPr lang="en-US" sz="29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aggre</a:t>
            </a:r>
            <a:r>
              <a:rPr lang="en-US" sz="2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-gating multiple </a:t>
            </a:r>
            <a:r>
              <a:rPr lang="en-US" sz="29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DoI</a:t>
            </a:r>
            <a:r>
              <a:rPr lang="en-US" sz="2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values defined for a single graph element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propagation components</a:t>
            </a:r>
            <a:br>
              <a:rPr lang="en-U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= </a:t>
            </a:r>
            <a:r>
              <a:rPr lang="en-US" sz="29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n-</a:t>
            </a:r>
            <a:r>
              <a:rPr lang="en-US" sz="29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ary</a:t>
            </a:r>
            <a:r>
              <a:rPr lang="en-US" sz="29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9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DoI</a:t>
            </a:r>
            <a:r>
              <a:rPr lang="en-US" sz="29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operators</a:t>
            </a:r>
            <a:r>
              <a:rPr lang="en-US" sz="2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(n graph elements, 1 </a:t>
            </a:r>
            <a:r>
              <a:rPr lang="en-US" sz="29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DoI</a:t>
            </a:r>
            <a:r>
              <a:rPr lang="en-US" sz="2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value) spreading a </a:t>
            </a:r>
            <a:r>
              <a:rPr lang="en-US" sz="29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DoI</a:t>
            </a:r>
            <a:r>
              <a:rPr lang="en-US" sz="2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value across neighboring graph elements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236296" y="245938"/>
            <a:ext cx="158417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Data Level (Filtering)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23528" y="245938"/>
            <a:ext cx="1584176" cy="576064"/>
          </a:xfrm>
          <a:prstGeom prst="round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Detecting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848894" y="6073183"/>
            <a:ext cx="327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[slide courtesy of Steffen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Hadlak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]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42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/>
              <a:t>Uninteresting </a:t>
            </a:r>
            <a:r>
              <a:rPr lang="en-US" sz="3900" b="1" dirty="0" smtClean="0"/>
              <a:t>Nodes on</a:t>
            </a:r>
            <a:r>
              <a:rPr lang="en-US" sz="3900" dirty="0" smtClean="0"/>
              <a:t/>
            </a:r>
            <a:br>
              <a:rPr lang="en-US" sz="3900" dirty="0" smtClean="0"/>
            </a:br>
            <a:r>
              <a:rPr lang="en-US" sz="3900" dirty="0" smtClean="0"/>
              <a:t>Degree-of-Interest Measures</a:t>
            </a:r>
            <a:endParaRPr lang="en-US" sz="39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2209"/>
            <a:ext cx="8229600" cy="4925143"/>
          </a:xfrm>
        </p:spPr>
        <p:txBody>
          <a:bodyPr>
            <a:normAutofit/>
          </a:bodyPr>
          <a:lstStyle/>
          <a:p>
            <a:r>
              <a:rPr lang="en-US" u="sng" dirty="0" smtClean="0"/>
              <a:t>Specification Components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11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236296" y="245938"/>
            <a:ext cx="158417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Data Level (Filtering)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23528" y="245938"/>
            <a:ext cx="1584176" cy="576064"/>
          </a:xfrm>
          <a:prstGeom prst="round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Detecting</a:t>
            </a:r>
            <a:endParaRPr lang="en-US" b="1" dirty="0"/>
          </a:p>
        </p:txBody>
      </p:sp>
      <p:pic>
        <p:nvPicPr>
          <p:cNvPr id="8" name="Picture 2" descr="D:\SVN\StarTree\revisedGUI\implici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6000" y="1701048"/>
            <a:ext cx="2536981" cy="2160000"/>
          </a:xfrm>
          <a:prstGeom prst="rect">
            <a:avLst/>
          </a:prstGeom>
          <a:noFill/>
        </p:spPr>
      </p:pic>
      <p:pic>
        <p:nvPicPr>
          <p:cNvPr id="9" name="Picture 3" descr="D:\SVN\StarTree\revisedGUI\explici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6000" y="4080501"/>
            <a:ext cx="2536981" cy="2160000"/>
          </a:xfrm>
          <a:prstGeom prst="rect">
            <a:avLst/>
          </a:prstGeom>
          <a:noFill/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98" y="2690428"/>
            <a:ext cx="4576274" cy="412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62" y="4456470"/>
            <a:ext cx="3050318" cy="412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93" y="3596398"/>
            <a:ext cx="4071875" cy="412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 rot="16200000">
            <a:off x="7000433" y="4556380"/>
            <a:ext cx="327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[slide courtesy of Steffen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Hadlak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]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08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/>
              <a:t>Uninteresting </a:t>
            </a:r>
            <a:r>
              <a:rPr lang="en-US" sz="3900" b="1" dirty="0" smtClean="0"/>
              <a:t>Nodes on</a:t>
            </a:r>
            <a:r>
              <a:rPr lang="en-US" sz="3900" dirty="0" smtClean="0"/>
              <a:t/>
            </a:r>
            <a:br>
              <a:rPr lang="en-US" sz="3900" dirty="0" smtClean="0"/>
            </a:br>
            <a:r>
              <a:rPr lang="en-US" sz="3900" dirty="0" smtClean="0"/>
              <a:t>Degree-of-Interest Measures</a:t>
            </a:r>
            <a:endParaRPr lang="en-US" sz="39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2209"/>
            <a:ext cx="8229600" cy="4925143"/>
          </a:xfrm>
        </p:spPr>
        <p:txBody>
          <a:bodyPr>
            <a:normAutofit/>
          </a:bodyPr>
          <a:lstStyle/>
          <a:p>
            <a:r>
              <a:rPr lang="en-US" u="sng" dirty="0" smtClean="0"/>
              <a:t>Transformation Components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12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236296" y="245938"/>
            <a:ext cx="158417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Data Level (Filtering)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23528" y="245938"/>
            <a:ext cx="1584176" cy="576064"/>
          </a:xfrm>
          <a:prstGeom prst="round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Detecting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7000433" y="4556380"/>
            <a:ext cx="327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[slide courtesy of Steffen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Hadlak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]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49902"/>
            <a:ext cx="3991735" cy="403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22" y="3526598"/>
            <a:ext cx="4187684" cy="40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22" y="4385308"/>
            <a:ext cx="3728854" cy="46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451" y="5101315"/>
            <a:ext cx="2786002" cy="46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7" descr="D:\SVN\StarTree\revisedGUI\scalin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41081" y="1965528"/>
            <a:ext cx="2536234" cy="43187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262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/>
              <a:t>Uninteresting </a:t>
            </a:r>
            <a:r>
              <a:rPr lang="en-US" sz="3900" b="1" dirty="0" smtClean="0"/>
              <a:t>Nodes on</a:t>
            </a:r>
            <a:r>
              <a:rPr lang="en-US" sz="3900" dirty="0" smtClean="0"/>
              <a:t/>
            </a:r>
            <a:br>
              <a:rPr lang="en-US" sz="3900" dirty="0" smtClean="0"/>
            </a:br>
            <a:r>
              <a:rPr lang="en-US" sz="3900" dirty="0" smtClean="0"/>
              <a:t>Degree-of-Interest Measures</a:t>
            </a:r>
            <a:endParaRPr lang="en-US" sz="39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2209"/>
            <a:ext cx="8229600" cy="4925143"/>
          </a:xfrm>
        </p:spPr>
        <p:txBody>
          <a:bodyPr>
            <a:normAutofit/>
          </a:bodyPr>
          <a:lstStyle/>
          <a:p>
            <a:r>
              <a:rPr lang="en-US" u="sng" dirty="0" smtClean="0"/>
              <a:t>Combination Components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13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236296" y="245938"/>
            <a:ext cx="158417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Data Level (Filtering)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23528" y="245938"/>
            <a:ext cx="1584176" cy="576064"/>
          </a:xfrm>
          <a:prstGeom prst="round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Detecting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7000433" y="4556380"/>
            <a:ext cx="327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[slide courtesy of Steffen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Hadlak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]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6" name="Picture 4" descr="D:\SVN\StarTree\revisedGUI\weightedSu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6468" y="1746636"/>
            <a:ext cx="2536234" cy="4318727"/>
          </a:xfrm>
          <a:prstGeom prst="rect">
            <a:avLst/>
          </a:prstGeom>
          <a:noFill/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00" y="2628413"/>
            <a:ext cx="3970900" cy="394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32" b="-2"/>
          <a:stretch/>
        </p:blipFill>
        <p:spPr bwMode="auto">
          <a:xfrm>
            <a:off x="539552" y="3284984"/>
            <a:ext cx="2365372" cy="394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138"/>
          <a:stretch/>
        </p:blipFill>
        <p:spPr bwMode="auto">
          <a:xfrm>
            <a:off x="539552" y="4224982"/>
            <a:ext cx="2293364" cy="420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2307"/>
          <a:stretch/>
        </p:blipFill>
        <p:spPr bwMode="auto">
          <a:xfrm>
            <a:off x="539552" y="5291959"/>
            <a:ext cx="2293364" cy="439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6739" y="3720926"/>
            <a:ext cx="3273164" cy="39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063"/>
          <a:stretch/>
        </p:blipFill>
        <p:spPr bwMode="auto">
          <a:xfrm>
            <a:off x="1825975" y="4759855"/>
            <a:ext cx="3214691" cy="389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0719"/>
          <a:stretch/>
        </p:blipFill>
        <p:spPr bwMode="auto">
          <a:xfrm>
            <a:off x="1907704" y="5775764"/>
            <a:ext cx="3638503" cy="511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7314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/>
              <a:t>Uninteresting </a:t>
            </a:r>
            <a:r>
              <a:rPr lang="en-US" sz="3900" b="1" dirty="0" smtClean="0"/>
              <a:t>Nodes on</a:t>
            </a:r>
            <a:r>
              <a:rPr lang="en-US" sz="3900" dirty="0" smtClean="0"/>
              <a:t/>
            </a:r>
            <a:br>
              <a:rPr lang="en-US" sz="3900" dirty="0" smtClean="0"/>
            </a:br>
            <a:r>
              <a:rPr lang="en-US" sz="3900" dirty="0" smtClean="0"/>
              <a:t>Degree-of-Interest Measures</a:t>
            </a:r>
            <a:endParaRPr lang="en-US" sz="39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2209"/>
            <a:ext cx="8229600" cy="4925143"/>
          </a:xfrm>
        </p:spPr>
        <p:txBody>
          <a:bodyPr>
            <a:normAutofit/>
          </a:bodyPr>
          <a:lstStyle/>
          <a:p>
            <a:r>
              <a:rPr lang="en-US" u="sng" dirty="0" smtClean="0"/>
              <a:t>Propagation Components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14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236296" y="245938"/>
            <a:ext cx="158417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Data Level (Filtering)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23528" y="245938"/>
            <a:ext cx="1584176" cy="576064"/>
          </a:xfrm>
          <a:prstGeom prst="round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Detecting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7000433" y="4556380"/>
            <a:ext cx="327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[slide courtesy of Steffen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Hadlak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]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892" y="1901112"/>
            <a:ext cx="2553570" cy="4348247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/>
          <a:stretch/>
        </p:blipFill>
        <p:spPr bwMode="auto">
          <a:xfrm>
            <a:off x="501139" y="2771807"/>
            <a:ext cx="2774717" cy="536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3994" y="5211075"/>
            <a:ext cx="3623725" cy="81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9457" y="3356992"/>
            <a:ext cx="4849097" cy="536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156" y="4400862"/>
            <a:ext cx="2818656" cy="81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4091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/>
              <a:t>Uninteresting </a:t>
            </a:r>
            <a:r>
              <a:rPr lang="en-US" sz="3900" b="1" dirty="0" smtClean="0"/>
              <a:t>Nodes on</a:t>
            </a:r>
            <a:r>
              <a:rPr lang="en-US" sz="3900" dirty="0" smtClean="0"/>
              <a:t/>
            </a:r>
            <a:br>
              <a:rPr lang="en-US" sz="3900" dirty="0" smtClean="0"/>
            </a:br>
            <a:r>
              <a:rPr lang="en-US" sz="3900" dirty="0" smtClean="0"/>
              <a:t>Degree-of-Interest Measures</a:t>
            </a:r>
            <a:endParaRPr lang="en-US" sz="39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2209"/>
            <a:ext cx="8229600" cy="4925143"/>
          </a:xfrm>
        </p:spPr>
        <p:txBody>
          <a:bodyPr>
            <a:normAutofit/>
          </a:bodyPr>
          <a:lstStyle/>
          <a:p>
            <a:r>
              <a:rPr lang="en-US" u="sng" dirty="0" smtClean="0"/>
              <a:t>A Modular Furnas-like </a:t>
            </a:r>
            <a:r>
              <a:rPr lang="en-US" u="sng" dirty="0" err="1" smtClean="0"/>
              <a:t>DoI</a:t>
            </a:r>
            <a:endParaRPr lang="en-US" u="sng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15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236296" y="245938"/>
            <a:ext cx="158417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Data Level (Filtering)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23528" y="245938"/>
            <a:ext cx="1584176" cy="576064"/>
          </a:xfrm>
          <a:prstGeom prst="round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Detecting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6875342" y="4431289"/>
            <a:ext cx="3526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[image courtesy of Steffen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Hadlak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]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39" y="2439916"/>
            <a:ext cx="4172101" cy="4850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544" y="3284984"/>
            <a:ext cx="3528392" cy="3600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750" y="5361313"/>
            <a:ext cx="3538736" cy="44095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184"/>
          <a:stretch/>
        </p:blipFill>
        <p:spPr>
          <a:xfrm>
            <a:off x="1259101" y="3658303"/>
            <a:ext cx="3536068" cy="4320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941" y="4493036"/>
            <a:ext cx="5403156" cy="93610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8"/>
          <a:stretch/>
        </p:blipFill>
        <p:spPr>
          <a:xfrm>
            <a:off x="1931456" y="5830242"/>
            <a:ext cx="3528392" cy="407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487192"/>
            <a:ext cx="2218445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6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3900" b="1" dirty="0" smtClean="0"/>
              <a:t>Redundant Nodes on</a:t>
            </a:r>
            <a:r>
              <a:rPr lang="en-US" sz="3900" dirty="0" smtClean="0"/>
              <a:t/>
            </a:r>
            <a:br>
              <a:rPr lang="en-US" sz="3900" dirty="0" smtClean="0"/>
            </a:br>
            <a:r>
              <a:rPr lang="en-US" sz="4000" dirty="0" smtClean="0"/>
              <a:t>Similarity + Clustering</a:t>
            </a:r>
            <a:endParaRPr lang="en-US" sz="39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sz="1800" dirty="0" smtClean="0"/>
          </a:p>
          <a:p>
            <a:r>
              <a:rPr lang="en-US" dirty="0" smtClean="0"/>
              <a:t>Similarity can be defined in a number of spaces:</a:t>
            </a:r>
          </a:p>
          <a:p>
            <a:endParaRPr lang="en-US" sz="1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 smtClean="0"/>
              <a:t>Topological space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e.g., graph-theoretic distance of nodes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 smtClean="0"/>
              <a:t>Attribute space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e.g., Euclidean distance of attribute vectors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 smtClean="0"/>
              <a:t>Temporal space</a:t>
            </a:r>
            <a:br>
              <a:rPr lang="en-US" b="1" dirty="0" smtClean="0"/>
            </a:br>
            <a:r>
              <a:rPr lang="en-US" dirty="0" smtClean="0"/>
              <a:t>e.g., length of time span separating nodes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16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092280" y="245938"/>
            <a:ext cx="158417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Data Level (Filtering)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67544" y="245938"/>
            <a:ext cx="1584176" cy="576064"/>
          </a:xfrm>
          <a:prstGeom prst="round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Detecting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6935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 smtClean="0"/>
              <a:t>The principles of clustering are assumed as known.</a:t>
            </a:r>
          </a:p>
          <a:p>
            <a:r>
              <a:rPr lang="en-US" sz="3000" dirty="0" smtClean="0"/>
              <a:t>Clustering challenges that arise in networks relate to its runtime complexity and semantics.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17</a:t>
            </a:fld>
            <a:endParaRPr lang="en-US" dirty="0"/>
          </a:p>
        </p:txBody>
      </p:sp>
      <p:grpSp>
        <p:nvGrpSpPr>
          <p:cNvPr id="8" name="Gruppieren 115"/>
          <p:cNvGrpSpPr/>
          <p:nvPr/>
        </p:nvGrpSpPr>
        <p:grpSpPr>
          <a:xfrm>
            <a:off x="1592346" y="3984279"/>
            <a:ext cx="2405542" cy="1509061"/>
            <a:chOff x="2547392" y="4022576"/>
            <a:chExt cx="1736576" cy="1206624"/>
          </a:xfrm>
        </p:grpSpPr>
        <p:cxnSp>
          <p:nvCxnSpPr>
            <p:cNvPr id="9" name="Straight Connector 19"/>
            <p:cNvCxnSpPr>
              <a:stCxn id="25" idx="7"/>
              <a:endCxn id="17" idx="4"/>
            </p:cNvCxnSpPr>
            <p:nvPr/>
          </p:nvCxnSpPr>
          <p:spPr>
            <a:xfrm rot="5400000" flipH="1" flipV="1">
              <a:off x="3037514" y="4619600"/>
              <a:ext cx="174718" cy="174718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" name="Straight Connector 20"/>
            <p:cNvCxnSpPr>
              <a:stCxn id="25" idx="6"/>
              <a:endCxn id="15" idx="2"/>
            </p:cNvCxnSpPr>
            <p:nvPr/>
          </p:nvCxnSpPr>
          <p:spPr>
            <a:xfrm>
              <a:off x="3059832" y="4848200"/>
              <a:ext cx="304800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" name="Straight Connector 21"/>
            <p:cNvCxnSpPr>
              <a:stCxn id="17" idx="4"/>
              <a:endCxn id="15" idx="1"/>
            </p:cNvCxnSpPr>
            <p:nvPr/>
          </p:nvCxnSpPr>
          <p:spPr>
            <a:xfrm rot="16200000" flipH="1">
              <a:off x="3212232" y="4619600"/>
              <a:ext cx="174718" cy="174718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2" name="Straight Connector 22"/>
            <p:cNvCxnSpPr>
              <a:stCxn id="15" idx="7"/>
              <a:endCxn id="24" idx="3"/>
            </p:cNvCxnSpPr>
            <p:nvPr/>
          </p:nvCxnSpPr>
          <p:spPr>
            <a:xfrm rot="5400000" flipH="1" flipV="1">
              <a:off x="3494714" y="4597282"/>
              <a:ext cx="197036" cy="197036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3" name="Straight Connector 23"/>
            <p:cNvCxnSpPr>
              <a:stCxn id="15" idx="5"/>
              <a:endCxn id="26" idx="1"/>
            </p:cNvCxnSpPr>
            <p:nvPr/>
          </p:nvCxnSpPr>
          <p:spPr>
            <a:xfrm rot="16200000" flipH="1">
              <a:off x="3494714" y="4902082"/>
              <a:ext cx="197036" cy="197036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Straight Connector 26"/>
            <p:cNvCxnSpPr>
              <a:stCxn id="24" idx="4"/>
              <a:endCxn id="26" idx="0"/>
            </p:cNvCxnSpPr>
            <p:nvPr/>
          </p:nvCxnSpPr>
          <p:spPr>
            <a:xfrm rot="5400000">
              <a:off x="3517032" y="4848200"/>
              <a:ext cx="457200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5" name="Oval 28"/>
            <p:cNvSpPr/>
            <p:nvPr/>
          </p:nvSpPr>
          <p:spPr>
            <a:xfrm>
              <a:off x="3364632" y="47720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6" name="Straight Connector 41"/>
            <p:cNvCxnSpPr>
              <a:stCxn id="31" idx="1"/>
            </p:cNvCxnSpPr>
            <p:nvPr/>
          </p:nvCxnSpPr>
          <p:spPr>
            <a:xfrm rot="16200000" flipH="1">
              <a:off x="2847262" y="4127382"/>
              <a:ext cx="430690" cy="265714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7" name="Oval 27"/>
            <p:cNvSpPr/>
            <p:nvPr/>
          </p:nvSpPr>
          <p:spPr>
            <a:xfrm>
              <a:off x="3136032" y="44672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8" name="Straight Connector 43"/>
            <p:cNvCxnSpPr>
              <a:stCxn id="30" idx="5"/>
            </p:cNvCxnSpPr>
            <p:nvPr/>
          </p:nvCxnSpPr>
          <p:spPr>
            <a:xfrm rot="16200000" flipH="1">
              <a:off x="2702998" y="4559182"/>
              <a:ext cx="228600" cy="279648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9" name="Straight Connector 45"/>
            <p:cNvCxnSpPr>
              <a:stCxn id="31" idx="4"/>
            </p:cNvCxnSpPr>
            <p:nvPr/>
          </p:nvCxnSpPr>
          <p:spPr>
            <a:xfrm rot="5400000">
              <a:off x="2615208" y="4170784"/>
              <a:ext cx="364232" cy="372616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0" name="Straight Connector 51"/>
            <p:cNvCxnSpPr>
              <a:endCxn id="29" idx="6"/>
            </p:cNvCxnSpPr>
            <p:nvPr/>
          </p:nvCxnSpPr>
          <p:spPr>
            <a:xfrm flipV="1">
              <a:off x="3771528" y="4962872"/>
              <a:ext cx="368424" cy="211832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1" name="Straight Connector 53"/>
            <p:cNvCxnSpPr>
              <a:endCxn id="27" idx="6"/>
            </p:cNvCxnSpPr>
            <p:nvPr/>
          </p:nvCxnSpPr>
          <p:spPr>
            <a:xfrm rot="5400000" flipH="1" flipV="1">
              <a:off x="3959932" y="4630452"/>
              <a:ext cx="423664" cy="224408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2" name="Straight Connector 55"/>
            <p:cNvCxnSpPr>
              <a:endCxn id="28" idx="5"/>
            </p:cNvCxnSpPr>
            <p:nvPr/>
          </p:nvCxnSpPr>
          <p:spPr>
            <a:xfrm rot="16200000" flipV="1">
              <a:off x="3941806" y="4256478"/>
              <a:ext cx="365590" cy="15795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3" name="Straight Connector 57"/>
            <p:cNvCxnSpPr>
              <a:endCxn id="28" idx="7"/>
            </p:cNvCxnSpPr>
            <p:nvPr/>
          </p:nvCxnSpPr>
          <p:spPr>
            <a:xfrm rot="5400000" flipH="1" flipV="1">
              <a:off x="3671900" y="4158456"/>
              <a:ext cx="487288" cy="260164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24" name="Oval 30"/>
            <p:cNvSpPr/>
            <p:nvPr/>
          </p:nvSpPr>
          <p:spPr>
            <a:xfrm>
              <a:off x="3669432" y="44672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Oval 31"/>
            <p:cNvSpPr/>
            <p:nvPr/>
          </p:nvSpPr>
          <p:spPr>
            <a:xfrm>
              <a:off x="2907432" y="47720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Oval 32"/>
            <p:cNvSpPr/>
            <p:nvPr/>
          </p:nvSpPr>
          <p:spPr>
            <a:xfrm>
              <a:off x="3669432" y="50768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34"/>
            <p:cNvSpPr/>
            <p:nvPr/>
          </p:nvSpPr>
          <p:spPr>
            <a:xfrm>
              <a:off x="4131568" y="445462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35"/>
            <p:cNvSpPr/>
            <p:nvPr/>
          </p:nvSpPr>
          <p:spPr>
            <a:xfrm>
              <a:off x="3915544" y="4022576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Oval 36"/>
            <p:cNvSpPr/>
            <p:nvPr/>
          </p:nvSpPr>
          <p:spPr>
            <a:xfrm>
              <a:off x="3987552" y="4886672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39"/>
            <p:cNvSpPr/>
            <p:nvPr/>
          </p:nvSpPr>
          <p:spPr>
            <a:xfrm>
              <a:off x="2547392" y="445462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7"/>
            <p:cNvSpPr/>
            <p:nvPr/>
          </p:nvSpPr>
          <p:spPr>
            <a:xfrm>
              <a:off x="2907432" y="4022576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2" name="Gruppieren 115"/>
          <p:cNvGrpSpPr/>
          <p:nvPr/>
        </p:nvGrpSpPr>
        <p:grpSpPr>
          <a:xfrm>
            <a:off x="5118786" y="3432107"/>
            <a:ext cx="2405542" cy="1509061"/>
            <a:chOff x="2547392" y="4022576"/>
            <a:chExt cx="1736576" cy="1206624"/>
          </a:xfrm>
        </p:grpSpPr>
        <p:cxnSp>
          <p:nvCxnSpPr>
            <p:cNvPr id="33" name="Straight Connector 19"/>
            <p:cNvCxnSpPr>
              <a:stCxn id="49" idx="7"/>
              <a:endCxn id="41" idx="4"/>
            </p:cNvCxnSpPr>
            <p:nvPr/>
          </p:nvCxnSpPr>
          <p:spPr>
            <a:xfrm rot="5400000" flipH="1" flipV="1">
              <a:off x="3037514" y="4619600"/>
              <a:ext cx="174718" cy="174718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4" name="Straight Connector 20"/>
            <p:cNvCxnSpPr>
              <a:stCxn id="49" idx="6"/>
              <a:endCxn id="39" idx="2"/>
            </p:cNvCxnSpPr>
            <p:nvPr/>
          </p:nvCxnSpPr>
          <p:spPr>
            <a:xfrm>
              <a:off x="3059832" y="4848200"/>
              <a:ext cx="304800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5" name="Straight Connector 21"/>
            <p:cNvCxnSpPr>
              <a:stCxn id="41" idx="4"/>
              <a:endCxn id="39" idx="1"/>
            </p:cNvCxnSpPr>
            <p:nvPr/>
          </p:nvCxnSpPr>
          <p:spPr>
            <a:xfrm rot="16200000" flipH="1">
              <a:off x="3212232" y="4619600"/>
              <a:ext cx="174718" cy="174718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6" name="Straight Connector 22"/>
            <p:cNvCxnSpPr>
              <a:stCxn id="39" idx="7"/>
              <a:endCxn id="48" idx="3"/>
            </p:cNvCxnSpPr>
            <p:nvPr/>
          </p:nvCxnSpPr>
          <p:spPr>
            <a:xfrm rot="5400000" flipH="1" flipV="1">
              <a:off x="3494714" y="4597282"/>
              <a:ext cx="197036" cy="197036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7" name="Straight Connector 23"/>
            <p:cNvCxnSpPr>
              <a:stCxn id="39" idx="5"/>
              <a:endCxn id="50" idx="1"/>
            </p:cNvCxnSpPr>
            <p:nvPr/>
          </p:nvCxnSpPr>
          <p:spPr>
            <a:xfrm rot="16200000" flipH="1">
              <a:off x="3494714" y="4902082"/>
              <a:ext cx="197036" cy="197036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8" name="Straight Connector 26"/>
            <p:cNvCxnSpPr>
              <a:stCxn id="48" idx="4"/>
              <a:endCxn id="50" idx="0"/>
            </p:cNvCxnSpPr>
            <p:nvPr/>
          </p:nvCxnSpPr>
          <p:spPr>
            <a:xfrm rot="5400000">
              <a:off x="3517032" y="4848200"/>
              <a:ext cx="457200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39" name="Oval 28"/>
            <p:cNvSpPr/>
            <p:nvPr/>
          </p:nvSpPr>
          <p:spPr>
            <a:xfrm>
              <a:off x="3364632" y="4772000"/>
              <a:ext cx="152400" cy="15240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0" name="Straight Connector 41"/>
            <p:cNvCxnSpPr>
              <a:stCxn id="55" idx="1"/>
            </p:cNvCxnSpPr>
            <p:nvPr/>
          </p:nvCxnSpPr>
          <p:spPr>
            <a:xfrm rot="16200000" flipH="1">
              <a:off x="2847262" y="4127382"/>
              <a:ext cx="430690" cy="265714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41" name="Oval 27"/>
            <p:cNvSpPr/>
            <p:nvPr/>
          </p:nvSpPr>
          <p:spPr>
            <a:xfrm>
              <a:off x="3136032" y="4467200"/>
              <a:ext cx="152400" cy="15240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2" name="Straight Connector 43"/>
            <p:cNvCxnSpPr>
              <a:stCxn id="54" idx="5"/>
            </p:cNvCxnSpPr>
            <p:nvPr/>
          </p:nvCxnSpPr>
          <p:spPr>
            <a:xfrm rot="16200000" flipH="1">
              <a:off x="2702998" y="4559182"/>
              <a:ext cx="228600" cy="279648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3" name="Straight Connector 45"/>
            <p:cNvCxnSpPr>
              <a:stCxn id="55" idx="4"/>
            </p:cNvCxnSpPr>
            <p:nvPr/>
          </p:nvCxnSpPr>
          <p:spPr>
            <a:xfrm rot="5400000">
              <a:off x="2615208" y="4170784"/>
              <a:ext cx="364232" cy="372616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4" name="Straight Connector 51"/>
            <p:cNvCxnSpPr>
              <a:endCxn id="53" idx="6"/>
            </p:cNvCxnSpPr>
            <p:nvPr/>
          </p:nvCxnSpPr>
          <p:spPr>
            <a:xfrm flipV="1">
              <a:off x="3771528" y="4962872"/>
              <a:ext cx="368424" cy="211832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5" name="Straight Connector 53"/>
            <p:cNvCxnSpPr>
              <a:endCxn id="51" idx="6"/>
            </p:cNvCxnSpPr>
            <p:nvPr/>
          </p:nvCxnSpPr>
          <p:spPr>
            <a:xfrm rot="5400000" flipH="1" flipV="1">
              <a:off x="3959932" y="4630452"/>
              <a:ext cx="423664" cy="224408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6" name="Straight Connector 55"/>
            <p:cNvCxnSpPr>
              <a:endCxn id="52" idx="5"/>
            </p:cNvCxnSpPr>
            <p:nvPr/>
          </p:nvCxnSpPr>
          <p:spPr>
            <a:xfrm rot="16200000" flipV="1">
              <a:off x="3941806" y="4256478"/>
              <a:ext cx="365590" cy="15795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7" name="Straight Connector 57"/>
            <p:cNvCxnSpPr>
              <a:endCxn id="52" idx="7"/>
            </p:cNvCxnSpPr>
            <p:nvPr/>
          </p:nvCxnSpPr>
          <p:spPr>
            <a:xfrm rot="5400000" flipH="1" flipV="1">
              <a:off x="3671900" y="4158456"/>
              <a:ext cx="487288" cy="260164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48" name="Oval 30"/>
            <p:cNvSpPr/>
            <p:nvPr/>
          </p:nvSpPr>
          <p:spPr>
            <a:xfrm>
              <a:off x="3669432" y="4467200"/>
              <a:ext cx="152400" cy="152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Oval 31"/>
            <p:cNvSpPr/>
            <p:nvPr/>
          </p:nvSpPr>
          <p:spPr>
            <a:xfrm>
              <a:off x="2907432" y="4772000"/>
              <a:ext cx="152400" cy="15240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Oval 32"/>
            <p:cNvSpPr/>
            <p:nvPr/>
          </p:nvSpPr>
          <p:spPr>
            <a:xfrm>
              <a:off x="3669432" y="5076800"/>
              <a:ext cx="152400" cy="152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Oval 34"/>
            <p:cNvSpPr/>
            <p:nvPr/>
          </p:nvSpPr>
          <p:spPr>
            <a:xfrm>
              <a:off x="4131568" y="4454624"/>
              <a:ext cx="152400" cy="152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Oval 35"/>
            <p:cNvSpPr/>
            <p:nvPr/>
          </p:nvSpPr>
          <p:spPr>
            <a:xfrm>
              <a:off x="3915544" y="4022576"/>
              <a:ext cx="152400" cy="152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36"/>
            <p:cNvSpPr/>
            <p:nvPr/>
          </p:nvSpPr>
          <p:spPr>
            <a:xfrm>
              <a:off x="3987552" y="4886672"/>
              <a:ext cx="152400" cy="152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Oval 39"/>
            <p:cNvSpPr/>
            <p:nvPr/>
          </p:nvSpPr>
          <p:spPr>
            <a:xfrm>
              <a:off x="2547392" y="4454624"/>
              <a:ext cx="152400" cy="15240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Oval 37"/>
            <p:cNvSpPr/>
            <p:nvPr/>
          </p:nvSpPr>
          <p:spPr>
            <a:xfrm>
              <a:off x="2907432" y="4022576"/>
              <a:ext cx="152400" cy="15240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6" name="Gruppieren 115"/>
          <p:cNvGrpSpPr/>
          <p:nvPr/>
        </p:nvGrpSpPr>
        <p:grpSpPr>
          <a:xfrm>
            <a:off x="5118742" y="4945260"/>
            <a:ext cx="2405542" cy="1509061"/>
            <a:chOff x="2547392" y="4022576"/>
            <a:chExt cx="1736576" cy="1206624"/>
          </a:xfrm>
        </p:grpSpPr>
        <p:cxnSp>
          <p:nvCxnSpPr>
            <p:cNvPr id="57" name="Straight Connector 19"/>
            <p:cNvCxnSpPr>
              <a:stCxn id="73" idx="7"/>
              <a:endCxn id="65" idx="4"/>
            </p:cNvCxnSpPr>
            <p:nvPr/>
          </p:nvCxnSpPr>
          <p:spPr>
            <a:xfrm rot="5400000" flipH="1" flipV="1">
              <a:off x="3037514" y="4619600"/>
              <a:ext cx="174718" cy="174718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8" name="Straight Connector 20"/>
            <p:cNvCxnSpPr>
              <a:stCxn id="73" idx="6"/>
              <a:endCxn id="63" idx="2"/>
            </p:cNvCxnSpPr>
            <p:nvPr/>
          </p:nvCxnSpPr>
          <p:spPr>
            <a:xfrm>
              <a:off x="3059832" y="4848200"/>
              <a:ext cx="304800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9" name="Straight Connector 21"/>
            <p:cNvCxnSpPr>
              <a:stCxn id="65" idx="4"/>
              <a:endCxn id="63" idx="1"/>
            </p:cNvCxnSpPr>
            <p:nvPr/>
          </p:nvCxnSpPr>
          <p:spPr>
            <a:xfrm rot="16200000" flipH="1">
              <a:off x="3212232" y="4619600"/>
              <a:ext cx="174718" cy="174718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0" name="Straight Connector 22"/>
            <p:cNvCxnSpPr>
              <a:stCxn id="63" idx="7"/>
              <a:endCxn id="72" idx="3"/>
            </p:cNvCxnSpPr>
            <p:nvPr/>
          </p:nvCxnSpPr>
          <p:spPr>
            <a:xfrm rot="5400000" flipH="1" flipV="1">
              <a:off x="3494714" y="4597282"/>
              <a:ext cx="197036" cy="197036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1" name="Straight Connector 23"/>
            <p:cNvCxnSpPr>
              <a:stCxn id="63" idx="5"/>
              <a:endCxn id="74" idx="1"/>
            </p:cNvCxnSpPr>
            <p:nvPr/>
          </p:nvCxnSpPr>
          <p:spPr>
            <a:xfrm rot="16200000" flipH="1">
              <a:off x="3494714" y="4902082"/>
              <a:ext cx="197036" cy="197036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2" name="Straight Connector 26"/>
            <p:cNvCxnSpPr>
              <a:stCxn id="72" idx="4"/>
              <a:endCxn id="74" idx="0"/>
            </p:cNvCxnSpPr>
            <p:nvPr/>
          </p:nvCxnSpPr>
          <p:spPr>
            <a:xfrm rot="5400000">
              <a:off x="3517032" y="4848200"/>
              <a:ext cx="457200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63" name="Oval 28"/>
            <p:cNvSpPr/>
            <p:nvPr/>
          </p:nvSpPr>
          <p:spPr>
            <a:xfrm>
              <a:off x="3364632" y="4772000"/>
              <a:ext cx="152400" cy="152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4" name="Straight Connector 41"/>
            <p:cNvCxnSpPr>
              <a:stCxn id="79" idx="1"/>
            </p:cNvCxnSpPr>
            <p:nvPr/>
          </p:nvCxnSpPr>
          <p:spPr>
            <a:xfrm rot="16200000" flipH="1">
              <a:off x="2847262" y="4127382"/>
              <a:ext cx="430690" cy="265714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65" name="Oval 27"/>
            <p:cNvSpPr/>
            <p:nvPr/>
          </p:nvSpPr>
          <p:spPr>
            <a:xfrm>
              <a:off x="3136032" y="4467200"/>
              <a:ext cx="152400" cy="15240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6" name="Straight Connector 43"/>
            <p:cNvCxnSpPr>
              <a:stCxn id="78" idx="5"/>
            </p:cNvCxnSpPr>
            <p:nvPr/>
          </p:nvCxnSpPr>
          <p:spPr>
            <a:xfrm rot="16200000" flipH="1">
              <a:off x="2702998" y="4559182"/>
              <a:ext cx="228600" cy="279648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7" name="Straight Connector 45"/>
            <p:cNvCxnSpPr>
              <a:stCxn id="79" idx="4"/>
            </p:cNvCxnSpPr>
            <p:nvPr/>
          </p:nvCxnSpPr>
          <p:spPr>
            <a:xfrm rot="5400000">
              <a:off x="2615208" y="4170784"/>
              <a:ext cx="364232" cy="372616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8" name="Straight Connector 51"/>
            <p:cNvCxnSpPr>
              <a:endCxn id="77" idx="6"/>
            </p:cNvCxnSpPr>
            <p:nvPr/>
          </p:nvCxnSpPr>
          <p:spPr>
            <a:xfrm flipV="1">
              <a:off x="3771528" y="4962872"/>
              <a:ext cx="368424" cy="211832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9" name="Straight Connector 53"/>
            <p:cNvCxnSpPr>
              <a:endCxn id="75" idx="6"/>
            </p:cNvCxnSpPr>
            <p:nvPr/>
          </p:nvCxnSpPr>
          <p:spPr>
            <a:xfrm rot="5400000" flipH="1" flipV="1">
              <a:off x="3959932" y="4630452"/>
              <a:ext cx="423664" cy="224408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0" name="Straight Connector 55"/>
            <p:cNvCxnSpPr>
              <a:endCxn id="76" idx="5"/>
            </p:cNvCxnSpPr>
            <p:nvPr/>
          </p:nvCxnSpPr>
          <p:spPr>
            <a:xfrm rot="16200000" flipV="1">
              <a:off x="3941806" y="4256478"/>
              <a:ext cx="365590" cy="15795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1" name="Straight Connector 57"/>
            <p:cNvCxnSpPr>
              <a:endCxn id="76" idx="7"/>
            </p:cNvCxnSpPr>
            <p:nvPr/>
          </p:nvCxnSpPr>
          <p:spPr>
            <a:xfrm rot="5400000" flipH="1" flipV="1">
              <a:off x="3671900" y="4158456"/>
              <a:ext cx="487288" cy="260164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72" name="Oval 30"/>
            <p:cNvSpPr/>
            <p:nvPr/>
          </p:nvSpPr>
          <p:spPr>
            <a:xfrm>
              <a:off x="3669432" y="4467200"/>
              <a:ext cx="152400" cy="152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Oval 31"/>
            <p:cNvSpPr/>
            <p:nvPr/>
          </p:nvSpPr>
          <p:spPr>
            <a:xfrm>
              <a:off x="2907432" y="4772000"/>
              <a:ext cx="152400" cy="15240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Oval 32"/>
            <p:cNvSpPr/>
            <p:nvPr/>
          </p:nvSpPr>
          <p:spPr>
            <a:xfrm>
              <a:off x="3669432" y="5076800"/>
              <a:ext cx="152400" cy="152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Oval 34"/>
            <p:cNvSpPr/>
            <p:nvPr/>
          </p:nvSpPr>
          <p:spPr>
            <a:xfrm>
              <a:off x="4131568" y="4454624"/>
              <a:ext cx="152400" cy="152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Oval 35"/>
            <p:cNvSpPr/>
            <p:nvPr/>
          </p:nvSpPr>
          <p:spPr>
            <a:xfrm>
              <a:off x="3915544" y="4022576"/>
              <a:ext cx="152400" cy="152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Oval 36"/>
            <p:cNvSpPr/>
            <p:nvPr/>
          </p:nvSpPr>
          <p:spPr>
            <a:xfrm>
              <a:off x="3987552" y="4886672"/>
              <a:ext cx="152400" cy="152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Oval 39"/>
            <p:cNvSpPr/>
            <p:nvPr/>
          </p:nvSpPr>
          <p:spPr>
            <a:xfrm>
              <a:off x="2547392" y="4454624"/>
              <a:ext cx="152400" cy="15240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Oval 37"/>
            <p:cNvSpPr/>
            <p:nvPr/>
          </p:nvSpPr>
          <p:spPr>
            <a:xfrm>
              <a:off x="2907432" y="4022576"/>
              <a:ext cx="152400" cy="15240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0" name="Right Arrow 79"/>
          <p:cNvSpPr/>
          <p:nvPr/>
        </p:nvSpPr>
        <p:spPr>
          <a:xfrm rot="20367558">
            <a:off x="4286323" y="4190993"/>
            <a:ext cx="723079" cy="4378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Right Arrow 81"/>
          <p:cNvSpPr/>
          <p:nvPr/>
        </p:nvSpPr>
        <p:spPr>
          <a:xfrm rot="1444040" flipV="1">
            <a:off x="4280925" y="4772566"/>
            <a:ext cx="723079" cy="4378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3900" b="1" dirty="0" smtClean="0"/>
              <a:t>Redundant Nodes on</a:t>
            </a:r>
            <a:r>
              <a:rPr lang="en-US" sz="3900" dirty="0" smtClean="0"/>
              <a:t/>
            </a:r>
            <a:br>
              <a:rPr lang="en-US" sz="3900" dirty="0" smtClean="0"/>
            </a:br>
            <a:r>
              <a:rPr lang="en-US" sz="4000" dirty="0" smtClean="0"/>
              <a:t>Similarity + Clustering</a:t>
            </a:r>
            <a:endParaRPr lang="en-US" sz="3900" dirty="0"/>
          </a:p>
        </p:txBody>
      </p:sp>
      <p:sp>
        <p:nvSpPr>
          <p:cNvPr id="84" name="Rounded Rectangle 83"/>
          <p:cNvSpPr/>
          <p:nvPr/>
        </p:nvSpPr>
        <p:spPr>
          <a:xfrm>
            <a:off x="7092280" y="245938"/>
            <a:ext cx="158417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Data Level (Filtering)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467544" y="245938"/>
            <a:ext cx="1584176" cy="576064"/>
          </a:xfrm>
          <a:prstGeom prst="round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Detecting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4003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688" y="1600201"/>
            <a:ext cx="8686800" cy="4525963"/>
          </a:xfrm>
        </p:spPr>
        <p:txBody>
          <a:bodyPr/>
          <a:lstStyle/>
          <a:p>
            <a:r>
              <a:rPr lang="en-US" sz="3000" dirty="0" smtClean="0"/>
              <a:t>Some simple preprocessing can resolve such clustering problems: e.g., </a:t>
            </a:r>
            <a:r>
              <a:rPr lang="en-US" sz="3000" b="1" dirty="0" smtClean="0"/>
              <a:t>cloning nodes</a:t>
            </a:r>
            <a:r>
              <a:rPr lang="en-US" sz="3000" dirty="0" smtClean="0"/>
              <a:t> to clarify semantics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18</a:t>
            </a:fld>
            <a:endParaRPr lang="en-US" dirty="0"/>
          </a:p>
        </p:txBody>
      </p:sp>
      <p:grpSp>
        <p:nvGrpSpPr>
          <p:cNvPr id="8" name="Gruppieren 115"/>
          <p:cNvGrpSpPr/>
          <p:nvPr/>
        </p:nvGrpSpPr>
        <p:grpSpPr>
          <a:xfrm>
            <a:off x="146165" y="2794152"/>
            <a:ext cx="2398848" cy="1640596"/>
            <a:chOff x="2547392" y="4022576"/>
            <a:chExt cx="1736576" cy="1206624"/>
          </a:xfrm>
        </p:grpSpPr>
        <p:cxnSp>
          <p:nvCxnSpPr>
            <p:cNvPr id="9" name="Straight Connector 19"/>
            <p:cNvCxnSpPr>
              <a:stCxn id="25" idx="7"/>
              <a:endCxn id="17" idx="4"/>
            </p:cNvCxnSpPr>
            <p:nvPr/>
          </p:nvCxnSpPr>
          <p:spPr>
            <a:xfrm rot="5400000" flipH="1" flipV="1">
              <a:off x="3037514" y="4619600"/>
              <a:ext cx="174718" cy="174718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" name="Straight Connector 20"/>
            <p:cNvCxnSpPr>
              <a:stCxn id="25" idx="6"/>
              <a:endCxn id="15" idx="2"/>
            </p:cNvCxnSpPr>
            <p:nvPr/>
          </p:nvCxnSpPr>
          <p:spPr>
            <a:xfrm>
              <a:off x="3059832" y="4848200"/>
              <a:ext cx="304800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" name="Straight Connector 21"/>
            <p:cNvCxnSpPr>
              <a:stCxn id="17" idx="4"/>
              <a:endCxn id="15" idx="1"/>
            </p:cNvCxnSpPr>
            <p:nvPr/>
          </p:nvCxnSpPr>
          <p:spPr>
            <a:xfrm rot="16200000" flipH="1">
              <a:off x="3212232" y="4619600"/>
              <a:ext cx="174718" cy="174718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2" name="Straight Connector 22"/>
            <p:cNvCxnSpPr>
              <a:stCxn id="15" idx="7"/>
              <a:endCxn id="24" idx="3"/>
            </p:cNvCxnSpPr>
            <p:nvPr/>
          </p:nvCxnSpPr>
          <p:spPr>
            <a:xfrm rot="5400000" flipH="1" flipV="1">
              <a:off x="3494714" y="4597282"/>
              <a:ext cx="197036" cy="197036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3" name="Straight Connector 23"/>
            <p:cNvCxnSpPr>
              <a:stCxn id="15" idx="5"/>
              <a:endCxn id="26" idx="1"/>
            </p:cNvCxnSpPr>
            <p:nvPr/>
          </p:nvCxnSpPr>
          <p:spPr>
            <a:xfrm rot="16200000" flipH="1">
              <a:off x="3494714" y="4902082"/>
              <a:ext cx="197036" cy="197036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Straight Connector 26"/>
            <p:cNvCxnSpPr>
              <a:stCxn id="24" idx="4"/>
              <a:endCxn id="26" idx="0"/>
            </p:cNvCxnSpPr>
            <p:nvPr/>
          </p:nvCxnSpPr>
          <p:spPr>
            <a:xfrm rot="5400000">
              <a:off x="3517032" y="4848200"/>
              <a:ext cx="457200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5" name="Oval 28"/>
            <p:cNvSpPr/>
            <p:nvPr/>
          </p:nvSpPr>
          <p:spPr>
            <a:xfrm>
              <a:off x="3364632" y="47720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6" name="Straight Connector 41"/>
            <p:cNvCxnSpPr>
              <a:stCxn id="31" idx="1"/>
            </p:cNvCxnSpPr>
            <p:nvPr/>
          </p:nvCxnSpPr>
          <p:spPr>
            <a:xfrm rot="16200000" flipH="1">
              <a:off x="2847262" y="4127382"/>
              <a:ext cx="430690" cy="265714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7" name="Oval 27"/>
            <p:cNvSpPr/>
            <p:nvPr/>
          </p:nvSpPr>
          <p:spPr>
            <a:xfrm>
              <a:off x="3136032" y="44672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8" name="Straight Connector 43"/>
            <p:cNvCxnSpPr>
              <a:stCxn id="30" idx="5"/>
            </p:cNvCxnSpPr>
            <p:nvPr/>
          </p:nvCxnSpPr>
          <p:spPr>
            <a:xfrm rot="16200000" flipH="1">
              <a:off x="2702998" y="4559182"/>
              <a:ext cx="228600" cy="279648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9" name="Straight Connector 45"/>
            <p:cNvCxnSpPr>
              <a:stCxn id="31" idx="4"/>
            </p:cNvCxnSpPr>
            <p:nvPr/>
          </p:nvCxnSpPr>
          <p:spPr>
            <a:xfrm rot="5400000">
              <a:off x="2615208" y="4170784"/>
              <a:ext cx="364232" cy="372616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0" name="Straight Connector 51"/>
            <p:cNvCxnSpPr>
              <a:endCxn id="29" idx="6"/>
            </p:cNvCxnSpPr>
            <p:nvPr/>
          </p:nvCxnSpPr>
          <p:spPr>
            <a:xfrm flipV="1">
              <a:off x="3771528" y="4962872"/>
              <a:ext cx="368424" cy="211832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1" name="Straight Connector 53"/>
            <p:cNvCxnSpPr>
              <a:endCxn id="27" idx="6"/>
            </p:cNvCxnSpPr>
            <p:nvPr/>
          </p:nvCxnSpPr>
          <p:spPr>
            <a:xfrm rot="5400000" flipH="1" flipV="1">
              <a:off x="3959932" y="4630452"/>
              <a:ext cx="423664" cy="224408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2" name="Straight Connector 55"/>
            <p:cNvCxnSpPr>
              <a:endCxn id="28" idx="5"/>
            </p:cNvCxnSpPr>
            <p:nvPr/>
          </p:nvCxnSpPr>
          <p:spPr>
            <a:xfrm rot="16200000" flipV="1">
              <a:off x="3941806" y="4256478"/>
              <a:ext cx="365590" cy="15795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3" name="Straight Connector 57"/>
            <p:cNvCxnSpPr>
              <a:endCxn id="28" idx="7"/>
            </p:cNvCxnSpPr>
            <p:nvPr/>
          </p:nvCxnSpPr>
          <p:spPr>
            <a:xfrm rot="5400000" flipH="1" flipV="1">
              <a:off x="3671900" y="4158456"/>
              <a:ext cx="487288" cy="260164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24" name="Oval 30"/>
            <p:cNvSpPr/>
            <p:nvPr/>
          </p:nvSpPr>
          <p:spPr>
            <a:xfrm>
              <a:off x="3669432" y="44672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Oval 31"/>
            <p:cNvSpPr/>
            <p:nvPr/>
          </p:nvSpPr>
          <p:spPr>
            <a:xfrm>
              <a:off x="2907432" y="47720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Oval 32"/>
            <p:cNvSpPr/>
            <p:nvPr/>
          </p:nvSpPr>
          <p:spPr>
            <a:xfrm>
              <a:off x="3669432" y="50768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34"/>
            <p:cNvSpPr/>
            <p:nvPr/>
          </p:nvSpPr>
          <p:spPr>
            <a:xfrm>
              <a:off x="4131568" y="445462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35"/>
            <p:cNvSpPr/>
            <p:nvPr/>
          </p:nvSpPr>
          <p:spPr>
            <a:xfrm>
              <a:off x="3915544" y="4022576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Oval 36"/>
            <p:cNvSpPr/>
            <p:nvPr/>
          </p:nvSpPr>
          <p:spPr>
            <a:xfrm>
              <a:off x="3987552" y="4886672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39"/>
            <p:cNvSpPr/>
            <p:nvPr/>
          </p:nvSpPr>
          <p:spPr>
            <a:xfrm>
              <a:off x="2547392" y="445462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7"/>
            <p:cNvSpPr/>
            <p:nvPr/>
          </p:nvSpPr>
          <p:spPr>
            <a:xfrm>
              <a:off x="2907432" y="4022576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2" name="Right Arrow 81"/>
          <p:cNvSpPr/>
          <p:nvPr/>
        </p:nvSpPr>
        <p:spPr>
          <a:xfrm rot="2941856" flipV="1">
            <a:off x="2368121" y="4433081"/>
            <a:ext cx="723079" cy="4378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9" name="Group 108"/>
          <p:cNvGrpSpPr/>
          <p:nvPr/>
        </p:nvGrpSpPr>
        <p:grpSpPr>
          <a:xfrm>
            <a:off x="2915816" y="4721503"/>
            <a:ext cx="2916477" cy="1656184"/>
            <a:chOff x="1716889" y="4648992"/>
            <a:chExt cx="2916477" cy="1656184"/>
          </a:xfrm>
        </p:grpSpPr>
        <p:cxnSp>
          <p:nvCxnSpPr>
            <p:cNvPr id="84" name="Straight Connector 19"/>
            <p:cNvCxnSpPr>
              <a:stCxn id="99" idx="7"/>
              <a:endCxn id="91" idx="4"/>
            </p:cNvCxnSpPr>
            <p:nvPr/>
          </p:nvCxnSpPr>
          <p:spPr>
            <a:xfrm rot="5400000" flipH="1" flipV="1">
              <a:off x="2363410" y="5472418"/>
              <a:ext cx="239814" cy="231885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5" name="Straight Connector 20"/>
            <p:cNvCxnSpPr>
              <a:stCxn id="99" idx="6"/>
            </p:cNvCxnSpPr>
            <p:nvPr/>
          </p:nvCxnSpPr>
          <p:spPr>
            <a:xfrm>
              <a:off x="2396996" y="5782224"/>
              <a:ext cx="404528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6" name="Straight Connector 21"/>
            <p:cNvCxnSpPr>
              <a:stCxn id="91" idx="4"/>
            </p:cNvCxnSpPr>
            <p:nvPr/>
          </p:nvCxnSpPr>
          <p:spPr>
            <a:xfrm rot="16200000" flipH="1">
              <a:off x="2595295" y="5472418"/>
              <a:ext cx="239814" cy="231885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7" name="Straight Connector 22"/>
            <p:cNvCxnSpPr>
              <a:endCxn id="98" idx="3"/>
            </p:cNvCxnSpPr>
            <p:nvPr/>
          </p:nvCxnSpPr>
          <p:spPr>
            <a:xfrm rot="5400000" flipH="1" flipV="1">
              <a:off x="3581403" y="5442291"/>
              <a:ext cx="270447" cy="261504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8" name="Straight Connector 23"/>
            <p:cNvCxnSpPr>
              <a:endCxn id="100" idx="1"/>
            </p:cNvCxnSpPr>
            <p:nvPr/>
          </p:nvCxnSpPr>
          <p:spPr>
            <a:xfrm rot="16200000" flipH="1">
              <a:off x="3581403" y="5860653"/>
              <a:ext cx="270447" cy="261504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9" name="Straight Connector 26"/>
            <p:cNvCxnSpPr>
              <a:stCxn id="98" idx="4"/>
              <a:endCxn id="100" idx="0"/>
            </p:cNvCxnSpPr>
            <p:nvPr/>
          </p:nvCxnSpPr>
          <p:spPr>
            <a:xfrm rot="5400000">
              <a:off x="3605120" y="5782224"/>
              <a:ext cx="627542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0" name="Straight Connector 41"/>
            <p:cNvCxnSpPr>
              <a:stCxn id="105" idx="1"/>
            </p:cNvCxnSpPr>
            <p:nvPr/>
          </p:nvCxnSpPr>
          <p:spPr>
            <a:xfrm rot="16200000" flipH="1">
              <a:off x="2105101" y="4798876"/>
              <a:ext cx="591155" cy="352653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91" name="Oval 27"/>
            <p:cNvSpPr/>
            <p:nvPr/>
          </p:nvSpPr>
          <p:spPr>
            <a:xfrm>
              <a:off x="2498128" y="5259272"/>
              <a:ext cx="202264" cy="209181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2" name="Straight Connector 43"/>
            <p:cNvCxnSpPr>
              <a:stCxn id="104" idx="5"/>
            </p:cNvCxnSpPr>
            <p:nvPr/>
          </p:nvCxnSpPr>
          <p:spPr>
            <a:xfrm rot="16200000" flipH="1">
              <a:off x="1918221" y="5391871"/>
              <a:ext cx="313771" cy="371146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3" name="Straight Connector 45"/>
            <p:cNvCxnSpPr>
              <a:stCxn id="105" idx="4"/>
            </p:cNvCxnSpPr>
            <p:nvPr/>
          </p:nvCxnSpPr>
          <p:spPr>
            <a:xfrm rot="5400000">
              <a:off x="1798629" y="4860874"/>
              <a:ext cx="499937" cy="494533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4" name="Straight Connector 51"/>
            <p:cNvCxnSpPr>
              <a:endCxn id="103" idx="6"/>
            </p:cNvCxnSpPr>
            <p:nvPr/>
          </p:nvCxnSpPr>
          <p:spPr>
            <a:xfrm flipV="1">
              <a:off x="3953259" y="5939620"/>
              <a:ext cx="488970" cy="290756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5" name="Straight Connector 53"/>
            <p:cNvCxnSpPr>
              <a:endCxn id="101" idx="6"/>
            </p:cNvCxnSpPr>
            <p:nvPr/>
          </p:nvCxnSpPr>
          <p:spPr>
            <a:xfrm rot="5400000" flipH="1" flipV="1">
              <a:off x="4193694" y="5488440"/>
              <a:ext cx="581511" cy="297833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6" name="Straight Connector 55"/>
            <p:cNvCxnSpPr>
              <a:endCxn id="102" idx="5"/>
            </p:cNvCxnSpPr>
            <p:nvPr/>
          </p:nvCxnSpPr>
          <p:spPr>
            <a:xfrm rot="16200000" flipV="1">
              <a:off x="4170955" y="4973624"/>
              <a:ext cx="501801" cy="20963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7" name="Straight Connector 57"/>
            <p:cNvCxnSpPr>
              <a:endCxn id="102" idx="7"/>
            </p:cNvCxnSpPr>
            <p:nvPr/>
          </p:nvCxnSpPr>
          <p:spPr>
            <a:xfrm rot="5400000" flipH="1" flipV="1">
              <a:off x="3809976" y="4841401"/>
              <a:ext cx="668840" cy="345288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98" name="Oval 30"/>
            <p:cNvSpPr/>
            <p:nvPr/>
          </p:nvSpPr>
          <p:spPr>
            <a:xfrm>
              <a:off x="3817759" y="5259272"/>
              <a:ext cx="202264" cy="209181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Oval 31"/>
            <p:cNvSpPr/>
            <p:nvPr/>
          </p:nvSpPr>
          <p:spPr>
            <a:xfrm>
              <a:off x="2194731" y="5677634"/>
              <a:ext cx="202264" cy="209181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Oval 32"/>
            <p:cNvSpPr/>
            <p:nvPr/>
          </p:nvSpPr>
          <p:spPr>
            <a:xfrm>
              <a:off x="3817759" y="6095995"/>
              <a:ext cx="202264" cy="209181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Oval 34"/>
            <p:cNvSpPr/>
            <p:nvPr/>
          </p:nvSpPr>
          <p:spPr>
            <a:xfrm>
              <a:off x="4431102" y="5242011"/>
              <a:ext cx="202264" cy="209181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" name="Oval 35"/>
            <p:cNvSpPr/>
            <p:nvPr/>
          </p:nvSpPr>
          <p:spPr>
            <a:xfrm>
              <a:off x="4144396" y="4648992"/>
              <a:ext cx="202264" cy="209181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" name="Oval 36"/>
            <p:cNvSpPr/>
            <p:nvPr/>
          </p:nvSpPr>
          <p:spPr>
            <a:xfrm>
              <a:off x="4239965" y="5835030"/>
              <a:ext cx="202264" cy="209181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" name="Oval 39"/>
            <p:cNvSpPr/>
            <p:nvPr/>
          </p:nvSpPr>
          <p:spPr>
            <a:xfrm>
              <a:off x="1716889" y="5242011"/>
              <a:ext cx="202264" cy="209181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5" name="Oval 37"/>
            <p:cNvSpPr/>
            <p:nvPr/>
          </p:nvSpPr>
          <p:spPr>
            <a:xfrm>
              <a:off x="2194731" y="4648992"/>
              <a:ext cx="202264" cy="209181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6" name="Straight Connector 20"/>
            <p:cNvCxnSpPr/>
            <p:nvPr/>
          </p:nvCxnSpPr>
          <p:spPr>
            <a:xfrm>
              <a:off x="2878621" y="5777027"/>
              <a:ext cx="651410" cy="23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07" name="Oval 28"/>
            <p:cNvSpPr/>
            <p:nvPr/>
          </p:nvSpPr>
          <p:spPr>
            <a:xfrm>
              <a:off x="2768142" y="5672437"/>
              <a:ext cx="202264" cy="20918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" name="Oval 28"/>
            <p:cNvSpPr/>
            <p:nvPr/>
          </p:nvSpPr>
          <p:spPr>
            <a:xfrm>
              <a:off x="3419872" y="5672437"/>
              <a:ext cx="202264" cy="20918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1" name="Right Arrow 110"/>
          <p:cNvSpPr/>
          <p:nvPr/>
        </p:nvSpPr>
        <p:spPr>
          <a:xfrm rot="18658144">
            <a:off x="5789313" y="4515867"/>
            <a:ext cx="723079" cy="4378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950014" y="2945123"/>
            <a:ext cx="2916477" cy="1656184"/>
            <a:chOff x="1716889" y="4648992"/>
            <a:chExt cx="2916477" cy="1656184"/>
          </a:xfrm>
        </p:grpSpPr>
        <p:cxnSp>
          <p:nvCxnSpPr>
            <p:cNvPr id="113" name="Straight Connector 19"/>
            <p:cNvCxnSpPr>
              <a:stCxn id="128" idx="7"/>
              <a:endCxn id="120" idx="4"/>
            </p:cNvCxnSpPr>
            <p:nvPr/>
          </p:nvCxnSpPr>
          <p:spPr>
            <a:xfrm rot="5400000" flipH="1" flipV="1">
              <a:off x="2363410" y="5472418"/>
              <a:ext cx="239814" cy="231885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4" name="Straight Connector 20"/>
            <p:cNvCxnSpPr>
              <a:stCxn id="128" idx="6"/>
            </p:cNvCxnSpPr>
            <p:nvPr/>
          </p:nvCxnSpPr>
          <p:spPr>
            <a:xfrm>
              <a:off x="2396996" y="5782224"/>
              <a:ext cx="404528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5" name="Straight Connector 21"/>
            <p:cNvCxnSpPr>
              <a:stCxn id="120" idx="4"/>
            </p:cNvCxnSpPr>
            <p:nvPr/>
          </p:nvCxnSpPr>
          <p:spPr>
            <a:xfrm rot="16200000" flipH="1">
              <a:off x="2595295" y="5472418"/>
              <a:ext cx="239814" cy="231885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6" name="Straight Connector 22"/>
            <p:cNvCxnSpPr>
              <a:endCxn id="127" idx="3"/>
            </p:cNvCxnSpPr>
            <p:nvPr/>
          </p:nvCxnSpPr>
          <p:spPr>
            <a:xfrm rot="5400000" flipH="1" flipV="1">
              <a:off x="3581403" y="5442291"/>
              <a:ext cx="270447" cy="261504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7" name="Straight Connector 23"/>
            <p:cNvCxnSpPr>
              <a:endCxn id="129" idx="1"/>
            </p:cNvCxnSpPr>
            <p:nvPr/>
          </p:nvCxnSpPr>
          <p:spPr>
            <a:xfrm rot="16200000" flipH="1">
              <a:off x="3581403" y="5860653"/>
              <a:ext cx="270447" cy="261504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8" name="Straight Connector 26"/>
            <p:cNvCxnSpPr>
              <a:stCxn id="127" idx="4"/>
              <a:endCxn id="129" idx="0"/>
            </p:cNvCxnSpPr>
            <p:nvPr/>
          </p:nvCxnSpPr>
          <p:spPr>
            <a:xfrm rot="5400000">
              <a:off x="3605120" y="5782224"/>
              <a:ext cx="627542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9" name="Straight Connector 41"/>
            <p:cNvCxnSpPr>
              <a:stCxn id="134" idx="1"/>
            </p:cNvCxnSpPr>
            <p:nvPr/>
          </p:nvCxnSpPr>
          <p:spPr>
            <a:xfrm rot="16200000" flipH="1">
              <a:off x="2105101" y="4798876"/>
              <a:ext cx="591155" cy="352653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20" name="Oval 27"/>
            <p:cNvSpPr/>
            <p:nvPr/>
          </p:nvSpPr>
          <p:spPr>
            <a:xfrm>
              <a:off x="2498128" y="5259272"/>
              <a:ext cx="202264" cy="209181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21" name="Straight Connector 43"/>
            <p:cNvCxnSpPr>
              <a:stCxn id="133" idx="5"/>
            </p:cNvCxnSpPr>
            <p:nvPr/>
          </p:nvCxnSpPr>
          <p:spPr>
            <a:xfrm rot="16200000" flipH="1">
              <a:off x="1918221" y="5391871"/>
              <a:ext cx="313771" cy="371146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22" name="Straight Connector 45"/>
            <p:cNvCxnSpPr>
              <a:stCxn id="134" idx="4"/>
            </p:cNvCxnSpPr>
            <p:nvPr/>
          </p:nvCxnSpPr>
          <p:spPr>
            <a:xfrm rot="5400000">
              <a:off x="1798629" y="4860874"/>
              <a:ext cx="499937" cy="494533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23" name="Straight Connector 51"/>
            <p:cNvCxnSpPr>
              <a:endCxn id="132" idx="6"/>
            </p:cNvCxnSpPr>
            <p:nvPr/>
          </p:nvCxnSpPr>
          <p:spPr>
            <a:xfrm flipV="1">
              <a:off x="3953259" y="5939620"/>
              <a:ext cx="488970" cy="290756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24" name="Straight Connector 53"/>
            <p:cNvCxnSpPr>
              <a:endCxn id="130" idx="6"/>
            </p:cNvCxnSpPr>
            <p:nvPr/>
          </p:nvCxnSpPr>
          <p:spPr>
            <a:xfrm rot="5400000" flipH="1" flipV="1">
              <a:off x="4193694" y="5488440"/>
              <a:ext cx="581511" cy="297833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25" name="Straight Connector 55"/>
            <p:cNvCxnSpPr>
              <a:endCxn id="131" idx="5"/>
            </p:cNvCxnSpPr>
            <p:nvPr/>
          </p:nvCxnSpPr>
          <p:spPr>
            <a:xfrm rot="16200000" flipV="1">
              <a:off x="4170955" y="4973624"/>
              <a:ext cx="501801" cy="20963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26" name="Straight Connector 57"/>
            <p:cNvCxnSpPr>
              <a:endCxn id="131" idx="7"/>
            </p:cNvCxnSpPr>
            <p:nvPr/>
          </p:nvCxnSpPr>
          <p:spPr>
            <a:xfrm rot="5400000" flipH="1" flipV="1">
              <a:off x="3809976" y="4841401"/>
              <a:ext cx="668840" cy="345288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27" name="Oval 30"/>
            <p:cNvSpPr/>
            <p:nvPr/>
          </p:nvSpPr>
          <p:spPr>
            <a:xfrm>
              <a:off x="3817759" y="5259272"/>
              <a:ext cx="202264" cy="209181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8" name="Oval 31"/>
            <p:cNvSpPr/>
            <p:nvPr/>
          </p:nvSpPr>
          <p:spPr>
            <a:xfrm>
              <a:off x="2194731" y="5677634"/>
              <a:ext cx="202264" cy="209181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9" name="Oval 32"/>
            <p:cNvSpPr/>
            <p:nvPr/>
          </p:nvSpPr>
          <p:spPr>
            <a:xfrm>
              <a:off x="3817759" y="6095995"/>
              <a:ext cx="202264" cy="209181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0" name="Oval 34"/>
            <p:cNvSpPr/>
            <p:nvPr/>
          </p:nvSpPr>
          <p:spPr>
            <a:xfrm>
              <a:off x="4431102" y="5242011"/>
              <a:ext cx="202264" cy="209181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1" name="Oval 35"/>
            <p:cNvSpPr/>
            <p:nvPr/>
          </p:nvSpPr>
          <p:spPr>
            <a:xfrm>
              <a:off x="4144396" y="4648992"/>
              <a:ext cx="202264" cy="209181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2" name="Oval 36"/>
            <p:cNvSpPr/>
            <p:nvPr/>
          </p:nvSpPr>
          <p:spPr>
            <a:xfrm>
              <a:off x="4239965" y="5835030"/>
              <a:ext cx="202264" cy="209181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3" name="Oval 39"/>
            <p:cNvSpPr/>
            <p:nvPr/>
          </p:nvSpPr>
          <p:spPr>
            <a:xfrm>
              <a:off x="1716889" y="5242011"/>
              <a:ext cx="202264" cy="209181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4" name="Oval 37"/>
            <p:cNvSpPr/>
            <p:nvPr/>
          </p:nvSpPr>
          <p:spPr>
            <a:xfrm>
              <a:off x="2194731" y="4648992"/>
              <a:ext cx="202264" cy="209181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35" name="Straight Connector 20"/>
            <p:cNvCxnSpPr/>
            <p:nvPr/>
          </p:nvCxnSpPr>
          <p:spPr>
            <a:xfrm>
              <a:off x="2878621" y="5777027"/>
              <a:ext cx="651410" cy="23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36" name="Oval 28"/>
            <p:cNvSpPr/>
            <p:nvPr/>
          </p:nvSpPr>
          <p:spPr>
            <a:xfrm>
              <a:off x="2768142" y="5672437"/>
              <a:ext cx="202264" cy="209181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Oval 28"/>
            <p:cNvSpPr/>
            <p:nvPr/>
          </p:nvSpPr>
          <p:spPr>
            <a:xfrm>
              <a:off x="3419872" y="5672437"/>
              <a:ext cx="202264" cy="209181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8" name="TextBox 137"/>
          <p:cNvSpPr txBox="1"/>
          <p:nvPr/>
        </p:nvSpPr>
        <p:spPr>
          <a:xfrm>
            <a:off x="5861482" y="6028173"/>
            <a:ext cx="3526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[adapted from </a:t>
            </a:r>
            <a:r>
              <a:rPr lang="en-US" dirty="0" err="1" smtClean="0"/>
              <a:t>Abello</a:t>
            </a:r>
            <a:r>
              <a:rPr lang="en-US" dirty="0" smtClean="0"/>
              <a:t> et al. 2006]</a:t>
            </a:r>
            <a:endParaRPr lang="en-US" dirty="0"/>
          </a:p>
        </p:txBody>
      </p:sp>
      <p:sp>
        <p:nvSpPr>
          <p:cNvPr id="110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3900" b="1" dirty="0" smtClean="0"/>
              <a:t>Redundant Nodes on</a:t>
            </a:r>
            <a:r>
              <a:rPr lang="en-US" sz="3900" dirty="0" smtClean="0"/>
              <a:t/>
            </a:r>
            <a:br>
              <a:rPr lang="en-US" sz="3900" dirty="0" smtClean="0"/>
            </a:br>
            <a:r>
              <a:rPr lang="en-US" sz="4000" dirty="0" smtClean="0"/>
              <a:t>Similarity + Clustering</a:t>
            </a:r>
            <a:endParaRPr lang="en-US" sz="3900" dirty="0"/>
          </a:p>
        </p:txBody>
      </p:sp>
      <p:sp>
        <p:nvSpPr>
          <p:cNvPr id="139" name="Rounded Rectangle 138"/>
          <p:cNvSpPr/>
          <p:nvPr/>
        </p:nvSpPr>
        <p:spPr>
          <a:xfrm>
            <a:off x="7092280" y="245938"/>
            <a:ext cx="158417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Data Level (Filtering)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467544" y="245938"/>
            <a:ext cx="1584176" cy="576064"/>
          </a:xfrm>
          <a:prstGeom prst="round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Detecting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3173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1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688" y="1600201"/>
            <a:ext cx="8686800" cy="4525963"/>
          </a:xfrm>
        </p:spPr>
        <p:txBody>
          <a:bodyPr/>
          <a:lstStyle/>
          <a:p>
            <a:r>
              <a:rPr lang="en-US" sz="3000" dirty="0" smtClean="0"/>
              <a:t>Some simple preprocessing can resolve such clustering problems: e.g., </a:t>
            </a:r>
            <a:r>
              <a:rPr lang="en-US" sz="3000" b="1" dirty="0" smtClean="0"/>
              <a:t>peeling </a:t>
            </a:r>
            <a:r>
              <a:rPr lang="en-US" sz="3000" dirty="0" smtClean="0"/>
              <a:t>to reduce runtime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19</a:t>
            </a:fld>
            <a:endParaRPr lang="en-US" dirty="0"/>
          </a:p>
        </p:txBody>
      </p:sp>
      <p:sp>
        <p:nvSpPr>
          <p:cNvPr id="138" name="TextBox 137"/>
          <p:cNvSpPr txBox="1"/>
          <p:nvPr/>
        </p:nvSpPr>
        <p:spPr>
          <a:xfrm>
            <a:off x="5861482" y="6028173"/>
            <a:ext cx="3526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[adapted from </a:t>
            </a:r>
            <a:r>
              <a:rPr lang="en-US" dirty="0" err="1" smtClean="0"/>
              <a:t>Abello</a:t>
            </a:r>
            <a:r>
              <a:rPr lang="en-US" dirty="0" smtClean="0"/>
              <a:t> et al. 2006]</a:t>
            </a:r>
            <a:endParaRPr lang="en-US" dirty="0"/>
          </a:p>
        </p:txBody>
      </p:sp>
      <p:grpSp>
        <p:nvGrpSpPr>
          <p:cNvPr id="110" name="Gruppieren 115"/>
          <p:cNvGrpSpPr/>
          <p:nvPr/>
        </p:nvGrpSpPr>
        <p:grpSpPr>
          <a:xfrm>
            <a:off x="294103" y="3504516"/>
            <a:ext cx="2423092" cy="2300748"/>
            <a:chOff x="2547392" y="4022576"/>
            <a:chExt cx="1736576" cy="1592560"/>
          </a:xfrm>
        </p:grpSpPr>
        <p:cxnSp>
          <p:nvCxnSpPr>
            <p:cNvPr id="139" name="Straight Connector 18"/>
            <p:cNvCxnSpPr>
              <a:stCxn id="148" idx="4"/>
            </p:cNvCxnSpPr>
            <p:nvPr/>
          </p:nvCxnSpPr>
          <p:spPr>
            <a:xfrm rot="5400000">
              <a:off x="2983632" y="4848200"/>
              <a:ext cx="457200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0" name="Straight Connector 19"/>
            <p:cNvCxnSpPr>
              <a:stCxn id="158" idx="7"/>
              <a:endCxn id="148" idx="4"/>
            </p:cNvCxnSpPr>
            <p:nvPr/>
          </p:nvCxnSpPr>
          <p:spPr>
            <a:xfrm rot="5400000" flipH="1" flipV="1">
              <a:off x="3037514" y="4619600"/>
              <a:ext cx="174718" cy="174718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1" name="Straight Connector 20"/>
            <p:cNvCxnSpPr>
              <a:stCxn id="158" idx="6"/>
              <a:endCxn id="146" idx="2"/>
            </p:cNvCxnSpPr>
            <p:nvPr/>
          </p:nvCxnSpPr>
          <p:spPr>
            <a:xfrm>
              <a:off x="3059832" y="4848200"/>
              <a:ext cx="304800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2" name="Straight Connector 21"/>
            <p:cNvCxnSpPr>
              <a:stCxn id="148" idx="4"/>
              <a:endCxn id="146" idx="1"/>
            </p:cNvCxnSpPr>
            <p:nvPr/>
          </p:nvCxnSpPr>
          <p:spPr>
            <a:xfrm rot="16200000" flipH="1">
              <a:off x="3212232" y="4619600"/>
              <a:ext cx="174718" cy="174718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3" name="Straight Connector 22"/>
            <p:cNvCxnSpPr>
              <a:stCxn id="146" idx="7"/>
              <a:endCxn id="157" idx="3"/>
            </p:cNvCxnSpPr>
            <p:nvPr/>
          </p:nvCxnSpPr>
          <p:spPr>
            <a:xfrm rot="5400000" flipH="1" flipV="1">
              <a:off x="3494714" y="4597282"/>
              <a:ext cx="197036" cy="197036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4" name="Straight Connector 23"/>
            <p:cNvCxnSpPr>
              <a:stCxn id="146" idx="5"/>
              <a:endCxn id="159" idx="1"/>
            </p:cNvCxnSpPr>
            <p:nvPr/>
          </p:nvCxnSpPr>
          <p:spPr>
            <a:xfrm rot="16200000" flipH="1">
              <a:off x="3494714" y="4902082"/>
              <a:ext cx="197036" cy="197036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5" name="Straight Connector 26"/>
            <p:cNvCxnSpPr>
              <a:stCxn id="157" idx="4"/>
              <a:endCxn id="159" idx="0"/>
            </p:cNvCxnSpPr>
            <p:nvPr/>
          </p:nvCxnSpPr>
          <p:spPr>
            <a:xfrm rot="5400000">
              <a:off x="3517032" y="4848200"/>
              <a:ext cx="457200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46" name="Oval 28"/>
            <p:cNvSpPr/>
            <p:nvPr/>
          </p:nvSpPr>
          <p:spPr>
            <a:xfrm>
              <a:off x="3364632" y="47720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47" name="Straight Connector 41"/>
            <p:cNvCxnSpPr>
              <a:stCxn id="167" idx="1"/>
            </p:cNvCxnSpPr>
            <p:nvPr/>
          </p:nvCxnSpPr>
          <p:spPr>
            <a:xfrm rot="16200000" flipH="1">
              <a:off x="2847262" y="4127382"/>
              <a:ext cx="430690" cy="265714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48" name="Oval 27"/>
            <p:cNvSpPr/>
            <p:nvPr/>
          </p:nvSpPr>
          <p:spPr>
            <a:xfrm>
              <a:off x="3136032" y="44672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49" name="Straight Connector 43"/>
            <p:cNvCxnSpPr>
              <a:stCxn id="165" idx="5"/>
            </p:cNvCxnSpPr>
            <p:nvPr/>
          </p:nvCxnSpPr>
          <p:spPr>
            <a:xfrm rot="16200000" flipH="1">
              <a:off x="2702998" y="4559182"/>
              <a:ext cx="228600" cy="279648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0" name="Straight Connector 45"/>
            <p:cNvCxnSpPr>
              <a:stCxn id="167" idx="4"/>
            </p:cNvCxnSpPr>
            <p:nvPr/>
          </p:nvCxnSpPr>
          <p:spPr>
            <a:xfrm rot="5400000">
              <a:off x="2615208" y="4170784"/>
              <a:ext cx="364232" cy="372616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1" name="Straight Connector 47"/>
            <p:cNvCxnSpPr>
              <a:endCxn id="164" idx="2"/>
            </p:cNvCxnSpPr>
            <p:nvPr/>
          </p:nvCxnSpPr>
          <p:spPr>
            <a:xfrm rot="10800000" flipV="1">
              <a:off x="2763416" y="5174704"/>
              <a:ext cx="444624" cy="148208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2" name="Straight Connector 49"/>
            <p:cNvCxnSpPr>
              <a:stCxn id="160" idx="5"/>
            </p:cNvCxnSpPr>
            <p:nvPr/>
          </p:nvCxnSpPr>
          <p:spPr>
            <a:xfrm rot="16200000" flipH="1">
              <a:off x="3280786" y="5192210"/>
              <a:ext cx="332054" cy="361398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3" name="Straight Connector 51"/>
            <p:cNvCxnSpPr>
              <a:endCxn id="163" idx="6"/>
            </p:cNvCxnSpPr>
            <p:nvPr/>
          </p:nvCxnSpPr>
          <p:spPr>
            <a:xfrm flipV="1">
              <a:off x="3771528" y="4962872"/>
              <a:ext cx="368424" cy="211832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4" name="Straight Connector 53"/>
            <p:cNvCxnSpPr>
              <a:endCxn id="161" idx="6"/>
            </p:cNvCxnSpPr>
            <p:nvPr/>
          </p:nvCxnSpPr>
          <p:spPr>
            <a:xfrm rot="5400000" flipH="1" flipV="1">
              <a:off x="3959932" y="4630452"/>
              <a:ext cx="423664" cy="224408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5" name="Straight Connector 55"/>
            <p:cNvCxnSpPr>
              <a:endCxn id="162" idx="5"/>
            </p:cNvCxnSpPr>
            <p:nvPr/>
          </p:nvCxnSpPr>
          <p:spPr>
            <a:xfrm rot="16200000" flipV="1">
              <a:off x="3941806" y="4256478"/>
              <a:ext cx="365590" cy="15795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6" name="Straight Connector 57"/>
            <p:cNvCxnSpPr>
              <a:endCxn id="162" idx="7"/>
            </p:cNvCxnSpPr>
            <p:nvPr/>
          </p:nvCxnSpPr>
          <p:spPr>
            <a:xfrm rot="5400000" flipH="1" flipV="1">
              <a:off x="3671900" y="4158456"/>
              <a:ext cx="487288" cy="260164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57" name="Oval 30"/>
            <p:cNvSpPr/>
            <p:nvPr/>
          </p:nvSpPr>
          <p:spPr>
            <a:xfrm>
              <a:off x="3669432" y="44672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8" name="Oval 31"/>
            <p:cNvSpPr/>
            <p:nvPr/>
          </p:nvSpPr>
          <p:spPr>
            <a:xfrm>
              <a:off x="2907432" y="47720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9" name="Oval 32"/>
            <p:cNvSpPr/>
            <p:nvPr/>
          </p:nvSpPr>
          <p:spPr>
            <a:xfrm>
              <a:off x="3669432" y="50768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0" name="Oval 33"/>
            <p:cNvSpPr/>
            <p:nvPr/>
          </p:nvSpPr>
          <p:spPr>
            <a:xfrm>
              <a:off x="3136032" y="50768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1" name="Oval 34"/>
            <p:cNvSpPr/>
            <p:nvPr/>
          </p:nvSpPr>
          <p:spPr>
            <a:xfrm>
              <a:off x="4131568" y="445462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2" name="Oval 35"/>
            <p:cNvSpPr/>
            <p:nvPr/>
          </p:nvSpPr>
          <p:spPr>
            <a:xfrm>
              <a:off x="3915544" y="4022576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3" name="Oval 36"/>
            <p:cNvSpPr/>
            <p:nvPr/>
          </p:nvSpPr>
          <p:spPr>
            <a:xfrm>
              <a:off x="3987552" y="4886672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4" name="Oval 38"/>
            <p:cNvSpPr/>
            <p:nvPr/>
          </p:nvSpPr>
          <p:spPr>
            <a:xfrm>
              <a:off x="2763416" y="5246712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5" name="Oval 39"/>
            <p:cNvSpPr/>
            <p:nvPr/>
          </p:nvSpPr>
          <p:spPr>
            <a:xfrm>
              <a:off x="2547392" y="445462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6" name="Oval 40"/>
            <p:cNvSpPr/>
            <p:nvPr/>
          </p:nvSpPr>
          <p:spPr>
            <a:xfrm>
              <a:off x="3555504" y="5462736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7" name="Oval 37"/>
            <p:cNvSpPr/>
            <p:nvPr/>
          </p:nvSpPr>
          <p:spPr>
            <a:xfrm>
              <a:off x="2907432" y="4022576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8" name="Gruppieren 115"/>
          <p:cNvGrpSpPr/>
          <p:nvPr/>
        </p:nvGrpSpPr>
        <p:grpSpPr>
          <a:xfrm>
            <a:off x="3707904" y="3666172"/>
            <a:ext cx="2423092" cy="1743192"/>
            <a:chOff x="2547392" y="4022576"/>
            <a:chExt cx="1736576" cy="1206624"/>
          </a:xfrm>
        </p:grpSpPr>
        <p:cxnSp>
          <p:nvCxnSpPr>
            <p:cNvPr id="169" name="Straight Connector 19"/>
            <p:cNvCxnSpPr>
              <a:stCxn id="185" idx="7"/>
              <a:endCxn id="177" idx="4"/>
            </p:cNvCxnSpPr>
            <p:nvPr/>
          </p:nvCxnSpPr>
          <p:spPr>
            <a:xfrm rot="5400000" flipH="1" flipV="1">
              <a:off x="3037514" y="4619600"/>
              <a:ext cx="174718" cy="174718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70" name="Straight Connector 20"/>
            <p:cNvCxnSpPr>
              <a:stCxn id="185" idx="6"/>
              <a:endCxn id="175" idx="2"/>
            </p:cNvCxnSpPr>
            <p:nvPr/>
          </p:nvCxnSpPr>
          <p:spPr>
            <a:xfrm>
              <a:off x="3059832" y="4848200"/>
              <a:ext cx="304800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71" name="Straight Connector 21"/>
            <p:cNvCxnSpPr>
              <a:stCxn id="177" idx="4"/>
              <a:endCxn id="175" idx="1"/>
            </p:cNvCxnSpPr>
            <p:nvPr/>
          </p:nvCxnSpPr>
          <p:spPr>
            <a:xfrm rot="16200000" flipH="1">
              <a:off x="3212232" y="4619600"/>
              <a:ext cx="174718" cy="174718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72" name="Straight Connector 22"/>
            <p:cNvCxnSpPr>
              <a:stCxn id="175" idx="7"/>
              <a:endCxn id="184" idx="3"/>
            </p:cNvCxnSpPr>
            <p:nvPr/>
          </p:nvCxnSpPr>
          <p:spPr>
            <a:xfrm rot="5400000" flipH="1" flipV="1">
              <a:off x="3494714" y="4597282"/>
              <a:ext cx="197036" cy="197036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73" name="Straight Connector 23"/>
            <p:cNvCxnSpPr>
              <a:stCxn id="175" idx="5"/>
              <a:endCxn id="186" idx="1"/>
            </p:cNvCxnSpPr>
            <p:nvPr/>
          </p:nvCxnSpPr>
          <p:spPr>
            <a:xfrm rot="16200000" flipH="1">
              <a:off x="3494714" y="4902082"/>
              <a:ext cx="197036" cy="197036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74" name="Straight Connector 26"/>
            <p:cNvCxnSpPr>
              <a:stCxn id="184" idx="4"/>
              <a:endCxn id="186" idx="0"/>
            </p:cNvCxnSpPr>
            <p:nvPr/>
          </p:nvCxnSpPr>
          <p:spPr>
            <a:xfrm rot="5400000">
              <a:off x="3517032" y="4848200"/>
              <a:ext cx="457200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75" name="Oval 28"/>
            <p:cNvSpPr/>
            <p:nvPr/>
          </p:nvSpPr>
          <p:spPr>
            <a:xfrm>
              <a:off x="3364632" y="47720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76" name="Straight Connector 41"/>
            <p:cNvCxnSpPr>
              <a:stCxn id="191" idx="1"/>
            </p:cNvCxnSpPr>
            <p:nvPr/>
          </p:nvCxnSpPr>
          <p:spPr>
            <a:xfrm rot="16200000" flipH="1">
              <a:off x="2847262" y="4127382"/>
              <a:ext cx="430690" cy="265714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77" name="Oval 27"/>
            <p:cNvSpPr/>
            <p:nvPr/>
          </p:nvSpPr>
          <p:spPr>
            <a:xfrm>
              <a:off x="3136032" y="44672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78" name="Straight Connector 43"/>
            <p:cNvCxnSpPr>
              <a:stCxn id="190" idx="5"/>
            </p:cNvCxnSpPr>
            <p:nvPr/>
          </p:nvCxnSpPr>
          <p:spPr>
            <a:xfrm rot="16200000" flipH="1">
              <a:off x="2702998" y="4559182"/>
              <a:ext cx="228600" cy="279648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79" name="Straight Connector 45"/>
            <p:cNvCxnSpPr>
              <a:stCxn id="191" idx="4"/>
            </p:cNvCxnSpPr>
            <p:nvPr/>
          </p:nvCxnSpPr>
          <p:spPr>
            <a:xfrm rot="5400000">
              <a:off x="2615208" y="4170784"/>
              <a:ext cx="364232" cy="372616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80" name="Straight Connector 51"/>
            <p:cNvCxnSpPr>
              <a:endCxn id="189" idx="6"/>
            </p:cNvCxnSpPr>
            <p:nvPr/>
          </p:nvCxnSpPr>
          <p:spPr>
            <a:xfrm flipV="1">
              <a:off x="3771528" y="4962872"/>
              <a:ext cx="368424" cy="211832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81" name="Straight Connector 53"/>
            <p:cNvCxnSpPr>
              <a:endCxn id="187" idx="6"/>
            </p:cNvCxnSpPr>
            <p:nvPr/>
          </p:nvCxnSpPr>
          <p:spPr>
            <a:xfrm rot="5400000" flipH="1" flipV="1">
              <a:off x="3959932" y="4630452"/>
              <a:ext cx="423664" cy="224408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82" name="Straight Connector 55"/>
            <p:cNvCxnSpPr>
              <a:endCxn id="188" idx="5"/>
            </p:cNvCxnSpPr>
            <p:nvPr/>
          </p:nvCxnSpPr>
          <p:spPr>
            <a:xfrm rot="16200000" flipV="1">
              <a:off x="3941806" y="4256478"/>
              <a:ext cx="365590" cy="15795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83" name="Straight Connector 57"/>
            <p:cNvCxnSpPr>
              <a:endCxn id="188" idx="7"/>
            </p:cNvCxnSpPr>
            <p:nvPr/>
          </p:nvCxnSpPr>
          <p:spPr>
            <a:xfrm rot="5400000" flipH="1" flipV="1">
              <a:off x="3671900" y="4158456"/>
              <a:ext cx="487288" cy="260164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84" name="Oval 30"/>
            <p:cNvSpPr/>
            <p:nvPr/>
          </p:nvSpPr>
          <p:spPr>
            <a:xfrm>
              <a:off x="3669432" y="44672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5" name="Oval 31"/>
            <p:cNvSpPr/>
            <p:nvPr/>
          </p:nvSpPr>
          <p:spPr>
            <a:xfrm>
              <a:off x="2907432" y="47720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6" name="Oval 32"/>
            <p:cNvSpPr/>
            <p:nvPr/>
          </p:nvSpPr>
          <p:spPr>
            <a:xfrm>
              <a:off x="3669432" y="50768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7" name="Oval 34"/>
            <p:cNvSpPr/>
            <p:nvPr/>
          </p:nvSpPr>
          <p:spPr>
            <a:xfrm>
              <a:off x="4131568" y="445462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8" name="Oval 35"/>
            <p:cNvSpPr/>
            <p:nvPr/>
          </p:nvSpPr>
          <p:spPr>
            <a:xfrm>
              <a:off x="3915544" y="4022576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9" name="Oval 36"/>
            <p:cNvSpPr/>
            <p:nvPr/>
          </p:nvSpPr>
          <p:spPr>
            <a:xfrm>
              <a:off x="3987552" y="4886672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0" name="Oval 39"/>
            <p:cNvSpPr/>
            <p:nvPr/>
          </p:nvSpPr>
          <p:spPr>
            <a:xfrm>
              <a:off x="2547392" y="4454624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1" name="Oval 37"/>
            <p:cNvSpPr/>
            <p:nvPr/>
          </p:nvSpPr>
          <p:spPr>
            <a:xfrm>
              <a:off x="2907432" y="4022576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92" name="Gerade Verbindung 116"/>
          <p:cNvCxnSpPr/>
          <p:nvPr/>
        </p:nvCxnSpPr>
        <p:spPr>
          <a:xfrm rot="5400000" flipH="1" flipV="1">
            <a:off x="1398049" y="5335237"/>
            <a:ext cx="216024" cy="2160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Gerade Verbindung 118"/>
          <p:cNvCxnSpPr/>
          <p:nvPr/>
        </p:nvCxnSpPr>
        <p:spPr>
          <a:xfrm rot="16200000" flipV="1">
            <a:off x="839671" y="5240892"/>
            <a:ext cx="288032" cy="720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Gerade Verbindung 121"/>
          <p:cNvCxnSpPr/>
          <p:nvPr/>
        </p:nvCxnSpPr>
        <p:spPr>
          <a:xfrm>
            <a:off x="1087061" y="4899033"/>
            <a:ext cx="2880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Pfeil nach rechts 123"/>
          <p:cNvSpPr/>
          <p:nvPr/>
        </p:nvSpPr>
        <p:spPr>
          <a:xfrm>
            <a:off x="2937103" y="4348876"/>
            <a:ext cx="576064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6" name="Gruppieren 155"/>
          <p:cNvGrpSpPr/>
          <p:nvPr/>
        </p:nvGrpSpPr>
        <p:grpSpPr>
          <a:xfrm>
            <a:off x="7430594" y="4361118"/>
            <a:ext cx="1317870" cy="777726"/>
            <a:chOff x="7371928" y="4114800"/>
            <a:chExt cx="944488" cy="538336"/>
          </a:xfrm>
        </p:grpSpPr>
        <p:cxnSp>
          <p:nvCxnSpPr>
            <p:cNvPr id="197" name="Straight Connector 47"/>
            <p:cNvCxnSpPr>
              <a:endCxn id="200" idx="2"/>
            </p:cNvCxnSpPr>
            <p:nvPr/>
          </p:nvCxnSpPr>
          <p:spPr>
            <a:xfrm rot="10800000" flipV="1">
              <a:off x="7371928" y="4212704"/>
              <a:ext cx="444624" cy="148208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98" name="Straight Connector 49"/>
            <p:cNvCxnSpPr>
              <a:stCxn id="199" idx="5"/>
            </p:cNvCxnSpPr>
            <p:nvPr/>
          </p:nvCxnSpPr>
          <p:spPr>
            <a:xfrm rot="16200000" flipH="1">
              <a:off x="7889298" y="4230210"/>
              <a:ext cx="332054" cy="361398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99" name="Oval 33"/>
            <p:cNvSpPr/>
            <p:nvPr/>
          </p:nvSpPr>
          <p:spPr>
            <a:xfrm>
              <a:off x="7744544" y="4114800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0" name="Oval 38"/>
            <p:cNvSpPr/>
            <p:nvPr/>
          </p:nvSpPr>
          <p:spPr>
            <a:xfrm>
              <a:off x="7371928" y="4284712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1" name="Oval 40"/>
            <p:cNvSpPr/>
            <p:nvPr/>
          </p:nvSpPr>
          <p:spPr>
            <a:xfrm>
              <a:off x="8164016" y="4500736"/>
              <a:ext cx="152400" cy="152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2" name="Kreuz 154"/>
          <p:cNvSpPr/>
          <p:nvPr/>
        </p:nvSpPr>
        <p:spPr>
          <a:xfrm>
            <a:off x="6526979" y="4384880"/>
            <a:ext cx="504056" cy="504056"/>
          </a:xfrm>
          <a:prstGeom prst="plus">
            <a:avLst>
              <a:gd name="adj" fmla="val 379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3" name="TextBox 35"/>
          <p:cNvSpPr txBox="1"/>
          <p:nvPr/>
        </p:nvSpPr>
        <p:spPr>
          <a:xfrm>
            <a:off x="6491951" y="3014846"/>
            <a:ext cx="2411760" cy="92333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Peripheral Forest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gets grouped by trees having the same root</a:t>
            </a:r>
            <a:endParaRPr lang="en-US" dirty="0"/>
          </a:p>
        </p:txBody>
      </p:sp>
      <p:sp>
        <p:nvSpPr>
          <p:cNvPr id="76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3900" b="1" dirty="0" smtClean="0"/>
              <a:t>Redundant Nodes on</a:t>
            </a:r>
            <a:r>
              <a:rPr lang="en-US" sz="3900" dirty="0" smtClean="0"/>
              <a:t/>
            </a:r>
            <a:br>
              <a:rPr lang="en-US" sz="3900" dirty="0" smtClean="0"/>
            </a:br>
            <a:r>
              <a:rPr lang="en-US" sz="4000" dirty="0" smtClean="0"/>
              <a:t>Similarity + Clustering</a:t>
            </a:r>
            <a:endParaRPr lang="en-US" sz="3900" dirty="0"/>
          </a:p>
        </p:txBody>
      </p:sp>
      <p:sp>
        <p:nvSpPr>
          <p:cNvPr id="77" name="Rounded Rectangle 76"/>
          <p:cNvSpPr/>
          <p:nvPr/>
        </p:nvSpPr>
        <p:spPr>
          <a:xfrm>
            <a:off x="7092280" y="245938"/>
            <a:ext cx="158417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Data Level (Filtering)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67544" y="245938"/>
            <a:ext cx="1584176" cy="576064"/>
          </a:xfrm>
          <a:prstGeom prst="round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Detecting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8569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0" animBg="1"/>
      <p:bldP spid="202" grpId="0" animBg="1"/>
      <p:bldP spid="20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dirty="0" smtClean="0"/>
              <a:t>Part I:</a:t>
            </a:r>
            <a:br>
              <a:rPr lang="de-AT" dirty="0" smtClean="0"/>
            </a:br>
            <a:r>
              <a:rPr lang="de-AT" dirty="0" smtClean="0"/>
              <a:t>NODE SET SIMPLIFICATION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AT" sz="2800" dirty="0" smtClean="0"/>
              <a:t>Speaker: Hans-J</a:t>
            </a:r>
            <a:r>
              <a:rPr lang="en-US" sz="2800" dirty="0" err="1" smtClean="0"/>
              <a:t>örg</a:t>
            </a:r>
            <a:r>
              <a:rPr lang="en-US" sz="2800" dirty="0" smtClean="0"/>
              <a:t> Schulz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VIS Tutorial: Grooming the Hairball – H.-J. Schulz, C. Hurter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4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3900" b="1" dirty="0" smtClean="0"/>
              <a:t>Uninteresting Nodes on</a:t>
            </a:r>
            <a:r>
              <a:rPr lang="en-US" sz="3900" dirty="0" smtClean="0"/>
              <a:t/>
            </a:r>
            <a:br>
              <a:rPr lang="en-US" sz="3900" dirty="0" smtClean="0"/>
            </a:br>
            <a:r>
              <a:rPr lang="en-US" sz="3900" dirty="0" smtClean="0"/>
              <a:t>Node Contraction</a:t>
            </a:r>
            <a:endParaRPr lang="en-US" sz="39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Node removal </a:t>
            </a:r>
            <a:r>
              <a:rPr lang="en-US" dirty="0" smtClean="0"/>
              <a:t>can disrupt network topology: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sz="2000" dirty="0" smtClean="0"/>
          </a:p>
          <a:p>
            <a:r>
              <a:rPr lang="en-US" b="1" dirty="0" smtClean="0"/>
              <a:t>Node contraction </a:t>
            </a:r>
            <a:r>
              <a:rPr lang="en-US" dirty="0" smtClean="0"/>
              <a:t>maintains network topology: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20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236296" y="245938"/>
            <a:ext cx="158417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Data Level (Filtering)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23528" y="245938"/>
            <a:ext cx="1584176" cy="576064"/>
          </a:xfrm>
          <a:prstGeom prst="round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Reducing</a:t>
            </a:r>
            <a:endParaRPr lang="en-US" b="1" dirty="0"/>
          </a:p>
        </p:txBody>
      </p:sp>
      <p:grpSp>
        <p:nvGrpSpPr>
          <p:cNvPr id="60" name="Group 59"/>
          <p:cNvGrpSpPr/>
          <p:nvPr/>
        </p:nvGrpSpPr>
        <p:grpSpPr>
          <a:xfrm>
            <a:off x="323528" y="2298242"/>
            <a:ext cx="3536032" cy="1656184"/>
            <a:chOff x="2483768" y="3212976"/>
            <a:chExt cx="4392488" cy="2088232"/>
          </a:xfrm>
        </p:grpSpPr>
        <p:cxnSp>
          <p:nvCxnSpPr>
            <p:cNvPr id="33" name="Straight Connector 19"/>
            <p:cNvCxnSpPr>
              <a:stCxn id="48" idx="7"/>
              <a:endCxn id="40" idx="4"/>
            </p:cNvCxnSpPr>
            <p:nvPr/>
          </p:nvCxnSpPr>
          <p:spPr>
            <a:xfrm rot="5400000" flipH="1" flipV="1">
              <a:off x="3284644" y="4253372"/>
              <a:ext cx="302374" cy="288049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4" name="Straight Connector 20"/>
            <p:cNvCxnSpPr>
              <a:stCxn id="48" idx="6"/>
            </p:cNvCxnSpPr>
            <p:nvPr/>
          </p:nvCxnSpPr>
          <p:spPr>
            <a:xfrm>
              <a:off x="3328602" y="4641834"/>
              <a:ext cx="502508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5" name="Straight Connector 21"/>
            <p:cNvCxnSpPr>
              <a:stCxn id="40" idx="4"/>
            </p:cNvCxnSpPr>
            <p:nvPr/>
          </p:nvCxnSpPr>
          <p:spPr>
            <a:xfrm rot="16200000" flipH="1">
              <a:off x="3572693" y="4253372"/>
              <a:ext cx="302374" cy="288049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6" name="Straight Connector 22"/>
            <p:cNvCxnSpPr>
              <a:endCxn id="47" idx="3"/>
            </p:cNvCxnSpPr>
            <p:nvPr/>
          </p:nvCxnSpPr>
          <p:spPr>
            <a:xfrm rot="5400000" flipH="1" flipV="1">
              <a:off x="5566976" y="4215663"/>
              <a:ext cx="340998" cy="324843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7" name="Straight Connector 23"/>
            <p:cNvCxnSpPr>
              <a:endCxn id="49" idx="1"/>
            </p:cNvCxnSpPr>
            <p:nvPr/>
          </p:nvCxnSpPr>
          <p:spPr>
            <a:xfrm rot="16200000" flipH="1">
              <a:off x="5566976" y="4743162"/>
              <a:ext cx="340998" cy="324843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8" name="Straight Connector 26"/>
            <p:cNvCxnSpPr>
              <a:stCxn id="47" idx="4"/>
              <a:endCxn id="49" idx="0"/>
            </p:cNvCxnSpPr>
            <p:nvPr/>
          </p:nvCxnSpPr>
          <p:spPr>
            <a:xfrm rot="5400000">
              <a:off x="5593105" y="4641834"/>
              <a:ext cx="791249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9" name="Straight Connector 41"/>
            <p:cNvCxnSpPr>
              <a:stCxn id="54" idx="1"/>
            </p:cNvCxnSpPr>
            <p:nvPr/>
          </p:nvCxnSpPr>
          <p:spPr>
            <a:xfrm rot="16200000" flipH="1">
              <a:off x="2960492" y="3405251"/>
              <a:ext cx="745369" cy="438069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40" name="Oval 27"/>
            <p:cNvSpPr/>
            <p:nvPr/>
          </p:nvSpPr>
          <p:spPr>
            <a:xfrm>
              <a:off x="3454229" y="3982460"/>
              <a:ext cx="251254" cy="26375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1" name="Straight Connector 43"/>
            <p:cNvCxnSpPr>
              <a:stCxn id="53" idx="5"/>
            </p:cNvCxnSpPr>
            <p:nvPr/>
          </p:nvCxnSpPr>
          <p:spPr>
            <a:xfrm rot="16200000" flipH="1">
              <a:off x="2730936" y="4153112"/>
              <a:ext cx="395624" cy="461041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2" name="Straight Connector 45"/>
            <p:cNvCxnSpPr>
              <a:stCxn id="54" idx="4"/>
            </p:cNvCxnSpPr>
            <p:nvPr/>
          </p:nvCxnSpPr>
          <p:spPr>
            <a:xfrm rot="5400000">
              <a:off x="2580641" y="3484746"/>
              <a:ext cx="630355" cy="614313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3" name="Straight Connector 51"/>
            <p:cNvCxnSpPr>
              <a:endCxn id="52" idx="6"/>
            </p:cNvCxnSpPr>
            <p:nvPr/>
          </p:nvCxnSpPr>
          <p:spPr>
            <a:xfrm flipV="1">
              <a:off x="6031422" y="4840290"/>
              <a:ext cx="607402" cy="366605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4" name="Straight Connector 53"/>
            <p:cNvCxnSpPr>
              <a:endCxn id="50" idx="6"/>
            </p:cNvCxnSpPr>
            <p:nvPr/>
          </p:nvCxnSpPr>
          <p:spPr>
            <a:xfrm rot="5400000" flipH="1" flipV="1">
              <a:off x="6324666" y="4274190"/>
              <a:ext cx="733210" cy="36997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5" name="Straight Connector 55"/>
            <p:cNvCxnSpPr>
              <a:endCxn id="51" idx="5"/>
            </p:cNvCxnSpPr>
            <p:nvPr/>
          </p:nvCxnSpPr>
          <p:spPr>
            <a:xfrm rot="16200000" flipV="1">
              <a:off x="6297163" y="3624251"/>
              <a:ext cx="632705" cy="260404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6" name="Straight Connector 57"/>
            <p:cNvCxnSpPr>
              <a:endCxn id="51" idx="7"/>
            </p:cNvCxnSpPr>
            <p:nvPr/>
          </p:nvCxnSpPr>
          <p:spPr>
            <a:xfrm rot="5400000" flipH="1" flipV="1">
              <a:off x="5847194" y="3458801"/>
              <a:ext cx="843320" cy="428919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47" name="Oval 30"/>
            <p:cNvSpPr/>
            <p:nvPr/>
          </p:nvSpPr>
          <p:spPr>
            <a:xfrm>
              <a:off x="5863102" y="3982460"/>
              <a:ext cx="251254" cy="26375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31"/>
            <p:cNvSpPr/>
            <p:nvPr/>
          </p:nvSpPr>
          <p:spPr>
            <a:xfrm>
              <a:off x="3077347" y="4509959"/>
              <a:ext cx="251254" cy="26375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Oval 32"/>
            <p:cNvSpPr/>
            <p:nvPr/>
          </p:nvSpPr>
          <p:spPr>
            <a:xfrm>
              <a:off x="5863102" y="5037458"/>
              <a:ext cx="251254" cy="26375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Oval 34"/>
            <p:cNvSpPr/>
            <p:nvPr/>
          </p:nvSpPr>
          <p:spPr>
            <a:xfrm>
              <a:off x="6625002" y="3960696"/>
              <a:ext cx="251254" cy="26375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Oval 35"/>
            <p:cNvSpPr/>
            <p:nvPr/>
          </p:nvSpPr>
          <p:spPr>
            <a:xfrm>
              <a:off x="6268854" y="3212976"/>
              <a:ext cx="251254" cy="26375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Oval 36"/>
            <p:cNvSpPr/>
            <p:nvPr/>
          </p:nvSpPr>
          <p:spPr>
            <a:xfrm>
              <a:off x="6387570" y="4708415"/>
              <a:ext cx="251254" cy="26375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39"/>
            <p:cNvSpPr/>
            <p:nvPr/>
          </p:nvSpPr>
          <p:spPr>
            <a:xfrm>
              <a:off x="2483768" y="3960696"/>
              <a:ext cx="251254" cy="26375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Oval 37"/>
            <p:cNvSpPr/>
            <p:nvPr/>
          </p:nvSpPr>
          <p:spPr>
            <a:xfrm>
              <a:off x="3077347" y="3212976"/>
              <a:ext cx="251254" cy="26375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5" name="Straight Connector 20"/>
            <p:cNvCxnSpPr/>
            <p:nvPr/>
          </p:nvCxnSpPr>
          <p:spPr>
            <a:xfrm>
              <a:off x="4739370" y="4659154"/>
              <a:ext cx="71229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6" name="Straight Connector 20"/>
            <p:cNvCxnSpPr/>
            <p:nvPr/>
          </p:nvCxnSpPr>
          <p:spPr>
            <a:xfrm>
              <a:off x="4027075" y="4659154"/>
              <a:ext cx="50250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57" name="Oval 28"/>
            <p:cNvSpPr/>
            <p:nvPr/>
          </p:nvSpPr>
          <p:spPr>
            <a:xfrm>
              <a:off x="4543405" y="4503407"/>
              <a:ext cx="251254" cy="26375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Oval 28"/>
            <p:cNvSpPr/>
            <p:nvPr/>
          </p:nvSpPr>
          <p:spPr>
            <a:xfrm>
              <a:off x="3789643" y="4503407"/>
              <a:ext cx="251254" cy="26375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Oval 28"/>
            <p:cNvSpPr/>
            <p:nvPr/>
          </p:nvSpPr>
          <p:spPr>
            <a:xfrm>
              <a:off x="5368844" y="4503407"/>
              <a:ext cx="251254" cy="26375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395536" y="4709794"/>
            <a:ext cx="3536032" cy="1656184"/>
            <a:chOff x="2483768" y="3212976"/>
            <a:chExt cx="4392488" cy="2088232"/>
          </a:xfrm>
        </p:grpSpPr>
        <p:cxnSp>
          <p:nvCxnSpPr>
            <p:cNvPr id="90" name="Straight Connector 19"/>
            <p:cNvCxnSpPr>
              <a:stCxn id="105" idx="7"/>
              <a:endCxn id="97" idx="4"/>
            </p:cNvCxnSpPr>
            <p:nvPr/>
          </p:nvCxnSpPr>
          <p:spPr>
            <a:xfrm rot="5400000" flipH="1" flipV="1">
              <a:off x="3284644" y="4253372"/>
              <a:ext cx="302374" cy="288049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1" name="Straight Connector 20"/>
            <p:cNvCxnSpPr>
              <a:stCxn id="105" idx="6"/>
            </p:cNvCxnSpPr>
            <p:nvPr/>
          </p:nvCxnSpPr>
          <p:spPr>
            <a:xfrm>
              <a:off x="3328602" y="4641834"/>
              <a:ext cx="502508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2" name="Straight Connector 21"/>
            <p:cNvCxnSpPr>
              <a:stCxn id="97" idx="4"/>
            </p:cNvCxnSpPr>
            <p:nvPr/>
          </p:nvCxnSpPr>
          <p:spPr>
            <a:xfrm rot="16200000" flipH="1">
              <a:off x="3572693" y="4253372"/>
              <a:ext cx="302374" cy="288049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3" name="Straight Connector 22"/>
            <p:cNvCxnSpPr>
              <a:endCxn id="104" idx="3"/>
            </p:cNvCxnSpPr>
            <p:nvPr/>
          </p:nvCxnSpPr>
          <p:spPr>
            <a:xfrm rot="5400000" flipH="1" flipV="1">
              <a:off x="5566976" y="4215663"/>
              <a:ext cx="340998" cy="324843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4" name="Straight Connector 23"/>
            <p:cNvCxnSpPr>
              <a:endCxn id="106" idx="1"/>
            </p:cNvCxnSpPr>
            <p:nvPr/>
          </p:nvCxnSpPr>
          <p:spPr>
            <a:xfrm rot="16200000" flipH="1">
              <a:off x="5566976" y="4743162"/>
              <a:ext cx="340998" cy="324843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5" name="Straight Connector 26"/>
            <p:cNvCxnSpPr>
              <a:stCxn id="104" idx="4"/>
              <a:endCxn id="106" idx="0"/>
            </p:cNvCxnSpPr>
            <p:nvPr/>
          </p:nvCxnSpPr>
          <p:spPr>
            <a:xfrm rot="5400000">
              <a:off x="5593105" y="4641834"/>
              <a:ext cx="791249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6" name="Straight Connector 41"/>
            <p:cNvCxnSpPr>
              <a:stCxn id="111" idx="1"/>
            </p:cNvCxnSpPr>
            <p:nvPr/>
          </p:nvCxnSpPr>
          <p:spPr>
            <a:xfrm rot="16200000" flipH="1">
              <a:off x="2960492" y="3405251"/>
              <a:ext cx="745369" cy="438069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97" name="Oval 27"/>
            <p:cNvSpPr/>
            <p:nvPr/>
          </p:nvSpPr>
          <p:spPr>
            <a:xfrm>
              <a:off x="3454229" y="3982460"/>
              <a:ext cx="251254" cy="26375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8" name="Straight Connector 43"/>
            <p:cNvCxnSpPr>
              <a:stCxn id="110" idx="5"/>
            </p:cNvCxnSpPr>
            <p:nvPr/>
          </p:nvCxnSpPr>
          <p:spPr>
            <a:xfrm rot="16200000" flipH="1">
              <a:off x="2730936" y="4153112"/>
              <a:ext cx="395624" cy="461041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9" name="Straight Connector 45"/>
            <p:cNvCxnSpPr>
              <a:stCxn id="111" idx="4"/>
            </p:cNvCxnSpPr>
            <p:nvPr/>
          </p:nvCxnSpPr>
          <p:spPr>
            <a:xfrm rot="5400000">
              <a:off x="2580641" y="3484746"/>
              <a:ext cx="630355" cy="614313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0" name="Straight Connector 51"/>
            <p:cNvCxnSpPr>
              <a:endCxn id="109" idx="6"/>
            </p:cNvCxnSpPr>
            <p:nvPr/>
          </p:nvCxnSpPr>
          <p:spPr>
            <a:xfrm flipV="1">
              <a:off x="6031422" y="4840290"/>
              <a:ext cx="607402" cy="366605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1" name="Straight Connector 53"/>
            <p:cNvCxnSpPr>
              <a:endCxn id="107" idx="6"/>
            </p:cNvCxnSpPr>
            <p:nvPr/>
          </p:nvCxnSpPr>
          <p:spPr>
            <a:xfrm rot="5400000" flipH="1" flipV="1">
              <a:off x="6324666" y="4274190"/>
              <a:ext cx="733210" cy="36997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2" name="Straight Connector 55"/>
            <p:cNvCxnSpPr>
              <a:endCxn id="108" idx="5"/>
            </p:cNvCxnSpPr>
            <p:nvPr/>
          </p:nvCxnSpPr>
          <p:spPr>
            <a:xfrm rot="16200000" flipV="1">
              <a:off x="6297163" y="3624251"/>
              <a:ext cx="632705" cy="260404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3" name="Straight Connector 57"/>
            <p:cNvCxnSpPr>
              <a:endCxn id="108" idx="7"/>
            </p:cNvCxnSpPr>
            <p:nvPr/>
          </p:nvCxnSpPr>
          <p:spPr>
            <a:xfrm rot="5400000" flipH="1" flipV="1">
              <a:off x="5847194" y="3458801"/>
              <a:ext cx="843320" cy="428919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04" name="Oval 30"/>
            <p:cNvSpPr/>
            <p:nvPr/>
          </p:nvSpPr>
          <p:spPr>
            <a:xfrm>
              <a:off x="5863102" y="3982460"/>
              <a:ext cx="251254" cy="26375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5" name="Oval 31"/>
            <p:cNvSpPr/>
            <p:nvPr/>
          </p:nvSpPr>
          <p:spPr>
            <a:xfrm>
              <a:off x="3077347" y="4509959"/>
              <a:ext cx="251254" cy="26375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6" name="Oval 32"/>
            <p:cNvSpPr/>
            <p:nvPr/>
          </p:nvSpPr>
          <p:spPr>
            <a:xfrm>
              <a:off x="5863102" y="5037458"/>
              <a:ext cx="251254" cy="26375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7" name="Oval 34"/>
            <p:cNvSpPr/>
            <p:nvPr/>
          </p:nvSpPr>
          <p:spPr>
            <a:xfrm>
              <a:off x="6625002" y="3960696"/>
              <a:ext cx="251254" cy="26375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" name="Oval 35"/>
            <p:cNvSpPr/>
            <p:nvPr/>
          </p:nvSpPr>
          <p:spPr>
            <a:xfrm>
              <a:off x="6268854" y="3212976"/>
              <a:ext cx="251254" cy="26375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" name="Oval 36"/>
            <p:cNvSpPr/>
            <p:nvPr/>
          </p:nvSpPr>
          <p:spPr>
            <a:xfrm>
              <a:off x="6387570" y="4708415"/>
              <a:ext cx="251254" cy="26375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" name="Oval 39"/>
            <p:cNvSpPr/>
            <p:nvPr/>
          </p:nvSpPr>
          <p:spPr>
            <a:xfrm>
              <a:off x="2483768" y="3960696"/>
              <a:ext cx="251254" cy="26375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" name="Oval 37"/>
            <p:cNvSpPr/>
            <p:nvPr/>
          </p:nvSpPr>
          <p:spPr>
            <a:xfrm>
              <a:off x="3077347" y="3212976"/>
              <a:ext cx="251254" cy="26375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12" name="Straight Connector 20"/>
            <p:cNvCxnSpPr/>
            <p:nvPr/>
          </p:nvCxnSpPr>
          <p:spPr>
            <a:xfrm>
              <a:off x="4739370" y="4659154"/>
              <a:ext cx="71229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3" name="Straight Connector 20"/>
            <p:cNvCxnSpPr/>
            <p:nvPr/>
          </p:nvCxnSpPr>
          <p:spPr>
            <a:xfrm>
              <a:off x="4027075" y="4659154"/>
              <a:ext cx="50250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14" name="Oval 28"/>
            <p:cNvSpPr/>
            <p:nvPr/>
          </p:nvSpPr>
          <p:spPr>
            <a:xfrm>
              <a:off x="4543405" y="4503407"/>
              <a:ext cx="251254" cy="26375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Oval 28"/>
            <p:cNvSpPr/>
            <p:nvPr/>
          </p:nvSpPr>
          <p:spPr>
            <a:xfrm>
              <a:off x="3789643" y="4503407"/>
              <a:ext cx="251254" cy="26375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" name="Oval 28"/>
            <p:cNvSpPr/>
            <p:nvPr/>
          </p:nvSpPr>
          <p:spPr>
            <a:xfrm>
              <a:off x="5368844" y="4503407"/>
              <a:ext cx="251254" cy="26375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4996408" y="2327019"/>
            <a:ext cx="3536032" cy="1656184"/>
            <a:chOff x="2483768" y="3212976"/>
            <a:chExt cx="4392488" cy="2088232"/>
          </a:xfrm>
        </p:grpSpPr>
        <p:cxnSp>
          <p:nvCxnSpPr>
            <p:cNvPr id="118" name="Straight Connector 19"/>
            <p:cNvCxnSpPr>
              <a:stCxn id="133" idx="7"/>
              <a:endCxn id="125" idx="4"/>
            </p:cNvCxnSpPr>
            <p:nvPr/>
          </p:nvCxnSpPr>
          <p:spPr>
            <a:xfrm rot="5400000" flipH="1" flipV="1">
              <a:off x="3284644" y="4253372"/>
              <a:ext cx="302374" cy="288049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9" name="Straight Connector 20"/>
            <p:cNvCxnSpPr>
              <a:stCxn id="133" idx="6"/>
            </p:cNvCxnSpPr>
            <p:nvPr/>
          </p:nvCxnSpPr>
          <p:spPr>
            <a:xfrm>
              <a:off x="3328602" y="4641834"/>
              <a:ext cx="502508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20" name="Straight Connector 21"/>
            <p:cNvCxnSpPr>
              <a:stCxn id="125" idx="4"/>
            </p:cNvCxnSpPr>
            <p:nvPr/>
          </p:nvCxnSpPr>
          <p:spPr>
            <a:xfrm rot="16200000" flipH="1">
              <a:off x="3572693" y="4253372"/>
              <a:ext cx="302374" cy="288049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21" name="Straight Connector 22"/>
            <p:cNvCxnSpPr>
              <a:endCxn id="132" idx="3"/>
            </p:cNvCxnSpPr>
            <p:nvPr/>
          </p:nvCxnSpPr>
          <p:spPr>
            <a:xfrm rot="5400000" flipH="1" flipV="1">
              <a:off x="5566976" y="4215663"/>
              <a:ext cx="340998" cy="324843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22" name="Straight Connector 23"/>
            <p:cNvCxnSpPr>
              <a:endCxn id="134" idx="1"/>
            </p:cNvCxnSpPr>
            <p:nvPr/>
          </p:nvCxnSpPr>
          <p:spPr>
            <a:xfrm rot="16200000" flipH="1">
              <a:off x="5566976" y="4743162"/>
              <a:ext cx="340998" cy="324843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23" name="Straight Connector 26"/>
            <p:cNvCxnSpPr>
              <a:stCxn id="132" idx="4"/>
              <a:endCxn id="134" idx="0"/>
            </p:cNvCxnSpPr>
            <p:nvPr/>
          </p:nvCxnSpPr>
          <p:spPr>
            <a:xfrm rot="5400000">
              <a:off x="5593105" y="4641834"/>
              <a:ext cx="791249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24" name="Straight Connector 41"/>
            <p:cNvCxnSpPr>
              <a:stCxn id="139" idx="1"/>
            </p:cNvCxnSpPr>
            <p:nvPr/>
          </p:nvCxnSpPr>
          <p:spPr>
            <a:xfrm rot="16200000" flipH="1">
              <a:off x="2960492" y="3405251"/>
              <a:ext cx="745369" cy="438069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25" name="Oval 27"/>
            <p:cNvSpPr/>
            <p:nvPr/>
          </p:nvSpPr>
          <p:spPr>
            <a:xfrm>
              <a:off x="3454229" y="3982460"/>
              <a:ext cx="251254" cy="26375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26" name="Straight Connector 43"/>
            <p:cNvCxnSpPr>
              <a:stCxn id="138" idx="5"/>
            </p:cNvCxnSpPr>
            <p:nvPr/>
          </p:nvCxnSpPr>
          <p:spPr>
            <a:xfrm rot="16200000" flipH="1">
              <a:off x="2730936" y="4153112"/>
              <a:ext cx="395624" cy="461041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27" name="Straight Connector 45"/>
            <p:cNvCxnSpPr>
              <a:stCxn id="139" idx="4"/>
            </p:cNvCxnSpPr>
            <p:nvPr/>
          </p:nvCxnSpPr>
          <p:spPr>
            <a:xfrm rot="5400000">
              <a:off x="2580641" y="3484746"/>
              <a:ext cx="630355" cy="614313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28" name="Straight Connector 51"/>
            <p:cNvCxnSpPr>
              <a:endCxn id="137" idx="6"/>
            </p:cNvCxnSpPr>
            <p:nvPr/>
          </p:nvCxnSpPr>
          <p:spPr>
            <a:xfrm flipV="1">
              <a:off x="6031422" y="4840290"/>
              <a:ext cx="607402" cy="366605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29" name="Straight Connector 53"/>
            <p:cNvCxnSpPr>
              <a:endCxn id="135" idx="6"/>
            </p:cNvCxnSpPr>
            <p:nvPr/>
          </p:nvCxnSpPr>
          <p:spPr>
            <a:xfrm rot="5400000" flipH="1" flipV="1">
              <a:off x="6324666" y="4274190"/>
              <a:ext cx="733210" cy="36997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30" name="Straight Connector 55"/>
            <p:cNvCxnSpPr>
              <a:endCxn id="136" idx="5"/>
            </p:cNvCxnSpPr>
            <p:nvPr/>
          </p:nvCxnSpPr>
          <p:spPr>
            <a:xfrm rot="16200000" flipV="1">
              <a:off x="6297163" y="3624251"/>
              <a:ext cx="632705" cy="260404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31" name="Straight Connector 57"/>
            <p:cNvCxnSpPr>
              <a:endCxn id="136" idx="7"/>
            </p:cNvCxnSpPr>
            <p:nvPr/>
          </p:nvCxnSpPr>
          <p:spPr>
            <a:xfrm rot="5400000" flipH="1" flipV="1">
              <a:off x="5847194" y="3458801"/>
              <a:ext cx="843320" cy="428919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32" name="Oval 30"/>
            <p:cNvSpPr/>
            <p:nvPr/>
          </p:nvSpPr>
          <p:spPr>
            <a:xfrm>
              <a:off x="5863102" y="3982460"/>
              <a:ext cx="251254" cy="26375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3" name="Oval 31"/>
            <p:cNvSpPr/>
            <p:nvPr/>
          </p:nvSpPr>
          <p:spPr>
            <a:xfrm>
              <a:off x="3077347" y="4509959"/>
              <a:ext cx="251254" cy="26375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4" name="Oval 32"/>
            <p:cNvSpPr/>
            <p:nvPr/>
          </p:nvSpPr>
          <p:spPr>
            <a:xfrm>
              <a:off x="5863102" y="5037458"/>
              <a:ext cx="251254" cy="26375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5" name="Oval 34"/>
            <p:cNvSpPr/>
            <p:nvPr/>
          </p:nvSpPr>
          <p:spPr>
            <a:xfrm>
              <a:off x="6625002" y="3960696"/>
              <a:ext cx="251254" cy="26375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Oval 35"/>
            <p:cNvSpPr/>
            <p:nvPr/>
          </p:nvSpPr>
          <p:spPr>
            <a:xfrm>
              <a:off x="6268854" y="3212976"/>
              <a:ext cx="251254" cy="26375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Oval 36"/>
            <p:cNvSpPr/>
            <p:nvPr/>
          </p:nvSpPr>
          <p:spPr>
            <a:xfrm>
              <a:off x="6387570" y="4708415"/>
              <a:ext cx="251254" cy="26375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8" name="Oval 39"/>
            <p:cNvSpPr/>
            <p:nvPr/>
          </p:nvSpPr>
          <p:spPr>
            <a:xfrm>
              <a:off x="2483768" y="3960696"/>
              <a:ext cx="251254" cy="26375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9" name="Oval 37"/>
            <p:cNvSpPr/>
            <p:nvPr/>
          </p:nvSpPr>
          <p:spPr>
            <a:xfrm>
              <a:off x="3077347" y="3212976"/>
              <a:ext cx="251254" cy="26375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3" name="Oval 28"/>
            <p:cNvSpPr/>
            <p:nvPr/>
          </p:nvSpPr>
          <p:spPr>
            <a:xfrm>
              <a:off x="3789643" y="4503407"/>
              <a:ext cx="251254" cy="26375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4" name="Oval 28"/>
            <p:cNvSpPr/>
            <p:nvPr/>
          </p:nvSpPr>
          <p:spPr>
            <a:xfrm>
              <a:off x="5368844" y="4503407"/>
              <a:ext cx="251254" cy="26375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5" name="Right Arrow 144"/>
          <p:cNvSpPr/>
          <p:nvPr/>
        </p:nvSpPr>
        <p:spPr>
          <a:xfrm>
            <a:off x="4270320" y="2998048"/>
            <a:ext cx="458625" cy="4378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6" name="Right Arrow 145"/>
          <p:cNvSpPr/>
          <p:nvPr/>
        </p:nvSpPr>
        <p:spPr>
          <a:xfrm>
            <a:off x="4270320" y="5430236"/>
            <a:ext cx="458625" cy="4378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7" name="Group 146"/>
          <p:cNvGrpSpPr/>
          <p:nvPr/>
        </p:nvGrpSpPr>
        <p:grpSpPr>
          <a:xfrm>
            <a:off x="5045882" y="4734685"/>
            <a:ext cx="3536032" cy="1656184"/>
            <a:chOff x="2483768" y="3212976"/>
            <a:chExt cx="4392488" cy="2088232"/>
          </a:xfrm>
        </p:grpSpPr>
        <p:cxnSp>
          <p:nvCxnSpPr>
            <p:cNvPr id="148" name="Straight Connector 19"/>
            <p:cNvCxnSpPr>
              <a:stCxn id="163" idx="7"/>
              <a:endCxn id="155" idx="4"/>
            </p:cNvCxnSpPr>
            <p:nvPr/>
          </p:nvCxnSpPr>
          <p:spPr>
            <a:xfrm rot="5400000" flipH="1" flipV="1">
              <a:off x="3284644" y="4253372"/>
              <a:ext cx="302374" cy="288049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9" name="Straight Connector 20"/>
            <p:cNvCxnSpPr>
              <a:stCxn id="163" idx="6"/>
            </p:cNvCxnSpPr>
            <p:nvPr/>
          </p:nvCxnSpPr>
          <p:spPr>
            <a:xfrm>
              <a:off x="3328602" y="4641834"/>
              <a:ext cx="502508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0" name="Straight Connector 21"/>
            <p:cNvCxnSpPr>
              <a:stCxn id="155" idx="4"/>
            </p:cNvCxnSpPr>
            <p:nvPr/>
          </p:nvCxnSpPr>
          <p:spPr>
            <a:xfrm rot="16200000" flipH="1">
              <a:off x="3572693" y="4253372"/>
              <a:ext cx="302374" cy="288049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1" name="Straight Connector 22"/>
            <p:cNvCxnSpPr>
              <a:endCxn id="162" idx="3"/>
            </p:cNvCxnSpPr>
            <p:nvPr/>
          </p:nvCxnSpPr>
          <p:spPr>
            <a:xfrm rot="5400000" flipH="1" flipV="1">
              <a:off x="5566976" y="4215663"/>
              <a:ext cx="340998" cy="324843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2" name="Straight Connector 23"/>
            <p:cNvCxnSpPr>
              <a:endCxn id="164" idx="1"/>
            </p:cNvCxnSpPr>
            <p:nvPr/>
          </p:nvCxnSpPr>
          <p:spPr>
            <a:xfrm rot="16200000" flipH="1">
              <a:off x="5566976" y="4743162"/>
              <a:ext cx="340998" cy="324843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3" name="Straight Connector 26"/>
            <p:cNvCxnSpPr>
              <a:stCxn id="162" idx="4"/>
              <a:endCxn id="164" idx="0"/>
            </p:cNvCxnSpPr>
            <p:nvPr/>
          </p:nvCxnSpPr>
          <p:spPr>
            <a:xfrm rot="5400000">
              <a:off x="5593105" y="4641834"/>
              <a:ext cx="791249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4" name="Straight Connector 41"/>
            <p:cNvCxnSpPr>
              <a:stCxn id="169" idx="1"/>
            </p:cNvCxnSpPr>
            <p:nvPr/>
          </p:nvCxnSpPr>
          <p:spPr>
            <a:xfrm rot="16200000" flipH="1">
              <a:off x="2960492" y="3405251"/>
              <a:ext cx="745369" cy="438069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55" name="Oval 27"/>
            <p:cNvSpPr/>
            <p:nvPr/>
          </p:nvSpPr>
          <p:spPr>
            <a:xfrm>
              <a:off x="3454229" y="3982460"/>
              <a:ext cx="251254" cy="26375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56" name="Straight Connector 43"/>
            <p:cNvCxnSpPr>
              <a:stCxn id="168" idx="5"/>
            </p:cNvCxnSpPr>
            <p:nvPr/>
          </p:nvCxnSpPr>
          <p:spPr>
            <a:xfrm rot="16200000" flipH="1">
              <a:off x="2730936" y="4153112"/>
              <a:ext cx="395624" cy="461041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7" name="Straight Connector 45"/>
            <p:cNvCxnSpPr>
              <a:stCxn id="169" idx="4"/>
            </p:cNvCxnSpPr>
            <p:nvPr/>
          </p:nvCxnSpPr>
          <p:spPr>
            <a:xfrm rot="5400000">
              <a:off x="2580641" y="3484746"/>
              <a:ext cx="630355" cy="614313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8" name="Straight Connector 51"/>
            <p:cNvCxnSpPr>
              <a:endCxn id="167" idx="6"/>
            </p:cNvCxnSpPr>
            <p:nvPr/>
          </p:nvCxnSpPr>
          <p:spPr>
            <a:xfrm flipV="1">
              <a:off x="6031422" y="4840290"/>
              <a:ext cx="607402" cy="366605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9" name="Straight Connector 53"/>
            <p:cNvCxnSpPr>
              <a:endCxn id="165" idx="6"/>
            </p:cNvCxnSpPr>
            <p:nvPr/>
          </p:nvCxnSpPr>
          <p:spPr>
            <a:xfrm rot="5400000" flipH="1" flipV="1">
              <a:off x="6324666" y="4274190"/>
              <a:ext cx="733210" cy="36997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60" name="Straight Connector 55"/>
            <p:cNvCxnSpPr>
              <a:endCxn id="166" idx="5"/>
            </p:cNvCxnSpPr>
            <p:nvPr/>
          </p:nvCxnSpPr>
          <p:spPr>
            <a:xfrm rot="16200000" flipV="1">
              <a:off x="6297163" y="3624251"/>
              <a:ext cx="632705" cy="260404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61" name="Straight Connector 57"/>
            <p:cNvCxnSpPr>
              <a:endCxn id="166" idx="7"/>
            </p:cNvCxnSpPr>
            <p:nvPr/>
          </p:nvCxnSpPr>
          <p:spPr>
            <a:xfrm rot="5400000" flipH="1" flipV="1">
              <a:off x="5847194" y="3458801"/>
              <a:ext cx="843320" cy="428919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62" name="Oval 30"/>
            <p:cNvSpPr/>
            <p:nvPr/>
          </p:nvSpPr>
          <p:spPr>
            <a:xfrm>
              <a:off x="5863102" y="3982460"/>
              <a:ext cx="251254" cy="26375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3" name="Oval 31"/>
            <p:cNvSpPr/>
            <p:nvPr/>
          </p:nvSpPr>
          <p:spPr>
            <a:xfrm>
              <a:off x="3077347" y="4509959"/>
              <a:ext cx="251254" cy="26375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4" name="Oval 32"/>
            <p:cNvSpPr/>
            <p:nvPr/>
          </p:nvSpPr>
          <p:spPr>
            <a:xfrm>
              <a:off x="5863102" y="5037458"/>
              <a:ext cx="251254" cy="26375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5" name="Oval 34"/>
            <p:cNvSpPr/>
            <p:nvPr/>
          </p:nvSpPr>
          <p:spPr>
            <a:xfrm>
              <a:off x="6625002" y="3960696"/>
              <a:ext cx="251254" cy="26375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6" name="Oval 35"/>
            <p:cNvSpPr/>
            <p:nvPr/>
          </p:nvSpPr>
          <p:spPr>
            <a:xfrm>
              <a:off x="6268854" y="3212976"/>
              <a:ext cx="251254" cy="26375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7" name="Oval 36"/>
            <p:cNvSpPr/>
            <p:nvPr/>
          </p:nvSpPr>
          <p:spPr>
            <a:xfrm>
              <a:off x="6387570" y="4708415"/>
              <a:ext cx="251254" cy="26375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8" name="Oval 39"/>
            <p:cNvSpPr/>
            <p:nvPr/>
          </p:nvSpPr>
          <p:spPr>
            <a:xfrm>
              <a:off x="2483768" y="3960696"/>
              <a:ext cx="251254" cy="26375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9" name="Oval 37"/>
            <p:cNvSpPr/>
            <p:nvPr/>
          </p:nvSpPr>
          <p:spPr>
            <a:xfrm>
              <a:off x="3077347" y="3212976"/>
              <a:ext cx="251254" cy="26375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71" name="Straight Connector 20"/>
            <p:cNvCxnSpPr/>
            <p:nvPr/>
          </p:nvCxnSpPr>
          <p:spPr>
            <a:xfrm>
              <a:off x="4013858" y="4641493"/>
              <a:ext cx="1431112" cy="703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73" name="Oval 28"/>
            <p:cNvSpPr/>
            <p:nvPr/>
          </p:nvSpPr>
          <p:spPr>
            <a:xfrm>
              <a:off x="3789643" y="4503407"/>
              <a:ext cx="251254" cy="26375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4" name="Oval 28"/>
            <p:cNvSpPr/>
            <p:nvPr/>
          </p:nvSpPr>
          <p:spPr>
            <a:xfrm>
              <a:off x="5368844" y="4503407"/>
              <a:ext cx="251254" cy="26375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5806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3900" b="1" dirty="0" smtClean="0"/>
              <a:t>Redundant Nodes on</a:t>
            </a:r>
            <a:r>
              <a:rPr lang="en-US" sz="3900" dirty="0" smtClean="0"/>
              <a:t/>
            </a:r>
            <a:br>
              <a:rPr lang="en-US" sz="3900" dirty="0" smtClean="0"/>
            </a:br>
            <a:r>
              <a:rPr lang="en-US" sz="3900" dirty="0" smtClean="0"/>
              <a:t>Node Set Substitution</a:t>
            </a:r>
            <a:endParaRPr lang="en-US" sz="39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600201"/>
            <a:ext cx="9036496" cy="4525963"/>
          </a:xfrm>
        </p:spPr>
        <p:txBody>
          <a:bodyPr/>
          <a:lstStyle/>
          <a:p>
            <a:r>
              <a:rPr lang="en-US" dirty="0" smtClean="0"/>
              <a:t>Substitute each Cluster with a Cluster Representative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21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020272" y="245938"/>
            <a:ext cx="158417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Data Level (Filtering)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39552" y="245938"/>
            <a:ext cx="1584176" cy="576064"/>
          </a:xfrm>
          <a:prstGeom prst="round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Reducing</a:t>
            </a:r>
            <a:endParaRPr lang="en-US" b="1" dirty="0"/>
          </a:p>
        </p:txBody>
      </p:sp>
      <p:sp>
        <p:nvSpPr>
          <p:cNvPr id="145" name="Right Arrow 144"/>
          <p:cNvSpPr/>
          <p:nvPr/>
        </p:nvSpPr>
        <p:spPr>
          <a:xfrm rot="20542450">
            <a:off x="4078455" y="3231616"/>
            <a:ext cx="705944" cy="4378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1" name="Straight Connector 19"/>
          <p:cNvCxnSpPr>
            <a:stCxn id="186" idx="7"/>
            <a:endCxn id="178" idx="4"/>
          </p:cNvCxnSpPr>
          <p:nvPr/>
        </p:nvCxnSpPr>
        <p:spPr>
          <a:xfrm rot="5400000" flipH="1" flipV="1">
            <a:off x="1364662" y="3964394"/>
            <a:ext cx="239814" cy="23188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2" name="Straight Connector 20"/>
          <p:cNvCxnSpPr>
            <a:stCxn id="186" idx="6"/>
          </p:cNvCxnSpPr>
          <p:nvPr/>
        </p:nvCxnSpPr>
        <p:spPr>
          <a:xfrm>
            <a:off x="1398248" y="4274200"/>
            <a:ext cx="404528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0" name="Straight Connector 21"/>
          <p:cNvCxnSpPr>
            <a:stCxn id="178" idx="4"/>
          </p:cNvCxnSpPr>
          <p:nvPr/>
        </p:nvCxnSpPr>
        <p:spPr>
          <a:xfrm rot="16200000" flipH="1">
            <a:off x="1596547" y="3964394"/>
            <a:ext cx="239814" cy="23188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2" name="Straight Connector 22"/>
          <p:cNvCxnSpPr>
            <a:endCxn id="185" idx="3"/>
          </p:cNvCxnSpPr>
          <p:nvPr/>
        </p:nvCxnSpPr>
        <p:spPr>
          <a:xfrm rot="5400000" flipH="1" flipV="1">
            <a:off x="2582655" y="3934267"/>
            <a:ext cx="270447" cy="26150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5" name="Straight Connector 23"/>
          <p:cNvCxnSpPr>
            <a:endCxn id="187" idx="1"/>
          </p:cNvCxnSpPr>
          <p:nvPr/>
        </p:nvCxnSpPr>
        <p:spPr>
          <a:xfrm rot="16200000" flipH="1">
            <a:off x="2582655" y="4352629"/>
            <a:ext cx="270447" cy="26150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6" name="Straight Connector 26"/>
          <p:cNvCxnSpPr>
            <a:stCxn id="185" idx="4"/>
            <a:endCxn id="187" idx="0"/>
          </p:cNvCxnSpPr>
          <p:nvPr/>
        </p:nvCxnSpPr>
        <p:spPr>
          <a:xfrm rot="5400000">
            <a:off x="2606372" y="4274200"/>
            <a:ext cx="627542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7" name="Straight Connector 41"/>
          <p:cNvCxnSpPr>
            <a:stCxn id="192" idx="1"/>
          </p:cNvCxnSpPr>
          <p:nvPr/>
        </p:nvCxnSpPr>
        <p:spPr>
          <a:xfrm rot="16200000" flipH="1">
            <a:off x="1106353" y="3290852"/>
            <a:ext cx="591155" cy="352653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78" name="Oval 27"/>
          <p:cNvSpPr/>
          <p:nvPr/>
        </p:nvSpPr>
        <p:spPr>
          <a:xfrm>
            <a:off x="1499380" y="3751248"/>
            <a:ext cx="202264" cy="209181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9" name="Straight Connector 43"/>
          <p:cNvCxnSpPr>
            <a:stCxn id="191" idx="5"/>
          </p:cNvCxnSpPr>
          <p:nvPr/>
        </p:nvCxnSpPr>
        <p:spPr>
          <a:xfrm rot="16200000" flipH="1">
            <a:off x="919473" y="3883847"/>
            <a:ext cx="313771" cy="371146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0" name="Straight Connector 45"/>
          <p:cNvCxnSpPr>
            <a:stCxn id="192" idx="4"/>
          </p:cNvCxnSpPr>
          <p:nvPr/>
        </p:nvCxnSpPr>
        <p:spPr>
          <a:xfrm rot="5400000">
            <a:off x="799881" y="3352850"/>
            <a:ext cx="499937" cy="494533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1" name="Straight Connector 51"/>
          <p:cNvCxnSpPr>
            <a:endCxn id="190" idx="6"/>
          </p:cNvCxnSpPr>
          <p:nvPr/>
        </p:nvCxnSpPr>
        <p:spPr>
          <a:xfrm flipV="1">
            <a:off x="2954511" y="4431596"/>
            <a:ext cx="488970" cy="290756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2" name="Straight Connector 53"/>
          <p:cNvCxnSpPr>
            <a:endCxn id="188" idx="6"/>
          </p:cNvCxnSpPr>
          <p:nvPr/>
        </p:nvCxnSpPr>
        <p:spPr>
          <a:xfrm rot="5400000" flipH="1" flipV="1">
            <a:off x="3194946" y="3980416"/>
            <a:ext cx="581511" cy="297833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3" name="Straight Connector 55"/>
          <p:cNvCxnSpPr>
            <a:endCxn id="189" idx="5"/>
          </p:cNvCxnSpPr>
          <p:nvPr/>
        </p:nvCxnSpPr>
        <p:spPr>
          <a:xfrm rot="16200000" flipV="1">
            <a:off x="3172207" y="3465600"/>
            <a:ext cx="501801" cy="20963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4" name="Straight Connector 57"/>
          <p:cNvCxnSpPr>
            <a:endCxn id="189" idx="7"/>
          </p:cNvCxnSpPr>
          <p:nvPr/>
        </p:nvCxnSpPr>
        <p:spPr>
          <a:xfrm rot="5400000" flipH="1" flipV="1">
            <a:off x="2811228" y="3333377"/>
            <a:ext cx="668840" cy="34528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85" name="Oval 30"/>
          <p:cNvSpPr/>
          <p:nvPr/>
        </p:nvSpPr>
        <p:spPr>
          <a:xfrm>
            <a:off x="2819011" y="3751248"/>
            <a:ext cx="202264" cy="209181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6" name="Oval 31"/>
          <p:cNvSpPr/>
          <p:nvPr/>
        </p:nvSpPr>
        <p:spPr>
          <a:xfrm>
            <a:off x="1195983" y="4169610"/>
            <a:ext cx="202264" cy="209181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7" name="Oval 32"/>
          <p:cNvSpPr/>
          <p:nvPr/>
        </p:nvSpPr>
        <p:spPr>
          <a:xfrm>
            <a:off x="2819011" y="4587971"/>
            <a:ext cx="202264" cy="209181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8" name="Oval 34"/>
          <p:cNvSpPr/>
          <p:nvPr/>
        </p:nvSpPr>
        <p:spPr>
          <a:xfrm>
            <a:off x="3432354" y="3733987"/>
            <a:ext cx="202264" cy="209181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9" name="Oval 35"/>
          <p:cNvSpPr/>
          <p:nvPr/>
        </p:nvSpPr>
        <p:spPr>
          <a:xfrm>
            <a:off x="3145648" y="3140968"/>
            <a:ext cx="202264" cy="209181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0" name="Oval 36"/>
          <p:cNvSpPr/>
          <p:nvPr/>
        </p:nvSpPr>
        <p:spPr>
          <a:xfrm>
            <a:off x="3241217" y="4327006"/>
            <a:ext cx="202264" cy="209181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1" name="Oval 39"/>
          <p:cNvSpPr/>
          <p:nvPr/>
        </p:nvSpPr>
        <p:spPr>
          <a:xfrm>
            <a:off x="718141" y="3733987"/>
            <a:ext cx="202264" cy="209181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2" name="Oval 37"/>
          <p:cNvSpPr/>
          <p:nvPr/>
        </p:nvSpPr>
        <p:spPr>
          <a:xfrm>
            <a:off x="1195983" y="3140968"/>
            <a:ext cx="202264" cy="209181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3" name="Straight Connector 20"/>
          <p:cNvCxnSpPr/>
          <p:nvPr/>
        </p:nvCxnSpPr>
        <p:spPr>
          <a:xfrm>
            <a:off x="1879873" y="4269003"/>
            <a:ext cx="651410" cy="23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4" name="Oval 28"/>
          <p:cNvSpPr/>
          <p:nvPr/>
        </p:nvSpPr>
        <p:spPr>
          <a:xfrm>
            <a:off x="1769394" y="4164413"/>
            <a:ext cx="202264" cy="209181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5" name="Oval 28"/>
          <p:cNvSpPr/>
          <p:nvPr/>
        </p:nvSpPr>
        <p:spPr>
          <a:xfrm>
            <a:off x="2421124" y="4164413"/>
            <a:ext cx="202264" cy="209181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2" name="Right Arrow 221"/>
          <p:cNvSpPr/>
          <p:nvPr/>
        </p:nvSpPr>
        <p:spPr>
          <a:xfrm rot="926752">
            <a:off x="4074549" y="4029853"/>
            <a:ext cx="691805" cy="4378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3" name="Straight Connector 20"/>
          <p:cNvCxnSpPr/>
          <p:nvPr/>
        </p:nvCxnSpPr>
        <p:spPr>
          <a:xfrm>
            <a:off x="5266581" y="3214923"/>
            <a:ext cx="651410" cy="23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24" name="Oval 28"/>
          <p:cNvSpPr/>
          <p:nvPr/>
        </p:nvSpPr>
        <p:spPr>
          <a:xfrm>
            <a:off x="5156102" y="3110333"/>
            <a:ext cx="202264" cy="209181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5" name="Oval 28"/>
          <p:cNvSpPr/>
          <p:nvPr/>
        </p:nvSpPr>
        <p:spPr>
          <a:xfrm>
            <a:off x="5807832" y="3110333"/>
            <a:ext cx="202264" cy="209181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37092" y="2653672"/>
            <a:ext cx="203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Centroids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4624949" y="4207498"/>
            <a:ext cx="4139588" cy="1963732"/>
            <a:chOff x="4624949" y="4207498"/>
            <a:chExt cx="4139588" cy="1963732"/>
          </a:xfrm>
        </p:grpSpPr>
        <p:cxnSp>
          <p:nvCxnSpPr>
            <p:cNvPr id="219" name="Straight Connector 20"/>
            <p:cNvCxnSpPr/>
            <p:nvPr/>
          </p:nvCxnSpPr>
          <p:spPr>
            <a:xfrm>
              <a:off x="6348247" y="5145016"/>
              <a:ext cx="651410" cy="23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220" name="Oval 28"/>
            <p:cNvSpPr/>
            <p:nvPr/>
          </p:nvSpPr>
          <p:spPr>
            <a:xfrm>
              <a:off x="4624949" y="4207498"/>
              <a:ext cx="1772369" cy="1791842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1" name="Oval 28"/>
            <p:cNvSpPr/>
            <p:nvPr/>
          </p:nvSpPr>
          <p:spPr>
            <a:xfrm>
              <a:off x="6992168" y="4226306"/>
              <a:ext cx="1772369" cy="1791842"/>
            </a:xfrm>
            <a:prstGeom prst="ellipse">
              <a:avLst/>
            </a:prstGeom>
            <a:solidFill>
              <a:srgbClr val="C7E6A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26" name="Straight Connector 19"/>
            <p:cNvCxnSpPr>
              <a:stCxn id="233" idx="7"/>
              <a:endCxn id="230" idx="4"/>
            </p:cNvCxnSpPr>
            <p:nvPr/>
          </p:nvCxnSpPr>
          <p:spPr>
            <a:xfrm rot="5400000" flipH="1" flipV="1">
              <a:off x="5448323" y="5232850"/>
              <a:ext cx="239814" cy="231885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27" name="Straight Connector 20"/>
            <p:cNvCxnSpPr>
              <a:stCxn id="233" idx="6"/>
            </p:cNvCxnSpPr>
            <p:nvPr/>
          </p:nvCxnSpPr>
          <p:spPr>
            <a:xfrm>
              <a:off x="5481909" y="5542656"/>
              <a:ext cx="404528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28" name="Straight Connector 21"/>
            <p:cNvCxnSpPr>
              <a:stCxn id="230" idx="4"/>
            </p:cNvCxnSpPr>
            <p:nvPr/>
          </p:nvCxnSpPr>
          <p:spPr>
            <a:xfrm rot="16200000" flipH="1">
              <a:off x="5680208" y="5232850"/>
              <a:ext cx="239814" cy="231885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29" name="Straight Connector 41"/>
            <p:cNvCxnSpPr>
              <a:stCxn id="235" idx="1"/>
            </p:cNvCxnSpPr>
            <p:nvPr/>
          </p:nvCxnSpPr>
          <p:spPr>
            <a:xfrm rot="16200000" flipH="1">
              <a:off x="5190014" y="4559308"/>
              <a:ext cx="591155" cy="352653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230" name="Oval 27"/>
            <p:cNvSpPr/>
            <p:nvPr/>
          </p:nvSpPr>
          <p:spPr>
            <a:xfrm>
              <a:off x="5583041" y="5019704"/>
              <a:ext cx="202264" cy="209181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31" name="Straight Connector 43"/>
            <p:cNvCxnSpPr>
              <a:stCxn id="234" idx="5"/>
            </p:cNvCxnSpPr>
            <p:nvPr/>
          </p:nvCxnSpPr>
          <p:spPr>
            <a:xfrm rot="16200000" flipH="1">
              <a:off x="5003134" y="5152303"/>
              <a:ext cx="313771" cy="371146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32" name="Straight Connector 45"/>
            <p:cNvCxnSpPr>
              <a:stCxn id="235" idx="4"/>
            </p:cNvCxnSpPr>
            <p:nvPr/>
          </p:nvCxnSpPr>
          <p:spPr>
            <a:xfrm rot="5400000">
              <a:off x="4883542" y="4621306"/>
              <a:ext cx="499937" cy="494533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233" name="Oval 31"/>
            <p:cNvSpPr/>
            <p:nvPr/>
          </p:nvSpPr>
          <p:spPr>
            <a:xfrm>
              <a:off x="5279644" y="5438066"/>
              <a:ext cx="202264" cy="209181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4" name="Oval 39"/>
            <p:cNvSpPr/>
            <p:nvPr/>
          </p:nvSpPr>
          <p:spPr>
            <a:xfrm>
              <a:off x="4801802" y="5002443"/>
              <a:ext cx="202264" cy="209181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5" name="Oval 37"/>
            <p:cNvSpPr/>
            <p:nvPr/>
          </p:nvSpPr>
          <p:spPr>
            <a:xfrm>
              <a:off x="5279644" y="4409424"/>
              <a:ext cx="202264" cy="209181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6" name="Oval 28"/>
            <p:cNvSpPr/>
            <p:nvPr/>
          </p:nvSpPr>
          <p:spPr>
            <a:xfrm>
              <a:off x="5853055" y="5432869"/>
              <a:ext cx="202264" cy="209181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37" name="Straight Connector 22"/>
            <p:cNvCxnSpPr>
              <a:endCxn id="244" idx="3"/>
            </p:cNvCxnSpPr>
            <p:nvPr/>
          </p:nvCxnSpPr>
          <p:spPr>
            <a:xfrm rot="5400000" flipH="1" flipV="1">
              <a:off x="7391377" y="5093889"/>
              <a:ext cx="270447" cy="261504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38" name="Straight Connector 23"/>
            <p:cNvCxnSpPr>
              <a:endCxn id="245" idx="1"/>
            </p:cNvCxnSpPr>
            <p:nvPr/>
          </p:nvCxnSpPr>
          <p:spPr>
            <a:xfrm rot="16200000" flipH="1">
              <a:off x="7391377" y="5512251"/>
              <a:ext cx="270447" cy="261504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39" name="Straight Connector 26"/>
            <p:cNvCxnSpPr>
              <a:stCxn id="244" idx="4"/>
              <a:endCxn id="245" idx="0"/>
            </p:cNvCxnSpPr>
            <p:nvPr/>
          </p:nvCxnSpPr>
          <p:spPr>
            <a:xfrm rot="5400000">
              <a:off x="7415094" y="5433822"/>
              <a:ext cx="627542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40" name="Straight Connector 51"/>
            <p:cNvCxnSpPr>
              <a:endCxn id="248" idx="6"/>
            </p:cNvCxnSpPr>
            <p:nvPr/>
          </p:nvCxnSpPr>
          <p:spPr>
            <a:xfrm flipV="1">
              <a:off x="7763233" y="5591218"/>
              <a:ext cx="488970" cy="290756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41" name="Straight Connector 53"/>
            <p:cNvCxnSpPr>
              <a:endCxn id="246" idx="6"/>
            </p:cNvCxnSpPr>
            <p:nvPr/>
          </p:nvCxnSpPr>
          <p:spPr>
            <a:xfrm rot="5400000" flipH="1" flipV="1">
              <a:off x="8003668" y="5140038"/>
              <a:ext cx="581511" cy="297833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42" name="Straight Connector 55"/>
            <p:cNvCxnSpPr>
              <a:endCxn id="247" idx="5"/>
            </p:cNvCxnSpPr>
            <p:nvPr/>
          </p:nvCxnSpPr>
          <p:spPr>
            <a:xfrm rot="16200000" flipV="1">
              <a:off x="7980929" y="4625222"/>
              <a:ext cx="501801" cy="20963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43" name="Straight Connector 57"/>
            <p:cNvCxnSpPr>
              <a:endCxn id="247" idx="7"/>
            </p:cNvCxnSpPr>
            <p:nvPr/>
          </p:nvCxnSpPr>
          <p:spPr>
            <a:xfrm rot="5400000" flipH="1" flipV="1">
              <a:off x="7619950" y="4492999"/>
              <a:ext cx="668840" cy="345288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244" name="Oval 30"/>
            <p:cNvSpPr/>
            <p:nvPr/>
          </p:nvSpPr>
          <p:spPr>
            <a:xfrm>
              <a:off x="7627733" y="4910870"/>
              <a:ext cx="202264" cy="209181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5" name="Oval 32"/>
            <p:cNvSpPr/>
            <p:nvPr/>
          </p:nvSpPr>
          <p:spPr>
            <a:xfrm>
              <a:off x="7627733" y="5747593"/>
              <a:ext cx="202264" cy="209181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6" name="Oval 34"/>
            <p:cNvSpPr/>
            <p:nvPr/>
          </p:nvSpPr>
          <p:spPr>
            <a:xfrm>
              <a:off x="8241076" y="4893609"/>
              <a:ext cx="202264" cy="209181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7" name="Oval 35"/>
            <p:cNvSpPr/>
            <p:nvPr/>
          </p:nvSpPr>
          <p:spPr>
            <a:xfrm>
              <a:off x="7954370" y="4300590"/>
              <a:ext cx="202264" cy="209181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8" name="Oval 36"/>
            <p:cNvSpPr/>
            <p:nvPr/>
          </p:nvSpPr>
          <p:spPr>
            <a:xfrm>
              <a:off x="8049939" y="5486628"/>
              <a:ext cx="202264" cy="209181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9" name="Oval 28"/>
            <p:cNvSpPr/>
            <p:nvPr/>
          </p:nvSpPr>
          <p:spPr>
            <a:xfrm>
              <a:off x="7229846" y="5324035"/>
              <a:ext cx="202264" cy="209181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0" name="TextBox 249"/>
            <p:cNvSpPr txBox="1"/>
            <p:nvPr/>
          </p:nvSpPr>
          <p:spPr>
            <a:xfrm>
              <a:off x="6090561" y="5801898"/>
              <a:ext cx="20364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Metanodes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5757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animBg="1"/>
      <p:bldP spid="222" grpId="0" animBg="1"/>
      <p:bldP spid="224" grpId="0" animBg="1"/>
      <p:bldP spid="225" grpId="0" animBg="1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3900" b="1" dirty="0" smtClean="0"/>
              <a:t>with Reduced Node Sets on</a:t>
            </a:r>
            <a:r>
              <a:rPr lang="en-US" sz="3900" dirty="0" smtClean="0"/>
              <a:t/>
            </a:r>
            <a:br>
              <a:rPr lang="en-US" sz="3900" dirty="0" smtClean="0"/>
            </a:br>
            <a:r>
              <a:rPr lang="en-US" sz="4000" dirty="0" err="1" smtClean="0"/>
              <a:t>Thresholding</a:t>
            </a:r>
            <a:endParaRPr lang="en-US" sz="39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Adjust the removal of nodes by adjusting the </a:t>
            </a:r>
            <a:r>
              <a:rPr lang="en-US" b="1" dirty="0" smtClean="0"/>
              <a:t>Degree-of-Interest Threshold</a:t>
            </a:r>
            <a:r>
              <a:rPr lang="en-US" dirty="0" smtClean="0"/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 smtClean="0"/>
              <a:t>directly: </a:t>
            </a:r>
            <a:r>
              <a:rPr lang="en-US" dirty="0" smtClean="0"/>
              <a:t>set a threshold below which nodes are removed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 smtClean="0"/>
              <a:t>indirectly:</a:t>
            </a:r>
            <a:r>
              <a:rPr lang="en-US" dirty="0" smtClean="0"/>
              <a:t> set a number </a:t>
            </a:r>
            <a:r>
              <a:rPr lang="en-US" i="1" dirty="0" smtClean="0"/>
              <a:t>N</a:t>
            </a:r>
            <a:r>
              <a:rPr lang="en-US" dirty="0" smtClean="0"/>
              <a:t> of nodes that shall remain, pick the </a:t>
            </a:r>
            <a:r>
              <a:rPr lang="en-US" i="1" dirty="0" smtClean="0"/>
              <a:t>N</a:t>
            </a:r>
            <a:r>
              <a:rPr lang="en-US" dirty="0" smtClean="0"/>
              <a:t> nodes with highest </a:t>
            </a:r>
            <a:r>
              <a:rPr lang="en-US" dirty="0" err="1" smtClean="0"/>
              <a:t>DoI</a:t>
            </a:r>
            <a:r>
              <a:rPr lang="en-US" dirty="0" smtClean="0"/>
              <a:t> values, remove the rest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22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668344" y="245938"/>
            <a:ext cx="144016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Data Level (Filtering)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79512" y="245938"/>
            <a:ext cx="1296144" cy="576064"/>
          </a:xfrm>
          <a:prstGeom prst="round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Interacting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2338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3900" b="1" dirty="0" smtClean="0"/>
              <a:t>with Reduced Node Sets on</a:t>
            </a:r>
            <a:r>
              <a:rPr lang="en-US" sz="3900" dirty="0" smtClean="0"/>
              <a:t/>
            </a:r>
            <a:br>
              <a:rPr lang="en-US" sz="3900" dirty="0" smtClean="0"/>
            </a:br>
            <a:r>
              <a:rPr lang="en-US" sz="4000" dirty="0" err="1" smtClean="0"/>
              <a:t>Thresholding</a:t>
            </a:r>
            <a:endParaRPr lang="en-US" sz="39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Adjust the clustering of nodes by adjusting the </a:t>
            </a:r>
            <a:r>
              <a:rPr lang="en-US" b="1" dirty="0" smtClean="0"/>
              <a:t>Similarity Threshold</a:t>
            </a:r>
            <a:r>
              <a:rPr lang="en-US" dirty="0" smtClean="0"/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 smtClean="0"/>
              <a:t>directly: </a:t>
            </a:r>
            <a:r>
              <a:rPr lang="en-US" dirty="0" smtClean="0"/>
              <a:t>set a threshold above which nodes are clustered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 smtClean="0"/>
              <a:t>indirectly:</a:t>
            </a:r>
            <a:r>
              <a:rPr lang="en-US" dirty="0" smtClean="0"/>
              <a:t> set a number </a:t>
            </a:r>
            <a:r>
              <a:rPr lang="en-US" i="1" dirty="0" smtClean="0"/>
              <a:t>N</a:t>
            </a:r>
            <a:r>
              <a:rPr lang="en-US" dirty="0" smtClean="0"/>
              <a:t> of nodes/clusters that shall remain and cluster nodes with decreasing similarity values until </a:t>
            </a:r>
            <a:r>
              <a:rPr lang="en-US" i="1" dirty="0" smtClean="0"/>
              <a:t>N</a:t>
            </a:r>
            <a:r>
              <a:rPr lang="en-US" dirty="0" smtClean="0"/>
              <a:t> are left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23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668344" y="245938"/>
            <a:ext cx="144016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Data Level (Filtering)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79512" y="245938"/>
            <a:ext cx="1296144" cy="576064"/>
          </a:xfrm>
          <a:prstGeom prst="round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Interacting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1693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3900" b="1" dirty="0" smtClean="0"/>
              <a:t>with Reduced Node Sets on</a:t>
            </a:r>
            <a:r>
              <a:rPr lang="en-US" sz="3900" dirty="0" smtClean="0"/>
              <a:t/>
            </a:r>
            <a:br>
              <a:rPr lang="en-US" sz="3900" dirty="0" smtClean="0"/>
            </a:br>
            <a:r>
              <a:rPr lang="en-US" sz="4000" dirty="0" err="1" smtClean="0"/>
              <a:t>Thresholding</a:t>
            </a:r>
            <a:endParaRPr lang="en-US" sz="39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Adjust the clustering of nodes by adjusting the </a:t>
            </a:r>
            <a:r>
              <a:rPr lang="en-US" b="1" dirty="0" smtClean="0"/>
              <a:t>Similarity Threshold…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24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668344" y="245938"/>
            <a:ext cx="144016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Data Level (Filtering)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79512" y="245938"/>
            <a:ext cx="1296144" cy="576064"/>
          </a:xfrm>
          <a:prstGeom prst="round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Interacting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1907704" y="4221088"/>
            <a:ext cx="4968552" cy="1152128"/>
          </a:xfrm>
          <a:prstGeom prst="rect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vanHam2004 - Small World </a:t>
            </a:r>
            <a:r>
              <a:rPr lang="en-US" sz="2400" b="1" dirty="0" smtClean="0"/>
              <a:t>Graphs.avi</a:t>
            </a:r>
            <a:endParaRPr lang="en-US" sz="2400" b="1" dirty="0"/>
          </a:p>
        </p:txBody>
      </p:sp>
      <p:pic>
        <p:nvPicPr>
          <p:cNvPr id="9" name="Picture 6" descr="C:\DOCUME~1\hs162\LOCALS~1\Temp\Rar$DR01.934\Flat for Linux\Movies\42-Movies_256x256.png">
            <a:hlinkClick r:id="rId2" action="ppaction://program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904" y="3352724"/>
            <a:ext cx="1371600" cy="1371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428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Geometry Level (Mapping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Node Set Simplification 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25</a:t>
            </a:fld>
            <a:endParaRPr lang="en-US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8" r="341"/>
          <a:stretch/>
        </p:blipFill>
        <p:spPr>
          <a:xfrm>
            <a:off x="4932040" y="44624"/>
            <a:ext cx="4392487" cy="4974984"/>
          </a:xfrm>
          <a:scene3d>
            <a:camera prst="isometricLeftDown">
              <a:rot lat="2100000" lon="12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50792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76" y="274637"/>
            <a:ext cx="6923112" cy="1143000"/>
          </a:xfrm>
        </p:spPr>
        <p:txBody>
          <a:bodyPr/>
          <a:lstStyle/>
          <a:p>
            <a:r>
              <a:rPr lang="en-US" b="1" dirty="0"/>
              <a:t>Node Set Simplification on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26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236296" y="562938"/>
            <a:ext cx="180020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Geometry </a:t>
            </a:r>
            <a:r>
              <a:rPr lang="en-US" b="1" dirty="0"/>
              <a:t>Level </a:t>
            </a:r>
            <a:r>
              <a:rPr lang="en-US" b="1" dirty="0" smtClean="0"/>
              <a:t>(Mapping)</a:t>
            </a:r>
            <a:endParaRPr lang="en-US" b="1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435280" cy="4756151"/>
          </a:xfrm>
        </p:spPr>
        <p:txBody>
          <a:bodyPr>
            <a:normAutofit/>
          </a:bodyPr>
          <a:lstStyle/>
          <a:p>
            <a:r>
              <a:rPr lang="en-US" dirty="0" smtClean="0"/>
              <a:t>Two fundamental approaches:</a:t>
            </a:r>
          </a:p>
          <a:p>
            <a:endParaRPr lang="en-US" sz="800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Layout Generation: </a:t>
            </a:r>
            <a:r>
              <a:rPr lang="en-US" dirty="0" smtClean="0"/>
              <a:t>React to a large node set during the layout generation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Layout Readjustment: </a:t>
            </a:r>
            <a:r>
              <a:rPr lang="en-US" dirty="0" smtClean="0"/>
              <a:t>Detect clutter/dense areas in a given layout and simplify it accordingly</a:t>
            </a:r>
          </a:p>
        </p:txBody>
      </p:sp>
    </p:spTree>
    <p:extLst>
      <p:ext uri="{BB962C8B-B14F-4D97-AF65-F5344CB8AC3E}">
        <p14:creationId xmlns:p14="http://schemas.microsoft.com/office/powerpoint/2010/main" val="179152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27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23528" y="1600201"/>
            <a:ext cx="8820472" cy="4756151"/>
          </a:xfrm>
        </p:spPr>
        <p:txBody>
          <a:bodyPr>
            <a:normAutofit/>
          </a:bodyPr>
          <a:lstStyle/>
          <a:p>
            <a:r>
              <a:rPr lang="en-US" dirty="0" smtClean="0"/>
              <a:t>Make nodes very small and place them very close…</a:t>
            </a:r>
          </a:p>
          <a:p>
            <a:r>
              <a:rPr lang="en-US" dirty="0" smtClean="0"/>
              <a:t>Example: Point-based Tree Layout</a:t>
            </a:r>
            <a:br>
              <a:rPr lang="en-US" dirty="0" smtClean="0"/>
            </a:br>
            <a:r>
              <a:rPr lang="en-US" dirty="0" smtClean="0"/>
              <a:t>					 [Schulz et al. 2011]</a:t>
            </a:r>
          </a:p>
        </p:txBody>
      </p:sp>
      <p:sp>
        <p:nvSpPr>
          <p:cNvPr id="3" name="Rectangle 2"/>
          <p:cNvSpPr/>
          <p:nvPr/>
        </p:nvSpPr>
        <p:spPr>
          <a:xfrm>
            <a:off x="1907704" y="4221088"/>
            <a:ext cx="4968552" cy="1152128"/>
          </a:xfrm>
          <a:prstGeom prst="rect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Schulz2009 - </a:t>
            </a:r>
            <a:r>
              <a:rPr lang="en-US" sz="2400" b="1" dirty="0" err="1"/>
              <a:t>Pointbased</a:t>
            </a:r>
            <a:r>
              <a:rPr lang="en-US" sz="2400" b="1" dirty="0"/>
              <a:t> (PacificVis</a:t>
            </a:r>
            <a:r>
              <a:rPr lang="en-US" sz="2400" b="1" dirty="0" smtClean="0"/>
              <a:t>).avi</a:t>
            </a:r>
            <a:endParaRPr lang="en-US" sz="2400" b="1" dirty="0"/>
          </a:p>
        </p:txBody>
      </p:sp>
      <p:pic>
        <p:nvPicPr>
          <p:cNvPr id="9" name="Picture 6" descr="C:\DOCUME~1\hs162\LOCALS~1\Temp\Rar$DR01.934\Flat for Linux\Movies\42-Movies_256x256.png">
            <a:hlinkClick r:id="rId3" action="ppaction://program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904" y="3352724"/>
            <a:ext cx="1371600" cy="1371600"/>
          </a:xfrm>
          <a:prstGeom prst="rect">
            <a:avLst/>
          </a:prstGeom>
          <a:noFill/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7164288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Generating Layouts on</a:t>
            </a:r>
            <a:endParaRPr lang="en-US" sz="4100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7236296" y="548680"/>
            <a:ext cx="180020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Geometry </a:t>
            </a:r>
            <a:r>
              <a:rPr lang="en-US" b="1" dirty="0"/>
              <a:t>Level </a:t>
            </a:r>
            <a:r>
              <a:rPr lang="en-US" b="1" dirty="0" smtClean="0"/>
              <a:t>(Mapping)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8203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28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23528" y="1600201"/>
            <a:ext cx="8820472" cy="4756151"/>
          </a:xfrm>
        </p:spPr>
        <p:txBody>
          <a:bodyPr>
            <a:normAutofit/>
          </a:bodyPr>
          <a:lstStyle/>
          <a:p>
            <a:r>
              <a:rPr lang="en-US" dirty="0" smtClean="0"/>
              <a:t>Why rotation by 27°? – Finally the answer…</a:t>
            </a:r>
          </a:p>
          <a:p>
            <a:endParaRPr lang="en-US" sz="1400" dirty="0" smtClean="0"/>
          </a:p>
          <a:p>
            <a:r>
              <a:rPr lang="en-US" dirty="0" smtClean="0"/>
              <a:t>      The Setup: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627784" y="2737265"/>
            <a:ext cx="3672408" cy="3250679"/>
            <a:chOff x="1907926" y="1114425"/>
            <a:chExt cx="5369174" cy="4600574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6999" y="1114425"/>
              <a:ext cx="4610101" cy="46005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8" name="Group 13"/>
            <p:cNvGrpSpPr/>
            <p:nvPr/>
          </p:nvGrpSpPr>
          <p:grpSpPr>
            <a:xfrm>
              <a:off x="3936240" y="1547184"/>
              <a:ext cx="1467861" cy="956406"/>
              <a:chOff x="3936240" y="1547184"/>
              <a:chExt cx="1467861" cy="956406"/>
            </a:xfrm>
          </p:grpSpPr>
          <p:sp>
            <p:nvSpPr>
              <p:cNvPr id="19" name="Left Brace 18"/>
              <p:cNvSpPr/>
              <p:nvPr/>
            </p:nvSpPr>
            <p:spPr>
              <a:xfrm rot="6471018">
                <a:off x="4425666" y="1633164"/>
                <a:ext cx="381000" cy="1359851"/>
              </a:xfrm>
              <a:prstGeom prst="leftBrac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  <p:sp>
            <p:nvSpPr>
              <p:cNvPr id="20" name="Text Box 17"/>
              <p:cNvSpPr txBox="1">
                <a:spLocks noChangeArrowheads="1"/>
              </p:cNvSpPr>
              <p:nvPr/>
            </p:nvSpPr>
            <p:spPr bwMode="auto">
              <a:xfrm rot="1015585">
                <a:off x="4184901" y="1547184"/>
                <a:ext cx="1219200" cy="5662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b="1" dirty="0" smtClean="0">
                    <a:solidFill>
                      <a:srgbClr val="FF0000"/>
                    </a:solidFill>
                  </a:rPr>
                  <a:t>2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1" name="Group 17"/>
            <p:cNvGrpSpPr/>
            <p:nvPr/>
          </p:nvGrpSpPr>
          <p:grpSpPr>
            <a:xfrm>
              <a:off x="5119177" y="2614769"/>
              <a:ext cx="948872" cy="1219200"/>
              <a:chOff x="5119177" y="2614769"/>
              <a:chExt cx="948872" cy="1219200"/>
            </a:xfrm>
          </p:grpSpPr>
          <p:sp>
            <p:nvSpPr>
              <p:cNvPr id="22" name="Left Brace 21"/>
              <p:cNvSpPr/>
              <p:nvPr/>
            </p:nvSpPr>
            <p:spPr>
              <a:xfrm rot="11871018">
                <a:off x="5119177" y="2778847"/>
                <a:ext cx="381000" cy="646906"/>
              </a:xfrm>
              <a:prstGeom prst="leftBrac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  <p:sp>
            <p:nvSpPr>
              <p:cNvPr id="23" name="Text Box 17"/>
              <p:cNvSpPr txBox="1">
                <a:spLocks noChangeArrowheads="1"/>
              </p:cNvSpPr>
              <p:nvPr/>
            </p:nvSpPr>
            <p:spPr bwMode="auto">
              <a:xfrm rot="6415585">
                <a:off x="5165963" y="2931882"/>
                <a:ext cx="1219200" cy="5849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b="1" dirty="0" smtClean="0">
                    <a:solidFill>
                      <a:srgbClr val="FF0000"/>
                    </a:solidFill>
                  </a:rPr>
                  <a:t>1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4" name="Left Brace 23"/>
            <p:cNvSpPr/>
            <p:nvPr/>
          </p:nvSpPr>
          <p:spPr>
            <a:xfrm rot="19127434">
              <a:off x="4053214" y="2253277"/>
              <a:ext cx="381000" cy="1532864"/>
            </a:xfrm>
            <a:prstGeom prst="leftBrac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25" name="Text Box 17"/>
            <p:cNvSpPr txBox="1">
              <a:spLocks noChangeArrowheads="1"/>
            </p:cNvSpPr>
            <p:nvPr/>
          </p:nvSpPr>
          <p:spPr bwMode="auto">
            <a:xfrm>
              <a:off x="1907926" y="3181291"/>
              <a:ext cx="2519468" cy="566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 dirty="0" smtClean="0">
                  <a:solidFill>
                    <a:srgbClr val="FF0000"/>
                  </a:solidFill>
                </a:rPr>
                <a:t>SQRT(2²+1²)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7164288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Generating Layouts on</a:t>
            </a:r>
            <a:endParaRPr lang="en-US" sz="4100" b="1" dirty="0"/>
          </a:p>
        </p:txBody>
      </p:sp>
      <p:sp>
        <p:nvSpPr>
          <p:cNvPr id="31" name="Rounded Rectangle 30"/>
          <p:cNvSpPr/>
          <p:nvPr/>
        </p:nvSpPr>
        <p:spPr>
          <a:xfrm>
            <a:off x="7236296" y="548680"/>
            <a:ext cx="180020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Geometry </a:t>
            </a:r>
            <a:r>
              <a:rPr lang="en-US" b="1" dirty="0"/>
              <a:t>Level </a:t>
            </a:r>
            <a:r>
              <a:rPr lang="en-US" b="1" dirty="0" smtClean="0"/>
              <a:t>(Mapping)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3053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29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23528" y="1600201"/>
            <a:ext cx="8820472" cy="4756151"/>
          </a:xfrm>
        </p:spPr>
        <p:txBody>
          <a:bodyPr>
            <a:normAutofit/>
          </a:bodyPr>
          <a:lstStyle/>
          <a:p>
            <a:r>
              <a:rPr lang="en-US" dirty="0" smtClean="0"/>
              <a:t>Why rotation by 27°? – Finally the answer…</a:t>
            </a:r>
          </a:p>
          <a:p>
            <a:endParaRPr lang="en-US" sz="1400" dirty="0" smtClean="0"/>
          </a:p>
          <a:p>
            <a:r>
              <a:rPr lang="en-US" dirty="0" smtClean="0"/>
              <a:t>      The Scaling: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5031424" y="3302024"/>
            <a:ext cx="2893376" cy="2934000"/>
            <a:chOff x="5000824" y="2362200"/>
            <a:chExt cx="2893376" cy="2934000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0824" y="2362200"/>
              <a:ext cx="2893376" cy="293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Left Brace 27"/>
            <p:cNvSpPr/>
            <p:nvPr/>
          </p:nvSpPr>
          <p:spPr>
            <a:xfrm rot="11871018">
              <a:off x="6539852" y="3423679"/>
              <a:ext cx="239122" cy="412562"/>
            </a:xfrm>
            <a:prstGeom prst="leftBrac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29" name="Text Box 17"/>
            <p:cNvSpPr txBox="1">
              <a:spLocks noChangeArrowheads="1"/>
            </p:cNvSpPr>
            <p:nvPr/>
          </p:nvSpPr>
          <p:spPr bwMode="auto">
            <a:xfrm rot="6415585">
              <a:off x="6616923" y="3523129"/>
              <a:ext cx="77754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 dirty="0" smtClean="0">
                  <a:solidFill>
                    <a:srgbClr val="FF0000"/>
                  </a:solidFill>
                </a:rPr>
                <a:t>1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990600" y="3302024"/>
            <a:ext cx="3179353" cy="2935288"/>
            <a:chOff x="1285723" y="2362200"/>
            <a:chExt cx="3179353" cy="2935288"/>
          </a:xfrm>
        </p:grpSpPr>
        <p:pic>
          <p:nvPicPr>
            <p:cNvPr id="31" name="Picture 3" descr="G:\Data\Documents\Promo\Papers\accepted\2010 TVCG invited\figures\pointbased_b_step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2362200"/>
              <a:ext cx="2941076" cy="2935288"/>
            </a:xfrm>
            <a:prstGeom prst="rect">
              <a:avLst/>
            </a:prstGeom>
            <a:noFill/>
          </p:spPr>
        </p:pic>
        <p:sp>
          <p:nvSpPr>
            <p:cNvPr id="32" name="Left Brace 31"/>
            <p:cNvSpPr/>
            <p:nvPr/>
          </p:nvSpPr>
          <p:spPr>
            <a:xfrm rot="19001600">
              <a:off x="2441835" y="3088499"/>
              <a:ext cx="239122" cy="977578"/>
            </a:xfrm>
            <a:prstGeom prst="leftBrac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33" name="Text Box 17"/>
            <p:cNvSpPr txBox="1">
              <a:spLocks noChangeArrowheads="1"/>
            </p:cNvSpPr>
            <p:nvPr/>
          </p:nvSpPr>
          <p:spPr bwMode="auto">
            <a:xfrm>
              <a:off x="1285723" y="3657600"/>
              <a:ext cx="153367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 dirty="0" smtClean="0">
                  <a:solidFill>
                    <a:srgbClr val="FF0000"/>
                  </a:solidFill>
                </a:rPr>
                <a:t>SQRT(5)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4" name="Right Arrow 33"/>
          <p:cNvSpPr/>
          <p:nvPr/>
        </p:nvSpPr>
        <p:spPr>
          <a:xfrm>
            <a:off x="3812224" y="4140224"/>
            <a:ext cx="1597976" cy="114300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2"/>
                </a:solidFill>
              </a:rPr>
              <a:t>1/SQRT(5)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37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7164288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Generating Layouts on</a:t>
            </a:r>
            <a:endParaRPr lang="en-US" sz="4100" b="1" dirty="0"/>
          </a:p>
        </p:txBody>
      </p:sp>
      <p:sp>
        <p:nvSpPr>
          <p:cNvPr id="38" name="Rounded Rectangle 37"/>
          <p:cNvSpPr/>
          <p:nvPr/>
        </p:nvSpPr>
        <p:spPr>
          <a:xfrm>
            <a:off x="7236296" y="548680"/>
            <a:ext cx="180020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Geometry </a:t>
            </a:r>
            <a:r>
              <a:rPr lang="en-US" b="1" dirty="0"/>
              <a:t>Level </a:t>
            </a:r>
            <a:r>
              <a:rPr lang="en-US" b="1" dirty="0" smtClean="0"/>
              <a:t>(Mapping)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1351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Node Set Simplification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simplify the Node Set?</a:t>
            </a:r>
          </a:p>
          <a:p>
            <a:endParaRPr lang="en-US" sz="11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Simplifies edge set at the same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Compatible with subsequent simplification</a:t>
            </a:r>
            <a:br>
              <a:rPr lang="en-US" dirty="0" smtClean="0"/>
            </a:br>
            <a:r>
              <a:rPr lang="en-US" dirty="0" smtClean="0"/>
              <a:t>of the edge set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Simplifies even if no edges are given/drawn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61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30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23528" y="1600201"/>
            <a:ext cx="8820472" cy="4756151"/>
          </a:xfrm>
        </p:spPr>
        <p:txBody>
          <a:bodyPr>
            <a:normAutofit/>
          </a:bodyPr>
          <a:lstStyle/>
          <a:p>
            <a:r>
              <a:rPr lang="en-US" dirty="0" smtClean="0"/>
              <a:t>Why rotation by 27°? – Finally the answer…</a:t>
            </a:r>
          </a:p>
          <a:p>
            <a:endParaRPr lang="en-US" sz="1400" dirty="0" smtClean="0"/>
          </a:p>
          <a:p>
            <a:r>
              <a:rPr lang="en-US" dirty="0" smtClean="0"/>
              <a:t>      The Rotation: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grpSp>
        <p:nvGrpSpPr>
          <p:cNvPr id="23" name="Group 22"/>
          <p:cNvGrpSpPr/>
          <p:nvPr/>
        </p:nvGrpSpPr>
        <p:grpSpPr>
          <a:xfrm>
            <a:off x="4299248" y="2276872"/>
            <a:ext cx="3873152" cy="4024512"/>
            <a:chOff x="2667000" y="1114425"/>
            <a:chExt cx="4610100" cy="4600575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0" y="1114425"/>
              <a:ext cx="4610100" cy="4600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5" name="Group 17"/>
            <p:cNvGrpSpPr/>
            <p:nvPr/>
          </p:nvGrpSpPr>
          <p:grpSpPr>
            <a:xfrm>
              <a:off x="5119177" y="2594061"/>
              <a:ext cx="774186" cy="1219200"/>
              <a:chOff x="5119177" y="2594061"/>
              <a:chExt cx="774186" cy="1219200"/>
            </a:xfrm>
          </p:grpSpPr>
          <p:sp>
            <p:nvSpPr>
              <p:cNvPr id="41" name="Left Brace 40"/>
              <p:cNvSpPr/>
              <p:nvPr/>
            </p:nvSpPr>
            <p:spPr>
              <a:xfrm rot="11871018">
                <a:off x="5119177" y="2778847"/>
                <a:ext cx="381000" cy="646906"/>
              </a:xfrm>
              <a:prstGeom prst="leftBrac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  <p:sp>
            <p:nvSpPr>
              <p:cNvPr id="42" name="Text Box 17"/>
              <p:cNvSpPr txBox="1">
                <a:spLocks noChangeArrowheads="1"/>
              </p:cNvSpPr>
              <p:nvPr/>
            </p:nvSpPr>
            <p:spPr bwMode="auto">
              <a:xfrm rot="6415585">
                <a:off x="5045644" y="2965541"/>
                <a:ext cx="1219200" cy="4762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b="1" dirty="0" smtClean="0">
                    <a:solidFill>
                      <a:srgbClr val="FF0000"/>
                    </a:solidFill>
                  </a:rPr>
                  <a:t>1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35" name="Left Brace 34"/>
            <p:cNvSpPr/>
            <p:nvPr/>
          </p:nvSpPr>
          <p:spPr>
            <a:xfrm rot="19127434">
              <a:off x="4053214" y="2253277"/>
              <a:ext cx="381000" cy="1532864"/>
            </a:xfrm>
            <a:prstGeom prst="leftBrac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36" name="Text Box 17"/>
            <p:cNvSpPr txBox="1">
              <a:spLocks noChangeArrowheads="1"/>
            </p:cNvSpPr>
            <p:nvPr/>
          </p:nvSpPr>
          <p:spPr bwMode="auto">
            <a:xfrm>
              <a:off x="2667000" y="3124200"/>
              <a:ext cx="1836594" cy="457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 dirty="0" smtClean="0">
                  <a:solidFill>
                    <a:srgbClr val="FF0000"/>
                  </a:solidFill>
                </a:rPr>
                <a:t>SQRT(5)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4002670" y="1981200"/>
              <a:ext cx="1216796" cy="810643"/>
              <a:chOff x="4002670" y="1981200"/>
              <a:chExt cx="1216796" cy="810643"/>
            </a:xfrm>
          </p:grpSpPr>
          <p:sp>
            <p:nvSpPr>
              <p:cNvPr id="38" name="Arc 37"/>
              <p:cNvSpPr/>
              <p:nvPr/>
            </p:nvSpPr>
            <p:spPr>
              <a:xfrm rot="4709017">
                <a:off x="4040770" y="2296543"/>
                <a:ext cx="457200" cy="533400"/>
              </a:xfrm>
              <a:prstGeom prst="arc">
                <a:avLst/>
              </a:prstGeom>
              <a:ln w="508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4267201" y="1981200"/>
                <a:ext cx="952265" cy="457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00B0F0"/>
                    </a:solidFill>
                  </a:rPr>
                  <a:t>theta</a:t>
                </a:r>
                <a:endParaRPr lang="en-US" sz="2000" b="1" dirty="0">
                  <a:solidFill>
                    <a:srgbClr val="00B0F0"/>
                  </a:solidFill>
                </a:endParaRPr>
              </a:p>
            </p:txBody>
          </p:sp>
          <p:cxnSp>
            <p:nvCxnSpPr>
              <p:cNvPr id="40" name="Straight Connector 39"/>
              <p:cNvCxnSpPr/>
              <p:nvPr/>
            </p:nvCxnSpPr>
            <p:spPr>
              <a:xfrm rot="5400000">
                <a:off x="4267200" y="2362200"/>
                <a:ext cx="152400" cy="152400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3" name="TextBox 42"/>
          <p:cNvSpPr txBox="1"/>
          <p:nvPr/>
        </p:nvSpPr>
        <p:spPr>
          <a:xfrm>
            <a:off x="736848" y="3574634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sin(</a:t>
            </a:r>
            <a:r>
              <a:rPr lang="en-US" dirty="0" smtClean="0">
                <a:solidFill>
                  <a:srgbClr val="00B0F0"/>
                </a:solidFill>
              </a:rPr>
              <a:t>θ</a:t>
            </a:r>
            <a:r>
              <a:rPr lang="en-US" dirty="0" smtClean="0"/>
              <a:t>) =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1575048" y="3422234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opposite side</a:t>
            </a:r>
            <a:br>
              <a:rPr lang="en-US" dirty="0" smtClean="0"/>
            </a:br>
            <a:r>
              <a:rPr lang="en-US" dirty="0" smtClean="0"/>
              <a:t>hypotenuse</a:t>
            </a:r>
            <a:endParaRPr lang="en-US" dirty="0"/>
          </a:p>
        </p:txBody>
      </p:sp>
      <p:cxnSp>
        <p:nvCxnSpPr>
          <p:cNvPr id="45" name="Straight Connector 44"/>
          <p:cNvCxnSpPr/>
          <p:nvPr/>
        </p:nvCxnSpPr>
        <p:spPr>
          <a:xfrm>
            <a:off x="1708398" y="3765134"/>
            <a:ext cx="1447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36848" y="4195902"/>
            <a:ext cx="2590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sin(</a:t>
            </a:r>
            <a:r>
              <a:rPr lang="en-US" dirty="0" smtClean="0">
                <a:solidFill>
                  <a:srgbClr val="00B0F0"/>
                </a:solidFill>
              </a:rPr>
              <a:t>θ</a:t>
            </a:r>
            <a:r>
              <a:rPr lang="en-US" dirty="0" smtClean="0"/>
              <a:t>) = 1 / SQRT(5)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B0F0"/>
                </a:solidFill>
              </a:rPr>
              <a:t>θ </a:t>
            </a:r>
            <a:r>
              <a:rPr lang="en-US" dirty="0" smtClean="0"/>
              <a:t>= </a:t>
            </a:r>
            <a:r>
              <a:rPr lang="en-US" dirty="0" err="1" smtClean="0"/>
              <a:t>arcsin</a:t>
            </a:r>
            <a:r>
              <a:rPr lang="en-US" dirty="0" smtClean="0"/>
              <a:t>(1 / SQRT(5))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B0F0"/>
                </a:solidFill>
              </a:rPr>
              <a:t>θ </a:t>
            </a:r>
            <a:r>
              <a:rPr lang="en-US" dirty="0" smtClean="0"/>
              <a:t>≈ 27°</a:t>
            </a:r>
            <a:endParaRPr lang="en-US" dirty="0"/>
          </a:p>
        </p:txBody>
      </p: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7164288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Generating Layouts on</a:t>
            </a:r>
            <a:endParaRPr lang="en-US" sz="4100" b="1" dirty="0"/>
          </a:p>
        </p:txBody>
      </p:sp>
      <p:sp>
        <p:nvSpPr>
          <p:cNvPr id="50" name="Rounded Rectangle 49"/>
          <p:cNvSpPr/>
          <p:nvPr/>
        </p:nvSpPr>
        <p:spPr>
          <a:xfrm>
            <a:off x="7236296" y="548680"/>
            <a:ext cx="180020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Geometry </a:t>
            </a:r>
            <a:r>
              <a:rPr lang="en-US" b="1" dirty="0"/>
              <a:t>Level </a:t>
            </a:r>
            <a:r>
              <a:rPr lang="en-US" b="1" dirty="0" smtClean="0"/>
              <a:t>(Mapping)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7372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31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23528" y="1412776"/>
            <a:ext cx="8820472" cy="4756151"/>
          </a:xfrm>
        </p:spPr>
        <p:txBody>
          <a:bodyPr>
            <a:normAutofit/>
          </a:bodyPr>
          <a:lstStyle/>
          <a:p>
            <a:r>
              <a:rPr lang="en-US" dirty="0" smtClean="0"/>
              <a:t>This also works for other scaling factors/angles: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"/>
          <a:stretch/>
        </p:blipFill>
        <p:spPr>
          <a:xfrm>
            <a:off x="60958" y="2151096"/>
            <a:ext cx="2037369" cy="470350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8327" y="2184964"/>
            <a:ext cx="2088232" cy="46730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5058" y="2120345"/>
            <a:ext cx="1881338" cy="472514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6738" y="2141887"/>
            <a:ext cx="2087190" cy="4671489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 rot="16200000">
            <a:off x="6708119" y="4145895"/>
            <a:ext cx="3864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[images courtesy of Steffen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Hadlak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]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7164288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Generating Layouts on</a:t>
            </a:r>
            <a:endParaRPr lang="en-US" sz="4100" b="1" dirty="0"/>
          </a:p>
        </p:txBody>
      </p:sp>
      <p:sp>
        <p:nvSpPr>
          <p:cNvPr id="34" name="Rounded Rectangle 33"/>
          <p:cNvSpPr/>
          <p:nvPr/>
        </p:nvSpPr>
        <p:spPr>
          <a:xfrm>
            <a:off x="7236296" y="548680"/>
            <a:ext cx="180020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Geometry </a:t>
            </a:r>
            <a:r>
              <a:rPr lang="en-US" b="1" dirty="0"/>
              <a:t>Level </a:t>
            </a:r>
            <a:r>
              <a:rPr lang="en-US" b="1" dirty="0" smtClean="0"/>
              <a:t>(Mapping)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9164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32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23528" y="1412776"/>
            <a:ext cx="8820472" cy="4756151"/>
          </a:xfrm>
        </p:spPr>
        <p:txBody>
          <a:bodyPr>
            <a:normAutofit/>
          </a:bodyPr>
          <a:lstStyle/>
          <a:p>
            <a:r>
              <a:rPr lang="en-US" dirty="0" smtClean="0"/>
              <a:t>This also works for other scaling factors: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8047" y="2144631"/>
            <a:ext cx="2095641" cy="473877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130814"/>
            <a:ext cx="2195736" cy="47271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8788" y="2156214"/>
            <a:ext cx="2221612" cy="47291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9992" y="2118073"/>
            <a:ext cx="2132654" cy="475457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6200000">
            <a:off x="7004823" y="4430966"/>
            <a:ext cx="3864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[images courtesy of Steffen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Hadlak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]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7164288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Generating Layouts on</a:t>
            </a:r>
            <a:endParaRPr lang="en-US" sz="4100" b="1" dirty="0"/>
          </a:p>
        </p:txBody>
      </p:sp>
      <p:sp>
        <p:nvSpPr>
          <p:cNvPr id="18" name="Rounded Rectangle 17"/>
          <p:cNvSpPr/>
          <p:nvPr/>
        </p:nvSpPr>
        <p:spPr>
          <a:xfrm>
            <a:off x="7236296" y="548680"/>
            <a:ext cx="180020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Geometry </a:t>
            </a:r>
            <a:r>
              <a:rPr lang="en-US" b="1" dirty="0"/>
              <a:t>Level </a:t>
            </a:r>
            <a:r>
              <a:rPr lang="en-US" b="1" dirty="0" smtClean="0"/>
              <a:t>(Mapping)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184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7164288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Generating Layouts on</a:t>
            </a:r>
            <a:br>
              <a:rPr lang="en-US" b="1" dirty="0" smtClean="0"/>
            </a:br>
            <a:r>
              <a:rPr lang="en-US" sz="4100" dirty="0" err="1" smtClean="0"/>
              <a:t>DoI</a:t>
            </a:r>
            <a:r>
              <a:rPr lang="en-US" sz="4100" dirty="0" smtClean="0"/>
              <a:t>-based Layout</a:t>
            </a:r>
            <a:endParaRPr lang="en-US" sz="41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33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236296" y="260648"/>
            <a:ext cx="180020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Geometry </a:t>
            </a:r>
            <a:r>
              <a:rPr lang="en-US" b="1" dirty="0"/>
              <a:t>Level </a:t>
            </a:r>
            <a:r>
              <a:rPr lang="en-US" b="1" dirty="0" smtClean="0"/>
              <a:t>(Mapping)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251520" y="3121650"/>
            <a:ext cx="2467522" cy="311566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2843808" y="1701991"/>
            <a:ext cx="5904656" cy="1285336"/>
          </a:xfrm>
          <a:prstGeom prst="roundRect">
            <a:avLst/>
          </a:prstGeom>
          <a:solidFill>
            <a:srgbClr val="92D05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/>
          <p:cNvCxnSpPr>
            <a:endCxn id="16" idx="0"/>
          </p:cNvCxnSpPr>
          <p:nvPr/>
        </p:nvCxnSpPr>
        <p:spPr>
          <a:xfrm>
            <a:off x="1749387" y="2986144"/>
            <a:ext cx="777" cy="423539"/>
          </a:xfrm>
          <a:prstGeom prst="line">
            <a:avLst/>
          </a:prstGeom>
          <a:ln w="28575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16" idx="2"/>
            <a:endCxn id="17" idx="0"/>
          </p:cNvCxnSpPr>
          <p:nvPr/>
        </p:nvCxnSpPr>
        <p:spPr>
          <a:xfrm flipH="1">
            <a:off x="1749387" y="3985747"/>
            <a:ext cx="777" cy="460656"/>
          </a:xfrm>
          <a:prstGeom prst="line">
            <a:avLst/>
          </a:prstGeom>
          <a:ln w="28575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7" idx="2"/>
            <a:endCxn id="15" idx="0"/>
          </p:cNvCxnSpPr>
          <p:nvPr/>
        </p:nvCxnSpPr>
        <p:spPr>
          <a:xfrm>
            <a:off x="1749387" y="5022467"/>
            <a:ext cx="0" cy="422757"/>
          </a:xfrm>
          <a:prstGeom prst="line">
            <a:avLst/>
          </a:prstGeom>
          <a:ln w="28575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957299" y="5445224"/>
            <a:ext cx="1584176" cy="576064"/>
          </a:xfrm>
          <a:prstGeom prst="round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Interaction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58076" y="3409683"/>
            <a:ext cx="1584176" cy="576064"/>
          </a:xfrm>
          <a:prstGeom prst="round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Detection</a:t>
            </a:r>
            <a:endParaRPr lang="en-US" b="1" dirty="0"/>
          </a:p>
        </p:txBody>
      </p:sp>
      <p:sp>
        <p:nvSpPr>
          <p:cNvPr id="17" name="Rounded Rectangle 16"/>
          <p:cNvSpPr/>
          <p:nvPr/>
        </p:nvSpPr>
        <p:spPr>
          <a:xfrm>
            <a:off x="957299" y="4446403"/>
            <a:ext cx="1584176" cy="576064"/>
          </a:xfrm>
          <a:prstGeom prst="round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Reduction</a:t>
            </a:r>
            <a:endParaRPr lang="en-US" b="1" dirty="0"/>
          </a:p>
        </p:txBody>
      </p:sp>
      <p:sp>
        <p:nvSpPr>
          <p:cNvPr id="18" name="Rounded Rectangle 17"/>
          <p:cNvSpPr/>
          <p:nvPr/>
        </p:nvSpPr>
        <p:spPr>
          <a:xfrm>
            <a:off x="6808204" y="2256440"/>
            <a:ext cx="174707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Image Level</a:t>
            </a:r>
            <a:br>
              <a:rPr lang="en-US" b="1" dirty="0" smtClean="0"/>
            </a:br>
            <a:r>
              <a:rPr lang="en-US" b="1" dirty="0" smtClean="0"/>
              <a:t>(Rendering)</a:t>
            </a:r>
            <a:endParaRPr lang="en-US" b="1" dirty="0"/>
          </a:p>
        </p:txBody>
      </p:sp>
      <p:sp>
        <p:nvSpPr>
          <p:cNvPr id="19" name="Rounded Rectangle 18"/>
          <p:cNvSpPr/>
          <p:nvPr/>
        </p:nvSpPr>
        <p:spPr>
          <a:xfrm>
            <a:off x="3131840" y="2256440"/>
            <a:ext cx="158417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Data Level (Filtering)</a:t>
            </a:r>
            <a:endParaRPr lang="en-US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4862010" y="2256440"/>
            <a:ext cx="180020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Geometry Level (Mapping) </a:t>
            </a:r>
            <a:endParaRPr lang="en-US" b="1" dirty="0"/>
          </a:p>
        </p:txBody>
      </p:sp>
      <p:cxnSp>
        <p:nvCxnSpPr>
          <p:cNvPr id="21" name="Straight Connector 20"/>
          <p:cNvCxnSpPr>
            <a:endCxn id="19" idx="1"/>
          </p:cNvCxnSpPr>
          <p:nvPr/>
        </p:nvCxnSpPr>
        <p:spPr>
          <a:xfrm>
            <a:off x="2719042" y="2544472"/>
            <a:ext cx="412798" cy="0"/>
          </a:xfrm>
          <a:prstGeom prst="line">
            <a:avLst/>
          </a:prstGeom>
          <a:ln w="28575"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9" idx="3"/>
            <a:endCxn id="20" idx="1"/>
          </p:cNvCxnSpPr>
          <p:nvPr/>
        </p:nvCxnSpPr>
        <p:spPr>
          <a:xfrm>
            <a:off x="4716016" y="2544472"/>
            <a:ext cx="145994" cy="0"/>
          </a:xfrm>
          <a:prstGeom prst="line">
            <a:avLst/>
          </a:prstGeom>
          <a:ln w="28575"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20" idx="3"/>
            <a:endCxn id="18" idx="1"/>
          </p:cNvCxnSpPr>
          <p:nvPr/>
        </p:nvCxnSpPr>
        <p:spPr>
          <a:xfrm>
            <a:off x="6662210" y="2544472"/>
            <a:ext cx="145994" cy="0"/>
          </a:xfrm>
          <a:prstGeom prst="line">
            <a:avLst/>
          </a:prstGeom>
          <a:ln w="28575"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672883" y="1691269"/>
            <a:ext cx="209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WHEN?</a:t>
            </a:r>
            <a:endParaRPr lang="en-US" sz="2800" b="1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-453245" y="4465240"/>
            <a:ext cx="209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HOW?</a:t>
            </a:r>
            <a:endParaRPr lang="en-US" sz="2800" b="1" dirty="0"/>
          </a:p>
        </p:txBody>
      </p:sp>
      <p:sp>
        <p:nvSpPr>
          <p:cNvPr id="26" name="Rounded Rectangle 25"/>
          <p:cNvSpPr/>
          <p:nvPr/>
        </p:nvSpPr>
        <p:spPr>
          <a:xfrm>
            <a:off x="251520" y="1701991"/>
            <a:ext cx="2467522" cy="128533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Network </a:t>
            </a:r>
            <a:r>
              <a:rPr lang="en-US" sz="2400" b="1" dirty="0" smtClean="0">
                <a:solidFill>
                  <a:schemeClr val="tx1"/>
                </a:solidFill>
              </a:rPr>
              <a:t>Simplification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Examples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62584" y="3430741"/>
            <a:ext cx="2001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Compute </a:t>
            </a:r>
            <a:r>
              <a:rPr lang="en-US" dirty="0" err="1" smtClean="0"/>
              <a:t>DoI</a:t>
            </a:r>
            <a:r>
              <a:rPr lang="en-US" dirty="0" smtClean="0"/>
              <a:t> values for elements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4727564" y="5410297"/>
            <a:ext cx="2137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Select node to</a:t>
            </a:r>
            <a:br>
              <a:rPr lang="en-US" dirty="0" smtClean="0"/>
            </a:br>
            <a:r>
              <a:rPr lang="en-US" dirty="0" smtClean="0"/>
              <a:t>adjust focus</a:t>
            </a:r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 rot="5400000">
            <a:off x="3662190" y="3301884"/>
            <a:ext cx="405754" cy="7244"/>
          </a:xfrm>
          <a:prstGeom prst="line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36" idx="2"/>
            <a:endCxn id="30" idx="0"/>
          </p:cNvCxnSpPr>
          <p:nvPr/>
        </p:nvCxnSpPr>
        <p:spPr>
          <a:xfrm flipH="1">
            <a:off x="5796136" y="5110574"/>
            <a:ext cx="1318" cy="299723"/>
          </a:xfrm>
          <a:prstGeom prst="line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4379615" y="4050724"/>
            <a:ext cx="2422960" cy="1059850"/>
            <a:chOff x="4342111" y="4806389"/>
            <a:chExt cx="2422960" cy="1059850"/>
          </a:xfrm>
        </p:grpSpPr>
        <p:sp>
          <p:nvSpPr>
            <p:cNvPr id="36" name="TextBox 35"/>
            <p:cNvSpPr txBox="1"/>
            <p:nvPr/>
          </p:nvSpPr>
          <p:spPr>
            <a:xfrm>
              <a:off x="4754828" y="4942909"/>
              <a:ext cx="20102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Shift clutter from high </a:t>
              </a:r>
              <a:r>
                <a:rPr lang="en-US" dirty="0" err="1" smtClean="0"/>
                <a:t>DoI</a:t>
              </a:r>
              <a:r>
                <a:rPr lang="en-US" dirty="0" smtClean="0"/>
                <a:t> nodes to low </a:t>
              </a:r>
              <a:r>
                <a:rPr lang="en-US" dirty="0" err="1" smtClean="0"/>
                <a:t>DoI</a:t>
              </a:r>
              <a:r>
                <a:rPr lang="en-US" dirty="0" smtClean="0"/>
                <a:t> nodes</a:t>
              </a:r>
              <a:endParaRPr lang="en-US" dirty="0"/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4342111" y="4806389"/>
              <a:ext cx="504056" cy="328112"/>
            </a:xfrm>
            <a:prstGeom prst="line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Arc 39"/>
          <p:cNvSpPr/>
          <p:nvPr/>
        </p:nvSpPr>
        <p:spPr>
          <a:xfrm rot="10800000">
            <a:off x="3861445" y="2498843"/>
            <a:ext cx="3878907" cy="3384376"/>
          </a:xfrm>
          <a:prstGeom prst="arc">
            <a:avLst>
              <a:gd name="adj1" fmla="val 17763944"/>
              <a:gd name="adj2" fmla="val 0"/>
            </a:avLst>
          </a:prstGeom>
          <a:ln w="222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52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34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8435280" cy="451152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Shifting is done by using the </a:t>
            </a:r>
            <a:r>
              <a:rPr lang="en-US" dirty="0" err="1" smtClean="0"/>
              <a:t>DoI</a:t>
            </a:r>
            <a:r>
              <a:rPr lang="en-US" dirty="0" smtClean="0"/>
              <a:t> values as forces in a force-directed layout.</a:t>
            </a:r>
          </a:p>
          <a:p>
            <a:endParaRPr lang="en-US" sz="900" dirty="0" smtClean="0"/>
          </a:p>
          <a:p>
            <a:r>
              <a:rPr lang="en-US" dirty="0" smtClean="0"/>
              <a:t>But there are many more uses for </a:t>
            </a:r>
            <a:r>
              <a:rPr lang="en-US" dirty="0" err="1" smtClean="0"/>
              <a:t>DoI</a:t>
            </a:r>
            <a:r>
              <a:rPr lang="en-US" dirty="0" smtClean="0"/>
              <a:t> values: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Pinning weights in a dynamic layout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Labeling priority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Saturation of color-coding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…and even </a:t>
            </a:r>
            <a:r>
              <a:rPr lang="en-US" dirty="0" err="1" smtClean="0"/>
              <a:t>Pseudohaptics</a:t>
            </a:r>
            <a:endParaRPr lang="en-US" dirty="0" smtClean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7164288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Generating Layouts on</a:t>
            </a:r>
            <a:br>
              <a:rPr lang="en-US" b="1" dirty="0" smtClean="0"/>
            </a:br>
            <a:r>
              <a:rPr lang="en-US" sz="4100" dirty="0" err="1" smtClean="0"/>
              <a:t>DoI</a:t>
            </a:r>
            <a:r>
              <a:rPr lang="en-US" sz="4100" dirty="0" smtClean="0"/>
              <a:t>-based Layout</a:t>
            </a:r>
            <a:endParaRPr lang="en-US" sz="4100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7236296" y="260648"/>
            <a:ext cx="180020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Geometry </a:t>
            </a:r>
            <a:r>
              <a:rPr lang="en-US" b="1" dirty="0"/>
              <a:t>Level </a:t>
            </a:r>
            <a:r>
              <a:rPr lang="en-US" b="1" dirty="0" smtClean="0"/>
              <a:t>(Mapping)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4295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35</a:t>
            </a:fld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251520" y="3121650"/>
            <a:ext cx="2467522" cy="311566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2843808" y="1701991"/>
            <a:ext cx="5904656" cy="1285336"/>
          </a:xfrm>
          <a:prstGeom prst="roundRect">
            <a:avLst/>
          </a:prstGeom>
          <a:solidFill>
            <a:srgbClr val="92D05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/>
          <p:cNvCxnSpPr>
            <a:endCxn id="17" idx="0"/>
          </p:cNvCxnSpPr>
          <p:nvPr/>
        </p:nvCxnSpPr>
        <p:spPr>
          <a:xfrm>
            <a:off x="1749387" y="2986144"/>
            <a:ext cx="777" cy="423539"/>
          </a:xfrm>
          <a:prstGeom prst="line">
            <a:avLst/>
          </a:prstGeom>
          <a:ln w="28575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7" idx="2"/>
            <a:endCxn id="18" idx="0"/>
          </p:cNvCxnSpPr>
          <p:nvPr/>
        </p:nvCxnSpPr>
        <p:spPr>
          <a:xfrm flipH="1">
            <a:off x="1749387" y="3985747"/>
            <a:ext cx="777" cy="460656"/>
          </a:xfrm>
          <a:prstGeom prst="line">
            <a:avLst/>
          </a:prstGeom>
          <a:ln w="28575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8" idx="2"/>
            <a:endCxn id="16" idx="0"/>
          </p:cNvCxnSpPr>
          <p:nvPr/>
        </p:nvCxnSpPr>
        <p:spPr>
          <a:xfrm>
            <a:off x="1749387" y="5022467"/>
            <a:ext cx="0" cy="422757"/>
          </a:xfrm>
          <a:prstGeom prst="line">
            <a:avLst/>
          </a:prstGeom>
          <a:ln w="28575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957299" y="5445224"/>
            <a:ext cx="1584176" cy="576064"/>
          </a:xfrm>
          <a:prstGeom prst="round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Interaction</a:t>
            </a:r>
            <a:endParaRPr lang="en-US" b="1" dirty="0"/>
          </a:p>
        </p:txBody>
      </p:sp>
      <p:sp>
        <p:nvSpPr>
          <p:cNvPr id="17" name="Rounded Rectangle 16"/>
          <p:cNvSpPr/>
          <p:nvPr/>
        </p:nvSpPr>
        <p:spPr>
          <a:xfrm>
            <a:off x="958076" y="3409683"/>
            <a:ext cx="1584176" cy="576064"/>
          </a:xfrm>
          <a:prstGeom prst="round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Detection</a:t>
            </a:r>
            <a:endParaRPr lang="en-US" b="1" dirty="0"/>
          </a:p>
        </p:txBody>
      </p:sp>
      <p:sp>
        <p:nvSpPr>
          <p:cNvPr id="18" name="Rounded Rectangle 17"/>
          <p:cNvSpPr/>
          <p:nvPr/>
        </p:nvSpPr>
        <p:spPr>
          <a:xfrm>
            <a:off x="957299" y="4446403"/>
            <a:ext cx="1584176" cy="576064"/>
          </a:xfrm>
          <a:prstGeom prst="round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Reduction</a:t>
            </a:r>
            <a:endParaRPr lang="en-US" b="1" dirty="0"/>
          </a:p>
        </p:txBody>
      </p:sp>
      <p:sp>
        <p:nvSpPr>
          <p:cNvPr id="19" name="Rounded Rectangle 18"/>
          <p:cNvSpPr/>
          <p:nvPr/>
        </p:nvSpPr>
        <p:spPr>
          <a:xfrm>
            <a:off x="6808204" y="2256440"/>
            <a:ext cx="174707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Image Level</a:t>
            </a:r>
            <a:br>
              <a:rPr lang="en-US" b="1" dirty="0" smtClean="0"/>
            </a:br>
            <a:r>
              <a:rPr lang="en-US" b="1" dirty="0" smtClean="0"/>
              <a:t>(Rendering)</a:t>
            </a:r>
            <a:endParaRPr lang="en-US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3131840" y="2256440"/>
            <a:ext cx="158417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Data Level (Filtering)</a:t>
            </a:r>
            <a:endParaRPr lang="en-US" b="1" dirty="0"/>
          </a:p>
        </p:txBody>
      </p:sp>
      <p:sp>
        <p:nvSpPr>
          <p:cNvPr id="21" name="Rounded Rectangle 20"/>
          <p:cNvSpPr/>
          <p:nvPr/>
        </p:nvSpPr>
        <p:spPr>
          <a:xfrm>
            <a:off x="4862010" y="2256440"/>
            <a:ext cx="180020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Geometry Level (Mapping) </a:t>
            </a:r>
            <a:endParaRPr lang="en-US" b="1" dirty="0"/>
          </a:p>
        </p:txBody>
      </p:sp>
      <p:cxnSp>
        <p:nvCxnSpPr>
          <p:cNvPr id="22" name="Straight Connector 21"/>
          <p:cNvCxnSpPr>
            <a:endCxn id="20" idx="1"/>
          </p:cNvCxnSpPr>
          <p:nvPr/>
        </p:nvCxnSpPr>
        <p:spPr>
          <a:xfrm>
            <a:off x="2719042" y="2544472"/>
            <a:ext cx="412798" cy="0"/>
          </a:xfrm>
          <a:prstGeom prst="line">
            <a:avLst/>
          </a:prstGeom>
          <a:ln w="28575"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20" idx="3"/>
            <a:endCxn id="21" idx="1"/>
          </p:cNvCxnSpPr>
          <p:nvPr/>
        </p:nvCxnSpPr>
        <p:spPr>
          <a:xfrm>
            <a:off x="4716016" y="2544472"/>
            <a:ext cx="145994" cy="0"/>
          </a:xfrm>
          <a:prstGeom prst="line">
            <a:avLst/>
          </a:prstGeom>
          <a:ln w="28575"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21" idx="3"/>
            <a:endCxn id="19" idx="1"/>
          </p:cNvCxnSpPr>
          <p:nvPr/>
        </p:nvCxnSpPr>
        <p:spPr>
          <a:xfrm>
            <a:off x="6662210" y="2544472"/>
            <a:ext cx="145994" cy="0"/>
          </a:xfrm>
          <a:prstGeom prst="line">
            <a:avLst/>
          </a:prstGeom>
          <a:ln w="28575"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672883" y="1691269"/>
            <a:ext cx="209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WHEN?</a:t>
            </a:r>
            <a:endParaRPr lang="en-US" sz="2800" b="1" dirty="0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-453245" y="4465240"/>
            <a:ext cx="209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HOW?</a:t>
            </a:r>
            <a:endParaRPr lang="en-US" sz="2800" b="1" dirty="0"/>
          </a:p>
        </p:txBody>
      </p:sp>
      <p:sp>
        <p:nvSpPr>
          <p:cNvPr id="27" name="Rounded Rectangle 26"/>
          <p:cNvSpPr/>
          <p:nvPr/>
        </p:nvSpPr>
        <p:spPr>
          <a:xfrm>
            <a:off x="251520" y="1701991"/>
            <a:ext cx="2467522" cy="128533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Network </a:t>
            </a:r>
            <a:r>
              <a:rPr lang="en-US" sz="2400" b="1" dirty="0" smtClean="0">
                <a:solidFill>
                  <a:schemeClr val="tx1"/>
                </a:solidFill>
              </a:rPr>
              <a:t>Simplification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Examples</a:t>
            </a:r>
            <a:endParaRPr lang="en-US" sz="2400" b="1" dirty="0">
              <a:solidFill>
                <a:schemeClr val="tx1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862584" y="3102629"/>
            <a:ext cx="2001767" cy="974443"/>
            <a:chOff x="2862584" y="3606685"/>
            <a:chExt cx="2001767" cy="974443"/>
          </a:xfrm>
        </p:grpSpPr>
        <p:sp>
          <p:nvSpPr>
            <p:cNvPr id="29" name="TextBox 28"/>
            <p:cNvSpPr txBox="1"/>
            <p:nvPr/>
          </p:nvSpPr>
          <p:spPr>
            <a:xfrm>
              <a:off x="2862584" y="3934797"/>
              <a:ext cx="20017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Compute similarity and clusters</a:t>
              </a:r>
              <a:endParaRPr lang="en-US" dirty="0"/>
            </a:p>
          </p:txBody>
        </p:sp>
        <p:cxnSp>
          <p:nvCxnSpPr>
            <p:cNvPr id="32" name="Straight Connector 31"/>
            <p:cNvCxnSpPr/>
            <p:nvPr/>
          </p:nvCxnSpPr>
          <p:spPr>
            <a:xfrm rot="5400000">
              <a:off x="3662190" y="3805940"/>
              <a:ext cx="405754" cy="7244"/>
            </a:xfrm>
            <a:prstGeom prst="line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4792332" y="4305870"/>
            <a:ext cx="2010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Place clustered nodes close to each other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4727564" y="5331111"/>
            <a:ext cx="2137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Select node for unbalanced Drill-down/Roll-up</a:t>
            </a:r>
            <a:endParaRPr lang="en-US" dirty="0"/>
          </a:p>
        </p:txBody>
      </p:sp>
      <p:cxnSp>
        <p:nvCxnSpPr>
          <p:cNvPr id="40" name="Straight Connector 39"/>
          <p:cNvCxnSpPr/>
          <p:nvPr/>
        </p:nvCxnSpPr>
        <p:spPr>
          <a:xfrm>
            <a:off x="4536985" y="4086628"/>
            <a:ext cx="504056" cy="371786"/>
          </a:xfrm>
          <a:prstGeom prst="line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753643" y="5167046"/>
            <a:ext cx="0" cy="245641"/>
          </a:xfrm>
          <a:prstGeom prst="line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Arc 42"/>
          <p:cNvSpPr/>
          <p:nvPr/>
        </p:nvSpPr>
        <p:spPr>
          <a:xfrm rot="10800000">
            <a:off x="3847233" y="1964722"/>
            <a:ext cx="3878907" cy="4272590"/>
          </a:xfrm>
          <a:prstGeom prst="arc">
            <a:avLst>
              <a:gd name="adj1" fmla="val 17396152"/>
              <a:gd name="adj2" fmla="val 0"/>
            </a:avLst>
          </a:prstGeom>
          <a:ln w="222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7164288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Generating Layouts on</a:t>
            </a:r>
            <a:br>
              <a:rPr lang="en-US" b="1" dirty="0" smtClean="0"/>
            </a:br>
            <a:r>
              <a:rPr lang="en-US" sz="4100" dirty="0" smtClean="0"/>
              <a:t>Similarity/Cluster-based Layout</a:t>
            </a:r>
            <a:endParaRPr lang="en-US" sz="4100" b="1" dirty="0"/>
          </a:p>
        </p:txBody>
      </p:sp>
      <p:sp>
        <p:nvSpPr>
          <p:cNvPr id="45" name="Rounded Rectangle 44"/>
          <p:cNvSpPr/>
          <p:nvPr/>
        </p:nvSpPr>
        <p:spPr>
          <a:xfrm>
            <a:off x="7236296" y="260648"/>
            <a:ext cx="180020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Geometry </a:t>
            </a:r>
            <a:r>
              <a:rPr lang="en-US" b="1" dirty="0"/>
              <a:t>Level </a:t>
            </a:r>
            <a:r>
              <a:rPr lang="en-US" b="1" dirty="0" smtClean="0"/>
              <a:t>(Mapping)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2165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36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435280" cy="4756151"/>
          </a:xfrm>
        </p:spPr>
        <p:txBody>
          <a:bodyPr>
            <a:normAutofit/>
          </a:bodyPr>
          <a:lstStyle/>
          <a:p>
            <a:r>
              <a:rPr lang="en-US" dirty="0" smtClean="0"/>
              <a:t>Placing clustered nodes close to each other can be achieved by a multilevel layout approach: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600" y="2828432"/>
            <a:ext cx="4608512" cy="33453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8124" y="2891960"/>
            <a:ext cx="2448272" cy="7174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7883" y="3636627"/>
            <a:ext cx="2352607" cy="31074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028322" y="5972963"/>
            <a:ext cx="3864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[image taken from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Eades+Huang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2000]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7164288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Generating Layouts on</a:t>
            </a:r>
            <a:br>
              <a:rPr lang="en-US" b="1" dirty="0" smtClean="0"/>
            </a:br>
            <a:r>
              <a:rPr lang="en-US" sz="4100" dirty="0" smtClean="0"/>
              <a:t>Similarity/Cluster-based Layout</a:t>
            </a:r>
            <a:endParaRPr lang="en-US" sz="4100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7236296" y="260648"/>
            <a:ext cx="180020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Geometry </a:t>
            </a:r>
            <a:r>
              <a:rPr lang="en-US" b="1" dirty="0"/>
              <a:t>Level </a:t>
            </a:r>
            <a:r>
              <a:rPr lang="en-US" b="1" dirty="0" smtClean="0"/>
              <a:t>(Mapping)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5039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37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435280" cy="118072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Note: </a:t>
            </a:r>
            <a:r>
              <a:rPr lang="en-US" dirty="0" smtClean="0"/>
              <a:t>The layout should focus on the node aspect according to which the network was clustered!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42541" y="5939988"/>
            <a:ext cx="2129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Eades+Huang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2000]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800896"/>
            <a:ext cx="3535168" cy="31505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3" r="24973" b="1180"/>
          <a:stretch/>
        </p:blipFill>
        <p:spPr>
          <a:xfrm>
            <a:off x="4283968" y="2793229"/>
            <a:ext cx="4402832" cy="31487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482453" y="5951491"/>
            <a:ext cx="2617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Aris+Shneiderman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2007]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7164288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Generating Layouts on</a:t>
            </a:r>
            <a:br>
              <a:rPr lang="en-US" b="1" dirty="0" smtClean="0"/>
            </a:br>
            <a:r>
              <a:rPr lang="en-US" sz="4100" dirty="0" smtClean="0"/>
              <a:t>Similarity/Cluster-based Layout</a:t>
            </a:r>
            <a:endParaRPr lang="en-US" sz="4100" b="1" dirty="0"/>
          </a:p>
        </p:txBody>
      </p:sp>
      <p:sp>
        <p:nvSpPr>
          <p:cNvPr id="17" name="Rounded Rectangle 16"/>
          <p:cNvSpPr/>
          <p:nvPr/>
        </p:nvSpPr>
        <p:spPr>
          <a:xfrm>
            <a:off x="7236296" y="260648"/>
            <a:ext cx="180020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Geometry </a:t>
            </a:r>
            <a:r>
              <a:rPr lang="en-US" b="1" dirty="0"/>
              <a:t>Level </a:t>
            </a:r>
            <a:r>
              <a:rPr lang="en-US" b="1" dirty="0" smtClean="0"/>
              <a:t>(Mapping)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04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76" y="274637"/>
            <a:ext cx="6923112" cy="1143000"/>
          </a:xfrm>
        </p:spPr>
        <p:txBody>
          <a:bodyPr/>
          <a:lstStyle/>
          <a:p>
            <a:r>
              <a:rPr lang="en-US" b="1" dirty="0" smtClean="0"/>
              <a:t>Readjusted Layout on 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38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236296" y="562938"/>
            <a:ext cx="180020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Geometry </a:t>
            </a:r>
            <a:r>
              <a:rPr lang="en-US" b="1" dirty="0"/>
              <a:t>Level </a:t>
            </a:r>
            <a:r>
              <a:rPr lang="en-US" b="1" dirty="0" smtClean="0"/>
              <a:t>(Mapping)</a:t>
            </a:r>
            <a:endParaRPr lang="en-US" b="1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435280" cy="4756151"/>
          </a:xfrm>
        </p:spPr>
        <p:txBody>
          <a:bodyPr>
            <a:normAutofit/>
          </a:bodyPr>
          <a:lstStyle/>
          <a:p>
            <a:r>
              <a:rPr lang="en-US" dirty="0" smtClean="0"/>
              <a:t>If nodes produce clutter in a layout, there are three ways to counter that on geometry level:</a:t>
            </a:r>
          </a:p>
          <a:p>
            <a:endParaRPr lang="en-US" sz="800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Distribute the nodes – e.g., overlap removal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Remove the nodes – e.g., layout coarsening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Abstract the nodes – e.g., use of </a:t>
            </a:r>
            <a:r>
              <a:rPr lang="en-US" dirty="0" err="1" smtClean="0"/>
              <a:t>metanodes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7322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39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07504" y="1600201"/>
            <a:ext cx="9034508" cy="1612775"/>
          </a:xfrm>
        </p:spPr>
        <p:txBody>
          <a:bodyPr>
            <a:normAutofit/>
          </a:bodyPr>
          <a:lstStyle/>
          <a:p>
            <a:r>
              <a:rPr lang="en-US" b="1" dirty="0" smtClean="0"/>
              <a:t>Distribution: </a:t>
            </a:r>
            <a:r>
              <a:rPr lang="en-US" dirty="0" smtClean="0"/>
              <a:t>Generalized Scatter </a:t>
            </a:r>
            <a:r>
              <a:rPr lang="en-US" sz="2800" dirty="0" smtClean="0"/>
              <a:t>Plots [</a:t>
            </a:r>
            <a:r>
              <a:rPr lang="en-US" sz="2800" dirty="0" err="1" smtClean="0"/>
              <a:t>Keim</a:t>
            </a:r>
            <a:r>
              <a:rPr lang="en-US" sz="2800" dirty="0" smtClean="0"/>
              <a:t> et al. 2010]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	      </a:t>
            </a:r>
            <a:r>
              <a:rPr lang="en-US" b="1" dirty="0" smtClean="0">
                <a:solidFill>
                  <a:schemeClr val="accent3"/>
                </a:solidFill>
              </a:rPr>
              <a:t>displacement</a:t>
            </a:r>
            <a:r>
              <a:rPr lang="en-US" dirty="0" smtClean="0"/>
              <a:t> + distortion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835696" y="2377755"/>
            <a:ext cx="576064" cy="0"/>
          </a:xfrm>
          <a:prstGeom prst="line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537"/>
          <a:stretch/>
        </p:blipFill>
        <p:spPr>
          <a:xfrm>
            <a:off x="4991" y="2924944"/>
            <a:ext cx="9137021" cy="2948669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7164288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Readjusting Layouts on</a:t>
            </a:r>
            <a:br>
              <a:rPr lang="en-US" b="1" dirty="0" smtClean="0"/>
            </a:br>
            <a:r>
              <a:rPr lang="en-US" sz="4100" dirty="0" smtClean="0"/>
              <a:t> </a:t>
            </a:r>
            <a:endParaRPr lang="en-US" sz="4100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7236296" y="231773"/>
            <a:ext cx="180020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Geometry </a:t>
            </a:r>
            <a:r>
              <a:rPr lang="en-US" b="1" dirty="0"/>
              <a:t>Level </a:t>
            </a:r>
            <a:r>
              <a:rPr lang="en-US" b="1" dirty="0" smtClean="0"/>
              <a:t>(Mapping)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0342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Objectives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 the end of Part I, you will be able to explain: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the principles of </a:t>
            </a:r>
            <a:r>
              <a:rPr lang="en-US" b="1" dirty="0" smtClean="0"/>
              <a:t>detecting</a:t>
            </a:r>
            <a:r>
              <a:rPr lang="en-US" dirty="0" smtClean="0"/>
              <a:t> and </a:t>
            </a:r>
            <a:r>
              <a:rPr lang="en-US" b="1" dirty="0" smtClean="0"/>
              <a:t>reducing</a:t>
            </a:r>
            <a:r>
              <a:rPr lang="en-US" dirty="0" smtClean="0"/>
              <a:t> clutter by node set simplification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at least one example for each principle and the </a:t>
            </a:r>
            <a:r>
              <a:rPr lang="en-US" b="1" dirty="0" smtClean="0"/>
              <a:t>interactive means</a:t>
            </a:r>
            <a:r>
              <a:rPr lang="en-US" dirty="0" smtClean="0"/>
              <a:t> to steer it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Which simplification methods can be combined across </a:t>
            </a:r>
            <a:r>
              <a:rPr lang="en-US" b="1" dirty="0" smtClean="0"/>
              <a:t>data level</a:t>
            </a:r>
            <a:r>
              <a:rPr lang="en-US" dirty="0" smtClean="0"/>
              <a:t>, </a:t>
            </a:r>
            <a:r>
              <a:rPr lang="en-US" b="1" dirty="0" smtClean="0"/>
              <a:t>geometry level</a:t>
            </a:r>
            <a:r>
              <a:rPr lang="en-US" dirty="0" smtClean="0"/>
              <a:t>, </a:t>
            </a:r>
            <a:r>
              <a:rPr lang="en-US" dirty="0"/>
              <a:t>and </a:t>
            </a:r>
            <a:r>
              <a:rPr lang="en-US" b="1" dirty="0" smtClean="0"/>
              <a:t>image level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9384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40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07504" y="1600201"/>
            <a:ext cx="9036496" cy="1612775"/>
          </a:xfrm>
        </p:spPr>
        <p:txBody>
          <a:bodyPr>
            <a:normAutofit/>
          </a:bodyPr>
          <a:lstStyle/>
          <a:p>
            <a:r>
              <a:rPr lang="en-US" b="1" dirty="0" smtClean="0"/>
              <a:t>Distribution: </a:t>
            </a:r>
            <a:r>
              <a:rPr lang="en-US" dirty="0" smtClean="0"/>
              <a:t>Generalized Scatter </a:t>
            </a:r>
            <a:r>
              <a:rPr lang="en-US" sz="2800" dirty="0" smtClean="0"/>
              <a:t>Plots [</a:t>
            </a:r>
            <a:r>
              <a:rPr lang="en-US" sz="2800" dirty="0" err="1" smtClean="0"/>
              <a:t>Keim</a:t>
            </a:r>
            <a:r>
              <a:rPr lang="en-US" sz="2800" dirty="0" smtClean="0"/>
              <a:t> et al. 2010]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	      displacement + </a:t>
            </a:r>
            <a:r>
              <a:rPr lang="en-US" b="1" dirty="0" smtClean="0">
                <a:solidFill>
                  <a:schemeClr val="accent3"/>
                </a:solidFill>
              </a:rPr>
              <a:t>distortion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835696" y="2377755"/>
            <a:ext cx="576064" cy="0"/>
          </a:xfrm>
          <a:prstGeom prst="line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-3716" y="2852936"/>
            <a:ext cx="9147716" cy="3008922"/>
            <a:chOff x="-3716" y="2896271"/>
            <a:chExt cx="8896196" cy="289357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892" b="75485"/>
            <a:stretch/>
          </p:blipFill>
          <p:spPr>
            <a:xfrm>
              <a:off x="-3716" y="2896271"/>
              <a:ext cx="2962168" cy="289357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866" r="66892" b="50472"/>
            <a:stretch/>
          </p:blipFill>
          <p:spPr>
            <a:xfrm>
              <a:off x="2958452" y="2980214"/>
              <a:ext cx="2962169" cy="279290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909" r="66892" b="24998"/>
            <a:stretch/>
          </p:blipFill>
          <p:spPr>
            <a:xfrm>
              <a:off x="5930311" y="2946174"/>
              <a:ext cx="2962169" cy="2843676"/>
            </a:xfrm>
            <a:prstGeom prst="rect">
              <a:avLst/>
            </a:prstGeom>
          </p:spPr>
        </p:pic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7164288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Readjusting Layouts on</a:t>
            </a:r>
            <a:br>
              <a:rPr lang="en-US" b="1" dirty="0" smtClean="0"/>
            </a:br>
            <a:r>
              <a:rPr lang="en-US" sz="4100" dirty="0" smtClean="0"/>
              <a:t> </a:t>
            </a:r>
            <a:endParaRPr lang="en-US" sz="4100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7236296" y="231773"/>
            <a:ext cx="180020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Geometry </a:t>
            </a:r>
            <a:r>
              <a:rPr lang="en-US" b="1" dirty="0"/>
              <a:t>Level </a:t>
            </a:r>
            <a:r>
              <a:rPr lang="en-US" b="1" dirty="0" smtClean="0"/>
              <a:t>(Mapping)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1901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41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07504" y="1600201"/>
            <a:ext cx="9036496" cy="1612775"/>
          </a:xfrm>
        </p:spPr>
        <p:txBody>
          <a:bodyPr>
            <a:normAutofit/>
          </a:bodyPr>
          <a:lstStyle/>
          <a:p>
            <a:r>
              <a:rPr lang="en-US" b="1" dirty="0" smtClean="0"/>
              <a:t>Distribution: </a:t>
            </a:r>
            <a:r>
              <a:rPr lang="en-US" dirty="0" smtClean="0"/>
              <a:t>Generalized Scatter </a:t>
            </a:r>
            <a:r>
              <a:rPr lang="en-US" sz="2800" dirty="0" smtClean="0"/>
              <a:t>Plots [</a:t>
            </a:r>
            <a:r>
              <a:rPr lang="en-US" sz="2800" dirty="0" err="1" smtClean="0"/>
              <a:t>Keim</a:t>
            </a:r>
            <a:r>
              <a:rPr lang="en-US" sz="2800" dirty="0" smtClean="0"/>
              <a:t> et al. 2010]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	      </a:t>
            </a:r>
            <a:r>
              <a:rPr lang="en-US" b="1" dirty="0" smtClean="0">
                <a:solidFill>
                  <a:schemeClr val="accent3"/>
                </a:solidFill>
              </a:rPr>
              <a:t>displacement</a:t>
            </a:r>
            <a:r>
              <a:rPr lang="en-US" dirty="0" smtClean="0"/>
              <a:t> + </a:t>
            </a:r>
            <a:r>
              <a:rPr lang="en-US" b="1" dirty="0" smtClean="0">
                <a:solidFill>
                  <a:schemeClr val="accent3"/>
                </a:solidFill>
              </a:rPr>
              <a:t>distortion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835696" y="2377755"/>
            <a:ext cx="576064" cy="0"/>
          </a:xfrm>
          <a:prstGeom prst="line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4" t="50563" b="25392"/>
          <a:stretch/>
        </p:blipFill>
        <p:spPr>
          <a:xfrm>
            <a:off x="5969738" y="2836002"/>
            <a:ext cx="3140628" cy="29919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2" t="25184" r="33426" b="50377"/>
          <a:stretch/>
        </p:blipFill>
        <p:spPr>
          <a:xfrm>
            <a:off x="2864808" y="2836002"/>
            <a:ext cx="3112678" cy="30089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92" b="75485"/>
          <a:stretch/>
        </p:blipFill>
        <p:spPr>
          <a:xfrm>
            <a:off x="-3716" y="2852936"/>
            <a:ext cx="3045917" cy="3008922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7164288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Readjusting Layouts on</a:t>
            </a:r>
            <a:br>
              <a:rPr lang="en-US" b="1" dirty="0" smtClean="0"/>
            </a:br>
            <a:endParaRPr lang="en-US" sz="4100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7236296" y="231773"/>
            <a:ext cx="180020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Geometry </a:t>
            </a:r>
            <a:r>
              <a:rPr lang="en-US" b="1" dirty="0"/>
              <a:t>Level </a:t>
            </a:r>
            <a:r>
              <a:rPr lang="en-US" b="1" dirty="0" smtClean="0"/>
              <a:t>(Mapping)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2638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42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686800" cy="4756151"/>
          </a:xfrm>
        </p:spPr>
        <p:txBody>
          <a:bodyPr>
            <a:normAutofit/>
          </a:bodyPr>
          <a:lstStyle/>
          <a:p>
            <a:r>
              <a:rPr lang="en-US" b="1" dirty="0" smtClean="0"/>
              <a:t>Coarsening: </a:t>
            </a:r>
            <a:r>
              <a:rPr lang="en-US" dirty="0" smtClean="0"/>
              <a:t>Topological Fisheye </a:t>
            </a:r>
            <a:r>
              <a:rPr lang="en-US" sz="2900" dirty="0" smtClean="0"/>
              <a:t>[</a:t>
            </a:r>
            <a:r>
              <a:rPr lang="en-US" sz="2900" dirty="0" err="1" smtClean="0"/>
              <a:t>Ganser</a:t>
            </a:r>
            <a:r>
              <a:rPr lang="en-US" sz="2900" dirty="0" smtClean="0"/>
              <a:t> et al. 2005]</a:t>
            </a:r>
          </a:p>
        </p:txBody>
      </p:sp>
      <p:sp>
        <p:nvSpPr>
          <p:cNvPr id="7" name="Rectangle 6"/>
          <p:cNvSpPr/>
          <p:nvPr/>
        </p:nvSpPr>
        <p:spPr>
          <a:xfrm>
            <a:off x="570485" y="5073748"/>
            <a:ext cx="1656184" cy="10915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Original:</a:t>
            </a:r>
            <a:br>
              <a:rPr lang="en-US" b="1" dirty="0" smtClean="0"/>
            </a:br>
            <a:r>
              <a:rPr lang="en-US" b="1" dirty="0" smtClean="0"/>
              <a:t>Crack Graph</a:t>
            </a:r>
            <a:br>
              <a:rPr lang="en-US" b="1" dirty="0" smtClean="0"/>
            </a:br>
            <a:r>
              <a:rPr lang="en-US" b="1" dirty="0" smtClean="0"/>
              <a:t>V= 10240</a:t>
            </a:r>
            <a:br>
              <a:rPr lang="en-US" b="1" dirty="0" smtClean="0"/>
            </a:br>
            <a:r>
              <a:rPr lang="en-US" b="1" dirty="0" smtClean="0"/>
              <a:t>E= 30380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516216" y="5053668"/>
            <a:ext cx="2016224" cy="10396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Radial Distortion</a:t>
            </a:r>
            <a:br>
              <a:rPr lang="en-US" b="1" dirty="0" smtClean="0"/>
            </a:br>
            <a:r>
              <a:rPr lang="en-US" b="1" dirty="0" smtClean="0"/>
              <a:t>to achieve uniform node density</a:t>
            </a:r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684011"/>
            <a:ext cx="2797154" cy="231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15816" y="2610395"/>
            <a:ext cx="2977844" cy="2472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698" y="2348880"/>
            <a:ext cx="3120321" cy="2643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771800" y="5085184"/>
            <a:ext cx="3359021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LOD Coarsening:</a:t>
            </a:r>
            <a:br>
              <a:rPr lang="en-US" b="1" dirty="0" smtClean="0"/>
            </a:br>
            <a:r>
              <a:rPr lang="en-US" b="1" dirty="0" smtClean="0"/>
              <a:t>fine-grained at focus node,</a:t>
            </a:r>
            <a:br>
              <a:rPr lang="en-US" b="1" dirty="0" smtClean="0"/>
            </a:br>
            <a:r>
              <a:rPr lang="en-US" b="1" dirty="0" smtClean="0"/>
              <a:t>coarse-grained the further away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7164288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Readjusting Layouts on</a:t>
            </a:r>
            <a:br>
              <a:rPr lang="en-US" b="1" dirty="0" smtClean="0"/>
            </a:br>
            <a:r>
              <a:rPr lang="en-US" dirty="0" smtClean="0"/>
              <a:t> </a:t>
            </a:r>
            <a:endParaRPr lang="en-US" sz="4100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7236296" y="231773"/>
            <a:ext cx="180020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Geometry </a:t>
            </a:r>
            <a:r>
              <a:rPr lang="en-US" b="1" dirty="0"/>
              <a:t>Level </a:t>
            </a:r>
            <a:r>
              <a:rPr lang="en-US" b="1" dirty="0" smtClean="0"/>
              <a:t>(Mapping)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8546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43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11560" y="1600201"/>
            <a:ext cx="8208912" cy="4756151"/>
          </a:xfrm>
        </p:spPr>
        <p:txBody>
          <a:bodyPr>
            <a:normAutofit/>
          </a:bodyPr>
          <a:lstStyle/>
          <a:p>
            <a:r>
              <a:rPr lang="en-US" b="1" dirty="0" smtClean="0"/>
              <a:t>2D Abstraction: </a:t>
            </a:r>
            <a:r>
              <a:rPr lang="en-US" dirty="0" err="1" smtClean="0"/>
              <a:t>Gmap</a:t>
            </a:r>
            <a:r>
              <a:rPr lang="en-US" dirty="0" smtClean="0"/>
              <a:t> [</a:t>
            </a:r>
            <a:r>
              <a:rPr lang="en-US" dirty="0" err="1" smtClean="0"/>
              <a:t>Gansner</a:t>
            </a:r>
            <a:r>
              <a:rPr lang="en-US" dirty="0" smtClean="0"/>
              <a:t> et al. 2010]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64705"/>
            <a:ext cx="4445673" cy="38610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8103" y="2265658"/>
            <a:ext cx="4338394" cy="390813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7164288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Readjusting Layouts on</a:t>
            </a:r>
            <a:br>
              <a:rPr lang="en-US" b="1" dirty="0" smtClean="0"/>
            </a:br>
            <a:r>
              <a:rPr lang="en-US" dirty="0" smtClean="0"/>
              <a:t>Cluster-</a:t>
            </a:r>
            <a:r>
              <a:rPr lang="en-US" sz="4100" dirty="0" smtClean="0"/>
              <a:t>based Readjustment</a:t>
            </a:r>
            <a:endParaRPr lang="en-US" sz="4100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7236296" y="231773"/>
            <a:ext cx="180020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Geometry </a:t>
            </a:r>
            <a:r>
              <a:rPr lang="en-US" b="1" dirty="0"/>
              <a:t>Level </a:t>
            </a:r>
            <a:r>
              <a:rPr lang="en-US" b="1" dirty="0" smtClean="0"/>
              <a:t>(Mapping)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6133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676915"/>
            <a:ext cx="4176464" cy="383733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44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11560" y="1600201"/>
            <a:ext cx="8208912" cy="4756151"/>
          </a:xfrm>
        </p:spPr>
        <p:txBody>
          <a:bodyPr>
            <a:normAutofit/>
          </a:bodyPr>
          <a:lstStyle/>
          <a:p>
            <a:r>
              <a:rPr lang="en-US" b="1" dirty="0" smtClean="0"/>
              <a:t>3D Abstraction: </a:t>
            </a:r>
            <a:r>
              <a:rPr lang="en-US" dirty="0" smtClean="0"/>
              <a:t>Graph Cluster Surfaces</a:t>
            </a:r>
            <a:br>
              <a:rPr lang="en-US" dirty="0" smtClean="0"/>
            </a:br>
            <a:r>
              <a:rPr lang="en-US" dirty="0" smtClean="0"/>
              <a:t>				      [</a:t>
            </a:r>
            <a:r>
              <a:rPr lang="en-US" dirty="0" err="1" smtClean="0"/>
              <a:t>Balzer+Deussen</a:t>
            </a:r>
            <a:r>
              <a:rPr lang="en-US" dirty="0" smtClean="0"/>
              <a:t> 2007]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636912"/>
            <a:ext cx="3528391" cy="382755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7164288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Readjusting Layouts on</a:t>
            </a:r>
            <a:br>
              <a:rPr lang="en-US" b="1" dirty="0" smtClean="0"/>
            </a:br>
            <a:r>
              <a:rPr lang="en-US" dirty="0" smtClean="0"/>
              <a:t>Cluster-</a:t>
            </a:r>
            <a:r>
              <a:rPr lang="en-US" sz="4100" dirty="0" smtClean="0"/>
              <a:t>based Readjustment</a:t>
            </a:r>
            <a:endParaRPr lang="en-US" sz="4100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7236296" y="231773"/>
            <a:ext cx="180020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Geometry </a:t>
            </a:r>
            <a:r>
              <a:rPr lang="en-US" b="1" dirty="0"/>
              <a:t>Level </a:t>
            </a:r>
            <a:r>
              <a:rPr lang="en-US" b="1" dirty="0" smtClean="0"/>
              <a:t>(Mapping)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2339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45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11560" y="1600201"/>
            <a:ext cx="8208912" cy="4756151"/>
          </a:xfrm>
        </p:spPr>
        <p:txBody>
          <a:bodyPr>
            <a:normAutofit/>
          </a:bodyPr>
          <a:lstStyle/>
          <a:p>
            <a:r>
              <a:rPr lang="en-US" dirty="0" smtClean="0"/>
              <a:t>In situ Visualization [</a:t>
            </a:r>
            <a:r>
              <a:rPr lang="en-US" dirty="0" err="1" smtClean="0"/>
              <a:t>Hadlak</a:t>
            </a:r>
            <a:r>
              <a:rPr lang="en-US" dirty="0" smtClean="0"/>
              <a:t> et al. 2011]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7164288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Readjusting Layouts on</a:t>
            </a:r>
            <a:br>
              <a:rPr lang="en-US" b="1" dirty="0" smtClean="0"/>
            </a:br>
            <a:r>
              <a:rPr lang="en-US" dirty="0" smtClean="0"/>
              <a:t>Interactive</a:t>
            </a:r>
            <a:r>
              <a:rPr lang="en-US" sz="4100" dirty="0" smtClean="0"/>
              <a:t> Readjustment</a:t>
            </a:r>
            <a:endParaRPr lang="en-US" sz="4100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7236296" y="231773"/>
            <a:ext cx="180020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Geometry </a:t>
            </a:r>
            <a:r>
              <a:rPr lang="en-US" b="1" dirty="0"/>
              <a:t>Level </a:t>
            </a:r>
            <a:r>
              <a:rPr lang="en-US" b="1" dirty="0" smtClean="0"/>
              <a:t>(Mapping)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1907704" y="4221088"/>
            <a:ext cx="4968552" cy="1152128"/>
          </a:xfrm>
          <a:prstGeom prst="rect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Hadlak2011 - </a:t>
            </a:r>
            <a:r>
              <a:rPr lang="en-US" sz="2400" b="1" dirty="0" err="1"/>
              <a:t>InSitu</a:t>
            </a:r>
            <a:r>
              <a:rPr lang="en-US" sz="2400" b="1" dirty="0"/>
              <a:t> </a:t>
            </a:r>
            <a:r>
              <a:rPr lang="en-US" sz="2400" b="1" dirty="0" smtClean="0"/>
              <a:t>1.avi</a:t>
            </a:r>
            <a:endParaRPr lang="en-US" sz="2400" b="1" dirty="0"/>
          </a:p>
        </p:txBody>
      </p:sp>
      <p:pic>
        <p:nvPicPr>
          <p:cNvPr id="13" name="Picture 6" descr="C:\DOCUME~1\hs162\LOCALS~1\Temp\Rar$DR01.934\Flat for Linux\Movies\42-Movies_256x256.png">
            <a:hlinkClick r:id="rId3" action="ppaction://program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904" y="3352724"/>
            <a:ext cx="1371600" cy="1371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172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Image Level</a:t>
            </a:r>
            <a:br>
              <a:rPr lang="en-US" dirty="0"/>
            </a:br>
            <a:r>
              <a:rPr lang="en-US" dirty="0"/>
              <a:t>(Rendering)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Node Set Simplification 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46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5817371" y="-387424"/>
            <a:ext cx="3435149" cy="6864816"/>
            <a:chOff x="11440" y="20568"/>
            <a:chExt cx="3435149" cy="6864816"/>
          </a:xfrm>
          <a:effectLst>
            <a:reflection blurRad="6350" stA="25000" endPos="55000" dir="5400000" sy="-100000" algn="bl" rotWithShape="0"/>
          </a:effectLst>
          <a:scene3d>
            <a:camera prst="orthographicFront">
              <a:rot lat="2100000" lon="1200000" rev="0"/>
            </a:camera>
            <a:lightRig rig="threePt" dir="t"/>
          </a:scene3d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40" y="20568"/>
              <a:ext cx="3435149" cy="332846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3" r="2183"/>
            <a:stretch/>
          </p:blipFill>
          <p:spPr>
            <a:xfrm>
              <a:off x="11440" y="3404942"/>
              <a:ext cx="3435149" cy="3480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33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47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579296" cy="4756151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09600" y="1340769"/>
            <a:ext cx="8579296" cy="5167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ACDC"/>
              </a:buClr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0" algn="l" defTabSz="3600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ACDC"/>
              </a:buClr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ACDC"/>
              </a:buClr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230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ACDC"/>
              </a:buClr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ACDC"/>
              </a:buClr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Idea: Normalization</a:t>
            </a:r>
            <a:br>
              <a:rPr lang="en-US" dirty="0" smtClean="0"/>
            </a:br>
            <a:r>
              <a:rPr lang="en-US" dirty="0" smtClean="0"/>
              <a:t>Example: Lightness Adaptation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9" name="Picture 3" descr="G:\PhD Thesis\figures\pointbased\yesca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117" y="2564904"/>
            <a:ext cx="3343275" cy="3343275"/>
          </a:xfrm>
          <a:prstGeom prst="rect">
            <a:avLst/>
          </a:prstGeom>
          <a:noFill/>
          <a:ln w="25400">
            <a:solidFill>
              <a:schemeClr val="bg2"/>
            </a:solidFill>
          </a:ln>
        </p:spPr>
      </p:pic>
      <p:pic>
        <p:nvPicPr>
          <p:cNvPr id="10" name="Picture 6" descr="G:\PhD Thesis\figures\pointbased\noca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817" y="2564904"/>
            <a:ext cx="3343276" cy="3343276"/>
          </a:xfrm>
          <a:prstGeom prst="rect">
            <a:avLst/>
          </a:prstGeom>
          <a:noFill/>
          <a:ln w="25400">
            <a:solidFill>
              <a:schemeClr val="bg2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197817" y="5935180"/>
            <a:ext cx="3343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without adaptation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757116" y="5952487"/>
            <a:ext cx="3343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with adaptation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-1043269" y="4063409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same regular, balanced tree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41176" y="274637"/>
            <a:ext cx="6923112" cy="1143000"/>
          </a:xfrm>
        </p:spPr>
        <p:txBody>
          <a:bodyPr/>
          <a:lstStyle/>
          <a:p>
            <a:r>
              <a:rPr lang="en-US" b="1" dirty="0" smtClean="0"/>
              <a:t>Clutter on </a:t>
            </a:r>
            <a:endParaRPr lang="en-US" b="1" dirty="0"/>
          </a:p>
        </p:txBody>
      </p:sp>
      <p:sp>
        <p:nvSpPr>
          <p:cNvPr id="17" name="Rounded Rectangle 16"/>
          <p:cNvSpPr/>
          <p:nvPr/>
        </p:nvSpPr>
        <p:spPr>
          <a:xfrm>
            <a:off x="7236296" y="562938"/>
            <a:ext cx="180020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Image </a:t>
            </a:r>
            <a:r>
              <a:rPr lang="en-US" b="1" dirty="0"/>
              <a:t>Level </a:t>
            </a:r>
            <a:r>
              <a:rPr lang="en-US" b="1" dirty="0" smtClean="0"/>
              <a:t>(Rendering)</a:t>
            </a:r>
            <a:endParaRPr lang="en-US" b="1" dirty="0"/>
          </a:p>
        </p:txBody>
      </p:sp>
      <p:sp>
        <p:nvSpPr>
          <p:cNvPr id="18" name="Rounded Rectangle 17"/>
          <p:cNvSpPr/>
          <p:nvPr/>
        </p:nvSpPr>
        <p:spPr>
          <a:xfrm>
            <a:off x="2869455" y="552308"/>
            <a:ext cx="1584176" cy="576064"/>
          </a:xfrm>
          <a:prstGeom prst="round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Reducing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9665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48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579296" cy="4756151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52751" y="5826406"/>
            <a:ext cx="3343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without adaptation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118925" y="5826406"/>
            <a:ext cx="3343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with adaptation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01" y="1604724"/>
            <a:ext cx="4168577" cy="40391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647" y="1628800"/>
            <a:ext cx="4203833" cy="407328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41176" y="274637"/>
            <a:ext cx="6923112" cy="1143000"/>
          </a:xfrm>
        </p:spPr>
        <p:txBody>
          <a:bodyPr/>
          <a:lstStyle/>
          <a:p>
            <a:r>
              <a:rPr lang="en-US" b="1" dirty="0" smtClean="0"/>
              <a:t>Clutter on </a:t>
            </a:r>
            <a:endParaRPr lang="en-US" b="1" dirty="0"/>
          </a:p>
        </p:txBody>
      </p:sp>
      <p:sp>
        <p:nvSpPr>
          <p:cNvPr id="17" name="Rounded Rectangle 16"/>
          <p:cNvSpPr/>
          <p:nvPr/>
        </p:nvSpPr>
        <p:spPr>
          <a:xfrm>
            <a:off x="7236296" y="562938"/>
            <a:ext cx="180020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Image </a:t>
            </a:r>
            <a:r>
              <a:rPr lang="en-US" b="1" dirty="0"/>
              <a:t>Level </a:t>
            </a:r>
            <a:r>
              <a:rPr lang="en-US" b="1" dirty="0" smtClean="0"/>
              <a:t>(Rendering)</a:t>
            </a:r>
            <a:endParaRPr lang="en-US" b="1" dirty="0"/>
          </a:p>
        </p:txBody>
      </p:sp>
      <p:sp>
        <p:nvSpPr>
          <p:cNvPr id="18" name="Rounded Rectangle 17"/>
          <p:cNvSpPr/>
          <p:nvPr/>
        </p:nvSpPr>
        <p:spPr>
          <a:xfrm>
            <a:off x="2869455" y="552308"/>
            <a:ext cx="1584176" cy="576064"/>
          </a:xfrm>
          <a:prstGeom prst="round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Reducing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3399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49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579296" cy="4756151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67" y="24776"/>
            <a:ext cx="7026667" cy="680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4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</a:t>
            </a:r>
            <a:r>
              <a:rPr lang="en-US" dirty="0" smtClean="0"/>
              <a:t>Level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Filtering)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Node Set Simplification 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5</a:t>
            </a:fld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8"/>
          <a:stretch/>
        </p:blipFill>
        <p:spPr>
          <a:xfrm>
            <a:off x="5436096" y="188640"/>
            <a:ext cx="3816424" cy="4976962"/>
          </a:xfrm>
          <a:effectLst>
            <a:reflection blurRad="6350" stA="25000" endPos="55000" dir="5400000" sy="-100000" algn="bl" rotWithShape="0"/>
          </a:effectLst>
          <a:scene3d>
            <a:camera prst="isometricLeftDown">
              <a:rot lat="2100000" lon="12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38074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50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579296" cy="4756151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00" y="25200"/>
            <a:ext cx="6807600" cy="680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60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51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95536" y="1752601"/>
            <a:ext cx="8579296" cy="47561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ACDC"/>
              </a:buClr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0" algn="l" defTabSz="3600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ACDC"/>
              </a:buClr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ACDC"/>
              </a:buClr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230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ACDC"/>
              </a:buClr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ACDC"/>
              </a:buClr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Example: Graph Splatting </a:t>
            </a:r>
            <a:r>
              <a:rPr lang="en-US" sz="2900" dirty="0" smtClean="0"/>
              <a:t>[van </a:t>
            </a:r>
            <a:r>
              <a:rPr lang="en-US" sz="2900" dirty="0" err="1" smtClean="0"/>
              <a:t>Liere+de</a:t>
            </a:r>
            <a:r>
              <a:rPr lang="en-US" sz="2900" dirty="0" smtClean="0"/>
              <a:t> </a:t>
            </a:r>
            <a:r>
              <a:rPr lang="en-US" sz="2900" dirty="0" err="1" smtClean="0"/>
              <a:t>Leeuw</a:t>
            </a:r>
            <a:r>
              <a:rPr lang="en-US" sz="2900" dirty="0" smtClean="0"/>
              <a:t> 2003]</a:t>
            </a:r>
          </a:p>
          <a:p>
            <a:r>
              <a:rPr lang="en-US" sz="2800" b="1" dirty="0" smtClean="0"/>
              <a:t>0. </a:t>
            </a:r>
            <a:r>
              <a:rPr lang="en-US" sz="2800" dirty="0" smtClean="0"/>
              <a:t>Prepare an array M(</a:t>
            </a:r>
            <a:r>
              <a:rPr lang="en-US" sz="2800" dirty="0" err="1" smtClean="0"/>
              <a:t>i,j</a:t>
            </a:r>
            <a:r>
              <a:rPr lang="en-US" sz="2800" dirty="0" smtClean="0"/>
              <a:t>) of the</a:t>
            </a:r>
            <a:br>
              <a:rPr lang="en-US" sz="2800" dirty="0" smtClean="0"/>
            </a:br>
            <a:r>
              <a:rPr lang="en-US" sz="2800" dirty="0" smtClean="0"/>
              <a:t>     size of the drawing area</a:t>
            </a:r>
          </a:p>
          <a:p>
            <a:r>
              <a:rPr lang="en-US" sz="1050" dirty="0" smtClean="0"/>
              <a:t/>
            </a:r>
            <a:br>
              <a:rPr lang="en-US" sz="1050" dirty="0" smtClean="0"/>
            </a:br>
            <a:r>
              <a:rPr lang="en-US" sz="2800" dirty="0" smtClean="0"/>
              <a:t>For each node plotted at position (</a:t>
            </a:r>
            <a:r>
              <a:rPr lang="en-US" sz="2800" dirty="0" err="1" smtClean="0"/>
              <a:t>x,y</a:t>
            </a:r>
            <a:r>
              <a:rPr lang="en-US" sz="2800" dirty="0" smtClean="0"/>
              <a:t>):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1000" dirty="0" smtClean="0"/>
          </a:p>
          <a:p>
            <a:r>
              <a:rPr lang="en-US" sz="2800" dirty="0" smtClean="0"/>
              <a:t>      </a:t>
            </a:r>
            <a:r>
              <a:rPr lang="en-US" sz="2800" b="1" dirty="0" smtClean="0"/>
              <a:t>1. </a:t>
            </a:r>
            <a:r>
              <a:rPr lang="en-US" sz="2800" dirty="0" smtClean="0"/>
              <a:t>compute Gaussian centered at (</a:t>
            </a:r>
            <a:r>
              <a:rPr lang="en-US" sz="2800" dirty="0" err="1" smtClean="0"/>
              <a:t>x,y</a:t>
            </a:r>
            <a:r>
              <a:rPr lang="en-US" sz="2800" dirty="0" smtClean="0"/>
              <a:t>)</a:t>
            </a:r>
            <a:br>
              <a:rPr lang="en-US" sz="2800" dirty="0" smtClean="0"/>
            </a:br>
            <a:r>
              <a:rPr lang="en-US" sz="2800" dirty="0" smtClean="0"/>
              <a:t>           with a given variance </a:t>
            </a:r>
            <a:r>
              <a:rPr lang="en-US" sz="2800" i="1" dirty="0" smtClean="0"/>
              <a:t>v</a:t>
            </a:r>
          </a:p>
          <a:p>
            <a:r>
              <a:rPr lang="en-US" sz="2800" dirty="0" smtClean="0"/>
              <a:t>      </a:t>
            </a:r>
            <a:r>
              <a:rPr lang="en-US" sz="2800" b="1" dirty="0" smtClean="0"/>
              <a:t>2. </a:t>
            </a:r>
            <a:r>
              <a:rPr lang="en-US" sz="2800" dirty="0" smtClean="0"/>
              <a:t>add to each cell of M(</a:t>
            </a:r>
            <a:r>
              <a:rPr lang="en-US" sz="2800" dirty="0" err="1" smtClean="0"/>
              <a:t>i,j</a:t>
            </a:r>
            <a:r>
              <a:rPr lang="en-US" sz="2800" dirty="0" smtClean="0"/>
              <a:t>) the value</a:t>
            </a:r>
            <a:br>
              <a:rPr lang="en-US" sz="2800" dirty="0" smtClean="0"/>
            </a:br>
            <a:r>
              <a:rPr lang="en-US" sz="2800" dirty="0" smtClean="0"/>
              <a:t>           of the Gaussian at that position 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6489464" y="4846469"/>
            <a:ext cx="2595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radially symmetric Gaussian distribution</a:t>
            </a:r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38267" y="2830245"/>
            <a:ext cx="2498229" cy="1888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41176" y="274637"/>
            <a:ext cx="6923112" cy="1143000"/>
          </a:xfrm>
        </p:spPr>
        <p:txBody>
          <a:bodyPr/>
          <a:lstStyle/>
          <a:p>
            <a:r>
              <a:rPr lang="en-US" b="1" dirty="0" smtClean="0"/>
              <a:t>with Clutter on 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7236296" y="562938"/>
            <a:ext cx="180020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Image </a:t>
            </a:r>
            <a:r>
              <a:rPr lang="en-US" b="1" dirty="0"/>
              <a:t>Level </a:t>
            </a:r>
            <a:r>
              <a:rPr lang="en-US" b="1" dirty="0" smtClean="0"/>
              <a:t>(Rendering)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628912" y="558105"/>
            <a:ext cx="1584176" cy="576064"/>
          </a:xfrm>
          <a:prstGeom prst="round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Interacting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8531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52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95536" y="1752601"/>
            <a:ext cx="8579296" cy="47561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ACDC"/>
              </a:buClr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0" algn="l" defTabSz="3600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ACDC"/>
              </a:buClr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ACDC"/>
              </a:buClr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230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ACDC"/>
              </a:buClr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ACDC"/>
              </a:buClr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Example: Graph Splatting </a:t>
            </a:r>
            <a:r>
              <a:rPr lang="nl-NL" sz="2900" dirty="0" smtClean="0"/>
              <a:t>[</a:t>
            </a:r>
            <a:r>
              <a:rPr lang="nl-NL" sz="2900" dirty="0"/>
              <a:t>van </a:t>
            </a:r>
            <a:r>
              <a:rPr lang="nl-NL" sz="2900" dirty="0" smtClean="0"/>
              <a:t>Liere+de Leeuw 2003]</a:t>
            </a:r>
            <a:endParaRPr lang="nl-NL" sz="2900" dirty="0"/>
          </a:p>
        </p:txBody>
      </p:sp>
      <p:sp>
        <p:nvSpPr>
          <p:cNvPr id="11" name="TextBox 10"/>
          <p:cNvSpPr txBox="1"/>
          <p:nvPr/>
        </p:nvSpPr>
        <p:spPr>
          <a:xfrm>
            <a:off x="107504" y="5674022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Effect of different variances: left = original layout, middle = low variance, right = high variance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33505"/>
            <a:ext cx="9144000" cy="3221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41176" y="274637"/>
            <a:ext cx="6923112" cy="1143000"/>
          </a:xfrm>
        </p:spPr>
        <p:txBody>
          <a:bodyPr/>
          <a:lstStyle/>
          <a:p>
            <a:r>
              <a:rPr lang="en-US" b="1" dirty="0" smtClean="0"/>
              <a:t>with Clutter on 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7236296" y="562938"/>
            <a:ext cx="180020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Image </a:t>
            </a:r>
            <a:r>
              <a:rPr lang="en-US" b="1" dirty="0"/>
              <a:t>Level </a:t>
            </a:r>
            <a:r>
              <a:rPr lang="en-US" b="1" dirty="0" smtClean="0"/>
              <a:t>(Rendering)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1628912" y="558105"/>
            <a:ext cx="1584176" cy="576064"/>
          </a:xfrm>
          <a:prstGeom prst="round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Interacting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6350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53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9" t="16797" r="6526" b="16883"/>
          <a:stretch/>
        </p:blipFill>
        <p:spPr bwMode="auto">
          <a:xfrm>
            <a:off x="23205" y="1713059"/>
            <a:ext cx="4551148" cy="4469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90" y="1700808"/>
            <a:ext cx="4397310" cy="4481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Arrow Connector 36"/>
          <p:cNvCxnSpPr/>
          <p:nvPr/>
        </p:nvCxnSpPr>
        <p:spPr>
          <a:xfrm flipV="1">
            <a:off x="7452320" y="2186862"/>
            <a:ext cx="720078" cy="1458162"/>
          </a:xfrm>
          <a:prstGeom prst="straightConnector1">
            <a:avLst/>
          </a:prstGeom>
          <a:ln w="44450">
            <a:solidFill>
              <a:srgbClr val="FF3300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7308304" y="1556792"/>
            <a:ext cx="1674882" cy="630070"/>
          </a:xfrm>
          <a:prstGeom prst="rect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region of high node density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41176" y="274637"/>
            <a:ext cx="6923112" cy="1143000"/>
          </a:xfrm>
        </p:spPr>
        <p:txBody>
          <a:bodyPr/>
          <a:lstStyle/>
          <a:p>
            <a:r>
              <a:rPr lang="en-US" b="1" dirty="0" smtClean="0"/>
              <a:t>with Clutter on 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7236296" y="562938"/>
            <a:ext cx="180020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Image </a:t>
            </a:r>
            <a:r>
              <a:rPr lang="en-US" b="1" dirty="0"/>
              <a:t>Level </a:t>
            </a:r>
            <a:r>
              <a:rPr lang="en-US" b="1" dirty="0" smtClean="0"/>
              <a:t>(Rendering)</a:t>
            </a:r>
            <a:endParaRPr lang="en-US" b="1" dirty="0"/>
          </a:p>
        </p:txBody>
      </p:sp>
      <p:sp>
        <p:nvSpPr>
          <p:cNvPr id="17" name="Rounded Rectangle 16"/>
          <p:cNvSpPr/>
          <p:nvPr/>
        </p:nvSpPr>
        <p:spPr>
          <a:xfrm>
            <a:off x="1628912" y="558105"/>
            <a:ext cx="1584176" cy="576064"/>
          </a:xfrm>
          <a:prstGeom prst="round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Interacting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879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54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700808"/>
            <a:ext cx="4389832" cy="42535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" r="3863"/>
          <a:stretch/>
        </p:blipFill>
        <p:spPr>
          <a:xfrm>
            <a:off x="4605856" y="1700808"/>
            <a:ext cx="4358632" cy="43241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17256" y="1369364"/>
            <a:ext cx="1535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σ</a:t>
            </a:r>
            <a:r>
              <a:rPr lang="de-DE" dirty="0" smtClean="0"/>
              <a:t> </a:t>
            </a:r>
            <a:r>
              <a:rPr lang="en-US" dirty="0" smtClean="0"/>
              <a:t>= 0.001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671058" y="6057619"/>
            <a:ext cx="3864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[images courtesy of Steffen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Hadlak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]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41176" y="274637"/>
            <a:ext cx="6923112" cy="1143000"/>
          </a:xfrm>
        </p:spPr>
        <p:txBody>
          <a:bodyPr/>
          <a:lstStyle/>
          <a:p>
            <a:r>
              <a:rPr lang="en-US" b="1" dirty="0" smtClean="0"/>
              <a:t>with Clutter on </a:t>
            </a:r>
            <a:endParaRPr lang="en-US" b="1" dirty="0"/>
          </a:p>
        </p:txBody>
      </p:sp>
      <p:sp>
        <p:nvSpPr>
          <p:cNvPr id="17" name="Rounded Rectangle 16"/>
          <p:cNvSpPr/>
          <p:nvPr/>
        </p:nvSpPr>
        <p:spPr>
          <a:xfrm>
            <a:off x="7236296" y="562938"/>
            <a:ext cx="180020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Image </a:t>
            </a:r>
            <a:r>
              <a:rPr lang="en-US" b="1" dirty="0"/>
              <a:t>Level </a:t>
            </a:r>
            <a:r>
              <a:rPr lang="en-US" b="1" dirty="0" smtClean="0"/>
              <a:t>(Rendering)</a:t>
            </a:r>
            <a:endParaRPr lang="en-US" b="1" dirty="0"/>
          </a:p>
        </p:txBody>
      </p:sp>
      <p:sp>
        <p:nvSpPr>
          <p:cNvPr id="18" name="Rounded Rectangle 17"/>
          <p:cNvSpPr/>
          <p:nvPr/>
        </p:nvSpPr>
        <p:spPr>
          <a:xfrm>
            <a:off x="1628912" y="558105"/>
            <a:ext cx="1584176" cy="576064"/>
          </a:xfrm>
          <a:prstGeom prst="round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Interacting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9093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55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700808"/>
            <a:ext cx="4389832" cy="42535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17256" y="1369364"/>
            <a:ext cx="1535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σ</a:t>
            </a:r>
            <a:r>
              <a:rPr lang="de-DE" dirty="0" smtClean="0"/>
              <a:t> </a:t>
            </a:r>
            <a:r>
              <a:rPr lang="en-US" dirty="0" smtClean="0"/>
              <a:t>= 0.002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671058" y="6057619"/>
            <a:ext cx="3864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[images courtesy of Steffen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Hadlak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]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" r="3863"/>
          <a:stretch/>
        </p:blipFill>
        <p:spPr>
          <a:xfrm>
            <a:off x="4604400" y="1699200"/>
            <a:ext cx="4358128" cy="43236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41176" y="274637"/>
            <a:ext cx="6923112" cy="1143000"/>
          </a:xfrm>
        </p:spPr>
        <p:txBody>
          <a:bodyPr/>
          <a:lstStyle/>
          <a:p>
            <a:r>
              <a:rPr lang="en-US" b="1" dirty="0" smtClean="0"/>
              <a:t>with Clutter on 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7236296" y="562938"/>
            <a:ext cx="180020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Image </a:t>
            </a:r>
            <a:r>
              <a:rPr lang="en-US" b="1" dirty="0"/>
              <a:t>Level </a:t>
            </a:r>
            <a:r>
              <a:rPr lang="en-US" b="1" dirty="0" smtClean="0"/>
              <a:t>(Rendering)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1628912" y="558105"/>
            <a:ext cx="1584176" cy="576064"/>
          </a:xfrm>
          <a:prstGeom prst="round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Interacting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6145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56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700808"/>
            <a:ext cx="4389832" cy="42535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17256" y="1369364"/>
            <a:ext cx="1535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σ</a:t>
            </a:r>
            <a:r>
              <a:rPr lang="de-DE" dirty="0" smtClean="0"/>
              <a:t> </a:t>
            </a:r>
            <a:r>
              <a:rPr lang="en-US" dirty="0" smtClean="0"/>
              <a:t>= 0.004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671058" y="6057619"/>
            <a:ext cx="3864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[images courtesy of Steffen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Hadlak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]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" r="3863"/>
          <a:stretch/>
        </p:blipFill>
        <p:spPr>
          <a:xfrm>
            <a:off x="4604400" y="1699200"/>
            <a:ext cx="4358128" cy="43236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41176" y="274637"/>
            <a:ext cx="6923112" cy="1143000"/>
          </a:xfrm>
        </p:spPr>
        <p:txBody>
          <a:bodyPr/>
          <a:lstStyle/>
          <a:p>
            <a:r>
              <a:rPr lang="en-US" b="1" dirty="0" smtClean="0"/>
              <a:t>with Clutter on 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7236296" y="562938"/>
            <a:ext cx="180020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Image </a:t>
            </a:r>
            <a:r>
              <a:rPr lang="en-US" b="1" dirty="0"/>
              <a:t>Level </a:t>
            </a:r>
            <a:r>
              <a:rPr lang="en-US" b="1" dirty="0" smtClean="0"/>
              <a:t>(Rendering)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1628912" y="558105"/>
            <a:ext cx="1584176" cy="576064"/>
          </a:xfrm>
          <a:prstGeom prst="round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Interacting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5613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57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700808"/>
            <a:ext cx="4389832" cy="42535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17256" y="1369364"/>
            <a:ext cx="1535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σ</a:t>
            </a:r>
            <a:r>
              <a:rPr lang="de-DE" dirty="0" smtClean="0"/>
              <a:t> </a:t>
            </a:r>
            <a:r>
              <a:rPr lang="en-US" dirty="0" smtClean="0"/>
              <a:t>= 0.015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671058" y="6057619"/>
            <a:ext cx="3864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[images courtesy of Steffen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Hadlak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]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" r="3863"/>
          <a:stretch/>
        </p:blipFill>
        <p:spPr>
          <a:xfrm>
            <a:off x="4604400" y="1699200"/>
            <a:ext cx="4358128" cy="43236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41176" y="274637"/>
            <a:ext cx="6923112" cy="1143000"/>
          </a:xfrm>
        </p:spPr>
        <p:txBody>
          <a:bodyPr/>
          <a:lstStyle/>
          <a:p>
            <a:r>
              <a:rPr lang="en-US" b="1" dirty="0" smtClean="0"/>
              <a:t>with Clutter on 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7236296" y="562938"/>
            <a:ext cx="180020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Image </a:t>
            </a:r>
            <a:r>
              <a:rPr lang="en-US" b="1" dirty="0"/>
              <a:t>Level </a:t>
            </a:r>
            <a:r>
              <a:rPr lang="en-US" b="1" dirty="0" smtClean="0"/>
              <a:t>(Rendering)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1628912" y="558105"/>
            <a:ext cx="1584176" cy="576064"/>
          </a:xfrm>
          <a:prstGeom prst="round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Interacting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5968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58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17256" y="1369364"/>
            <a:ext cx="1535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σ</a:t>
            </a:r>
            <a:r>
              <a:rPr lang="de-DE" dirty="0" smtClean="0"/>
              <a:t> </a:t>
            </a:r>
            <a:r>
              <a:rPr lang="en-US" dirty="0" smtClean="0"/>
              <a:t>= 0.020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671058" y="6057619"/>
            <a:ext cx="3864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[images courtesy of Steffen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Hadlak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]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" r="3863"/>
          <a:stretch/>
        </p:blipFill>
        <p:spPr>
          <a:xfrm>
            <a:off x="4604400" y="1699200"/>
            <a:ext cx="4358128" cy="4323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700808"/>
            <a:ext cx="4389832" cy="4253501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41176" y="274637"/>
            <a:ext cx="6923112" cy="1143000"/>
          </a:xfrm>
        </p:spPr>
        <p:txBody>
          <a:bodyPr/>
          <a:lstStyle/>
          <a:p>
            <a:r>
              <a:rPr lang="en-US" b="1" dirty="0" smtClean="0"/>
              <a:t>with Clutter on 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7236296" y="562938"/>
            <a:ext cx="180020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Image </a:t>
            </a:r>
            <a:r>
              <a:rPr lang="en-US" b="1" dirty="0"/>
              <a:t>Level </a:t>
            </a:r>
            <a:r>
              <a:rPr lang="en-US" b="1" dirty="0" smtClean="0"/>
              <a:t>(Rendering)</a:t>
            </a:r>
            <a:endParaRPr lang="en-US" b="1" dirty="0"/>
          </a:p>
        </p:txBody>
      </p:sp>
      <p:sp>
        <p:nvSpPr>
          <p:cNvPr id="17" name="Rounded Rectangle 16"/>
          <p:cNvSpPr/>
          <p:nvPr/>
        </p:nvSpPr>
        <p:spPr>
          <a:xfrm>
            <a:off x="1628912" y="558105"/>
            <a:ext cx="1584176" cy="576064"/>
          </a:xfrm>
          <a:prstGeom prst="round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Interacting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7705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59</a:t>
            </a:fld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907704" y="4221088"/>
            <a:ext cx="4968552" cy="1152128"/>
          </a:xfrm>
          <a:prstGeom prst="rect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Schulz2011 - </a:t>
            </a:r>
            <a:r>
              <a:rPr lang="en-US" sz="2400" b="1" dirty="0" err="1"/>
              <a:t>Pointbased</a:t>
            </a:r>
            <a:r>
              <a:rPr lang="en-US" sz="2400" b="1" dirty="0"/>
              <a:t> (TVCG).avi</a:t>
            </a:r>
          </a:p>
        </p:txBody>
      </p:sp>
      <p:pic>
        <p:nvPicPr>
          <p:cNvPr id="16" name="Picture 6" descr="C:\DOCUME~1\hs162\LOCALS~1\Temp\Rar$DR01.934\Flat for Linux\Movies\42-Movies_256x256.png">
            <a:hlinkClick r:id="rId3" action="ppaction://program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904" y="3352724"/>
            <a:ext cx="1371600" cy="1371600"/>
          </a:xfrm>
          <a:prstGeom prst="rect">
            <a:avLst/>
          </a:prstGeom>
          <a:noFill/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395536" y="1752601"/>
            <a:ext cx="8579296" cy="47561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ACDC"/>
              </a:buClr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0" algn="l" defTabSz="3600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ACDC"/>
              </a:buClr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ACDC"/>
              </a:buClr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230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ACDC"/>
              </a:buClr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ACDC"/>
              </a:buClr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Example: Graph Splatting </a:t>
            </a:r>
            <a:r>
              <a:rPr lang="nl-NL" sz="2900" dirty="0" smtClean="0"/>
              <a:t>[</a:t>
            </a:r>
            <a:r>
              <a:rPr lang="nl-NL" sz="2900" dirty="0"/>
              <a:t>van </a:t>
            </a:r>
            <a:r>
              <a:rPr lang="nl-NL" sz="2900" dirty="0" smtClean="0"/>
              <a:t>Liere+de Leeuw 2003]</a:t>
            </a:r>
            <a:endParaRPr lang="nl-NL" sz="2900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241176" y="274637"/>
            <a:ext cx="6923112" cy="1143000"/>
          </a:xfrm>
        </p:spPr>
        <p:txBody>
          <a:bodyPr/>
          <a:lstStyle/>
          <a:p>
            <a:r>
              <a:rPr lang="en-US" b="1" dirty="0" smtClean="0"/>
              <a:t>with Clutter on </a:t>
            </a:r>
            <a:endParaRPr lang="en-US" b="1" dirty="0"/>
          </a:p>
        </p:txBody>
      </p:sp>
      <p:sp>
        <p:nvSpPr>
          <p:cNvPr id="19" name="Rounded Rectangle 18"/>
          <p:cNvSpPr/>
          <p:nvPr/>
        </p:nvSpPr>
        <p:spPr>
          <a:xfrm>
            <a:off x="7236296" y="562938"/>
            <a:ext cx="180020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Image </a:t>
            </a:r>
            <a:r>
              <a:rPr lang="en-US" b="1" dirty="0"/>
              <a:t>Level </a:t>
            </a:r>
            <a:r>
              <a:rPr lang="en-US" b="1" dirty="0" smtClean="0"/>
              <a:t>(Rendering)</a:t>
            </a:r>
            <a:endParaRPr lang="en-US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1628912" y="558105"/>
            <a:ext cx="1584176" cy="576064"/>
          </a:xfrm>
          <a:prstGeom prst="round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Interacting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6329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95535" y="5013176"/>
            <a:ext cx="8496944" cy="1051245"/>
            <a:chOff x="395535" y="5013176"/>
            <a:chExt cx="8496944" cy="1051245"/>
          </a:xfrm>
        </p:grpSpPr>
        <p:sp>
          <p:nvSpPr>
            <p:cNvPr id="11" name="Freeform 10"/>
            <p:cNvSpPr/>
            <p:nvPr/>
          </p:nvSpPr>
          <p:spPr>
            <a:xfrm>
              <a:off x="395535" y="5013176"/>
              <a:ext cx="8496944" cy="1030664"/>
            </a:xfrm>
            <a:custGeom>
              <a:avLst/>
              <a:gdLst>
                <a:gd name="connsiteX0" fmla="*/ 0 w 8496944"/>
                <a:gd name="connsiteY0" fmla="*/ 0 h 1030664"/>
                <a:gd name="connsiteX1" fmla="*/ 8496944 w 8496944"/>
                <a:gd name="connsiteY1" fmla="*/ 0 h 1030664"/>
                <a:gd name="connsiteX2" fmla="*/ 8496944 w 8496944"/>
                <a:gd name="connsiteY2" fmla="*/ 576064 h 1030664"/>
                <a:gd name="connsiteX3" fmla="*/ 8352928 w 8496944"/>
                <a:gd name="connsiteY3" fmla="*/ 576064 h 1030664"/>
                <a:gd name="connsiteX4" fmla="*/ 8352928 w 8496944"/>
                <a:gd name="connsiteY4" fmla="*/ 1030664 h 1030664"/>
                <a:gd name="connsiteX5" fmla="*/ 6955871 w 8496944"/>
                <a:gd name="connsiteY5" fmla="*/ 1030664 h 1030664"/>
                <a:gd name="connsiteX6" fmla="*/ 6955871 w 8496944"/>
                <a:gd name="connsiteY6" fmla="*/ 576064 h 1030664"/>
                <a:gd name="connsiteX7" fmla="*/ 0 w 8496944"/>
                <a:gd name="connsiteY7" fmla="*/ 576064 h 1030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96944" h="1030664">
                  <a:moveTo>
                    <a:pt x="0" y="0"/>
                  </a:moveTo>
                  <a:lnTo>
                    <a:pt x="8496944" y="0"/>
                  </a:lnTo>
                  <a:lnTo>
                    <a:pt x="8496944" y="576064"/>
                  </a:lnTo>
                  <a:lnTo>
                    <a:pt x="8352928" y="576064"/>
                  </a:lnTo>
                  <a:lnTo>
                    <a:pt x="8352928" y="1030664"/>
                  </a:lnTo>
                  <a:lnTo>
                    <a:pt x="6955871" y="1030664"/>
                  </a:lnTo>
                  <a:lnTo>
                    <a:pt x="6955871" y="576064"/>
                  </a:lnTo>
                  <a:lnTo>
                    <a:pt x="0" y="576064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495975" y="5479646"/>
              <a:ext cx="11521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 dirty="0" smtClean="0">
                  <a:solidFill>
                    <a:srgbClr val="00ACDC"/>
                  </a:solidFill>
                </a:rPr>
                <a:t>Focus</a:t>
              </a:r>
              <a:endParaRPr lang="en-US" sz="3200" dirty="0">
                <a:solidFill>
                  <a:srgbClr val="00ACDC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4637"/>
            <a:ext cx="6923112" cy="1143000"/>
          </a:xfrm>
        </p:spPr>
        <p:txBody>
          <a:bodyPr/>
          <a:lstStyle/>
          <a:p>
            <a:r>
              <a:rPr lang="en-US" b="1" dirty="0" smtClean="0"/>
              <a:t>Node Set Simplification on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91264" cy="3989038"/>
          </a:xfrm>
        </p:spPr>
        <p:txBody>
          <a:bodyPr>
            <a:normAutofit/>
          </a:bodyPr>
          <a:lstStyle/>
          <a:p>
            <a:r>
              <a:rPr lang="en-US" dirty="0" smtClean="0"/>
              <a:t>If a given network produces clutter, the only way to counter that on data level is by reducing the number of nodes. (or edges… cf. Part II)</a:t>
            </a:r>
          </a:p>
          <a:p>
            <a:endParaRPr lang="en-US" sz="800" dirty="0" smtClean="0"/>
          </a:p>
          <a:p>
            <a:r>
              <a:rPr lang="en-US" dirty="0" smtClean="0"/>
              <a:t>There are two ways to perform such a reduction:</a:t>
            </a:r>
          </a:p>
          <a:p>
            <a:endParaRPr lang="en-US" sz="800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Indiscriminately – e.g., sampling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Selectively – e.g., filtering w.r.t. user interest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6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452320" y="562938"/>
            <a:ext cx="158417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Data Level (Filtering)</a:t>
            </a:r>
          </a:p>
        </p:txBody>
      </p:sp>
    </p:spTree>
    <p:extLst>
      <p:ext uri="{BB962C8B-B14F-4D97-AF65-F5344CB8AC3E}">
        <p14:creationId xmlns:p14="http://schemas.microsoft.com/office/powerpoint/2010/main" val="185225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60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453030" y="1369364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all nodes are equal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671058" y="6057619"/>
            <a:ext cx="3864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[images courtesy of Steffen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Hadlak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]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700808"/>
            <a:ext cx="4389832" cy="42535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607" y="1688646"/>
            <a:ext cx="4328360" cy="432836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41176" y="274637"/>
            <a:ext cx="6923112" cy="1143000"/>
          </a:xfrm>
        </p:spPr>
        <p:txBody>
          <a:bodyPr/>
          <a:lstStyle/>
          <a:p>
            <a:r>
              <a:rPr lang="en-US" b="1" dirty="0" smtClean="0"/>
              <a:t>with Clutter on 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7236296" y="562938"/>
            <a:ext cx="180020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Image </a:t>
            </a:r>
            <a:r>
              <a:rPr lang="en-US" b="1" dirty="0"/>
              <a:t>Level </a:t>
            </a:r>
            <a:r>
              <a:rPr lang="en-US" b="1" dirty="0" smtClean="0"/>
              <a:t>(Rendering)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1628912" y="558105"/>
            <a:ext cx="1584176" cy="576064"/>
          </a:xfrm>
          <a:prstGeom prst="round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Interacting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1962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61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054850" y="136936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nodes are weighted by their depth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671058" y="6057619"/>
            <a:ext cx="3864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[images courtesy of Steffen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Hadlak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]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700808"/>
            <a:ext cx="4389832" cy="42535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800" y="1688400"/>
            <a:ext cx="4327200" cy="43272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41176" y="274637"/>
            <a:ext cx="6923112" cy="1143000"/>
          </a:xfrm>
        </p:spPr>
        <p:txBody>
          <a:bodyPr/>
          <a:lstStyle/>
          <a:p>
            <a:r>
              <a:rPr lang="en-US" b="1" dirty="0" smtClean="0"/>
              <a:t>with Clutter on 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7236296" y="562938"/>
            <a:ext cx="180020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Image </a:t>
            </a:r>
            <a:r>
              <a:rPr lang="en-US" b="1" dirty="0"/>
              <a:t>Level </a:t>
            </a:r>
            <a:r>
              <a:rPr lang="en-US" b="1" dirty="0" smtClean="0"/>
              <a:t>(Rendering)</a:t>
            </a:r>
            <a:endParaRPr lang="en-US" b="1" dirty="0"/>
          </a:p>
        </p:txBody>
      </p:sp>
      <p:sp>
        <p:nvSpPr>
          <p:cNvPr id="17" name="Rounded Rectangle 16"/>
          <p:cNvSpPr/>
          <p:nvPr/>
        </p:nvSpPr>
        <p:spPr>
          <a:xfrm>
            <a:off x="1628912" y="558105"/>
            <a:ext cx="1584176" cy="576064"/>
          </a:xfrm>
          <a:prstGeom prst="round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Interacting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9437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62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671058" y="6057619"/>
            <a:ext cx="3864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[images courtesy of Steffen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Hadlak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]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700808"/>
            <a:ext cx="4389832" cy="42535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800" y="1688400"/>
            <a:ext cx="4327200" cy="4327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788024" y="1369364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nodes are weighted by their # of siblings 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41176" y="274637"/>
            <a:ext cx="6923112" cy="1143000"/>
          </a:xfrm>
        </p:spPr>
        <p:txBody>
          <a:bodyPr/>
          <a:lstStyle/>
          <a:p>
            <a:r>
              <a:rPr lang="en-US" b="1" dirty="0" smtClean="0"/>
              <a:t>with Clutter on </a:t>
            </a:r>
            <a:endParaRPr lang="en-US" b="1" dirty="0"/>
          </a:p>
        </p:txBody>
      </p:sp>
      <p:sp>
        <p:nvSpPr>
          <p:cNvPr id="17" name="Rounded Rectangle 16"/>
          <p:cNvSpPr/>
          <p:nvPr/>
        </p:nvSpPr>
        <p:spPr>
          <a:xfrm>
            <a:off x="7236296" y="562938"/>
            <a:ext cx="180020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Image </a:t>
            </a:r>
            <a:r>
              <a:rPr lang="en-US" b="1" dirty="0"/>
              <a:t>Level </a:t>
            </a:r>
            <a:r>
              <a:rPr lang="en-US" b="1" dirty="0" smtClean="0"/>
              <a:t>(Rendering)</a:t>
            </a:r>
            <a:endParaRPr lang="en-US" b="1" dirty="0"/>
          </a:p>
        </p:txBody>
      </p:sp>
      <p:sp>
        <p:nvSpPr>
          <p:cNvPr id="18" name="Rounded Rectangle 17"/>
          <p:cNvSpPr/>
          <p:nvPr/>
        </p:nvSpPr>
        <p:spPr>
          <a:xfrm>
            <a:off x="1628912" y="558105"/>
            <a:ext cx="1584176" cy="576064"/>
          </a:xfrm>
          <a:prstGeom prst="round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Interacting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9551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Node Set Simplification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692696"/>
            <a:ext cx="7039945" cy="5133482"/>
          </a:xfrm>
          <a:prstGeom prst="rect">
            <a:avLst/>
          </a:prstGeom>
          <a:effectLst>
            <a:reflection stA="30000" endPos="55000" dist="6350" dir="5400000" sy="-100000" algn="bl" rotWithShape="0"/>
          </a:effectLst>
          <a:scene3d>
            <a:camera prst="orthographicFront">
              <a:rot lat="2100000" lon="21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6139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Freeform 86"/>
          <p:cNvSpPr/>
          <p:nvPr/>
        </p:nvSpPr>
        <p:spPr>
          <a:xfrm rot="3268656">
            <a:off x="3312069" y="546143"/>
            <a:ext cx="5206789" cy="4215952"/>
          </a:xfrm>
          <a:custGeom>
            <a:avLst/>
            <a:gdLst>
              <a:gd name="connsiteX0" fmla="*/ 25170 w 5206789"/>
              <a:gd name="connsiteY0" fmla="*/ 3688020 h 4215952"/>
              <a:gd name="connsiteX1" fmla="*/ 2065819 w 5206789"/>
              <a:gd name="connsiteY1" fmla="*/ 829500 h 4215952"/>
              <a:gd name="connsiteX2" fmla="*/ 2254397 w 5206789"/>
              <a:gd name="connsiteY2" fmla="*/ 798019 h 4215952"/>
              <a:gd name="connsiteX3" fmla="*/ 2685794 w 5206789"/>
              <a:gd name="connsiteY3" fmla="*/ 1105986 h 4215952"/>
              <a:gd name="connsiteX4" fmla="*/ 3062321 w 5206789"/>
              <a:gd name="connsiteY4" fmla="*/ 1105986 h 4215952"/>
              <a:gd name="connsiteX5" fmla="*/ 3766895 w 5206789"/>
              <a:gd name="connsiteY5" fmla="*/ 119026 h 4215952"/>
              <a:gd name="connsiteX6" fmla="*/ 4163098 w 5206789"/>
              <a:gd name="connsiteY6" fmla="*/ 52884 h 4215952"/>
              <a:gd name="connsiteX7" fmla="*/ 5087763 w 5206789"/>
              <a:gd name="connsiteY7" fmla="*/ 712986 h 4215952"/>
              <a:gd name="connsiteX8" fmla="*/ 5153905 w 5206789"/>
              <a:gd name="connsiteY8" fmla="*/ 1109189 h 4215952"/>
              <a:gd name="connsiteX9" fmla="*/ 4433293 w 5206789"/>
              <a:gd name="connsiteY9" fmla="*/ 2118615 h 4215952"/>
              <a:gd name="connsiteX10" fmla="*/ 4037090 w 5206789"/>
              <a:gd name="connsiteY10" fmla="*/ 2184758 h 4215952"/>
              <a:gd name="connsiteX11" fmla="*/ 3112426 w 5206789"/>
              <a:gd name="connsiteY11" fmla="*/ 1524656 h 4215952"/>
              <a:gd name="connsiteX12" fmla="*/ 3040147 w 5206789"/>
              <a:gd name="connsiteY12" fmla="*/ 1447318 h 4215952"/>
              <a:gd name="connsiteX13" fmla="*/ 2621373 w 5206789"/>
              <a:gd name="connsiteY13" fmla="*/ 1447318 h 4215952"/>
              <a:gd name="connsiteX14" fmla="*/ 685335 w 5206789"/>
              <a:gd name="connsiteY14" fmla="*/ 4159300 h 4215952"/>
              <a:gd name="connsiteX15" fmla="*/ 496757 w 5206789"/>
              <a:gd name="connsiteY15" fmla="*/ 4190781 h 4215952"/>
              <a:gd name="connsiteX16" fmla="*/ 56651 w 5206789"/>
              <a:gd name="connsiteY16" fmla="*/ 3876598 h 4215952"/>
              <a:gd name="connsiteX17" fmla="*/ 25170 w 5206789"/>
              <a:gd name="connsiteY17" fmla="*/ 3688020 h 4215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206789" h="4215952">
                <a:moveTo>
                  <a:pt x="25170" y="3688020"/>
                </a:moveTo>
                <a:lnTo>
                  <a:pt x="2065819" y="829500"/>
                </a:lnTo>
                <a:cubicBezTo>
                  <a:pt x="2109200" y="768733"/>
                  <a:pt x="2193629" y="754638"/>
                  <a:pt x="2254397" y="798019"/>
                </a:cubicBezTo>
                <a:lnTo>
                  <a:pt x="2685794" y="1105986"/>
                </a:lnTo>
                <a:lnTo>
                  <a:pt x="3062321" y="1105986"/>
                </a:lnTo>
                <a:lnTo>
                  <a:pt x="3766895" y="119026"/>
                </a:lnTo>
                <a:cubicBezTo>
                  <a:pt x="3858039" y="-8647"/>
                  <a:pt x="4035425" y="-38260"/>
                  <a:pt x="4163098" y="52884"/>
                </a:cubicBezTo>
                <a:lnTo>
                  <a:pt x="5087763" y="712986"/>
                </a:lnTo>
                <a:cubicBezTo>
                  <a:pt x="5215436" y="804130"/>
                  <a:pt x="5245049" y="981516"/>
                  <a:pt x="5153905" y="1109189"/>
                </a:cubicBezTo>
                <a:lnTo>
                  <a:pt x="4433293" y="2118615"/>
                </a:lnTo>
                <a:cubicBezTo>
                  <a:pt x="4342150" y="2246288"/>
                  <a:pt x="4164763" y="2275901"/>
                  <a:pt x="4037090" y="2184758"/>
                </a:cubicBezTo>
                <a:lnTo>
                  <a:pt x="3112426" y="1524656"/>
                </a:lnTo>
                <a:lnTo>
                  <a:pt x="3040147" y="1447318"/>
                </a:lnTo>
                <a:lnTo>
                  <a:pt x="2621373" y="1447318"/>
                </a:lnTo>
                <a:lnTo>
                  <a:pt x="685335" y="4159300"/>
                </a:lnTo>
                <a:cubicBezTo>
                  <a:pt x="641954" y="4220068"/>
                  <a:pt x="557524" y="4234162"/>
                  <a:pt x="496757" y="4190781"/>
                </a:cubicBezTo>
                <a:lnTo>
                  <a:pt x="56651" y="3876598"/>
                </a:lnTo>
                <a:cubicBezTo>
                  <a:pt x="-4116" y="3833217"/>
                  <a:pt x="-18211" y="3748787"/>
                  <a:pt x="25170" y="368802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Rounded Rectangle 77"/>
          <p:cNvSpPr/>
          <p:nvPr/>
        </p:nvSpPr>
        <p:spPr>
          <a:xfrm>
            <a:off x="179511" y="4049860"/>
            <a:ext cx="6444198" cy="198472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ounded Rectangle 76"/>
          <p:cNvSpPr/>
          <p:nvPr/>
        </p:nvSpPr>
        <p:spPr>
          <a:xfrm>
            <a:off x="179511" y="2348147"/>
            <a:ext cx="6419968" cy="164248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539552" y="29828"/>
            <a:ext cx="158417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Data Level (Filtering)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056502" y="42045"/>
            <a:ext cx="174707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Image Level</a:t>
            </a:r>
            <a:br>
              <a:rPr lang="en-US" b="1" dirty="0" smtClean="0"/>
            </a:br>
            <a:r>
              <a:rPr lang="en-US" b="1" dirty="0" smtClean="0"/>
              <a:t>(Rendering)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3995936" y="29828"/>
            <a:ext cx="180020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Geometry Level (Mapping) 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-271394" y="4768944"/>
            <a:ext cx="1884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Redundancy-based Methods</a:t>
            </a:r>
            <a:endParaRPr lang="en-US" i="1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-149155" y="2861349"/>
            <a:ext cx="1604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Interest-based Methods</a:t>
            </a:r>
            <a:endParaRPr lang="en-US" i="1" dirty="0"/>
          </a:p>
        </p:txBody>
      </p:sp>
      <p:sp>
        <p:nvSpPr>
          <p:cNvPr id="15" name="Rounded Rectangle 14"/>
          <p:cNvSpPr/>
          <p:nvPr/>
        </p:nvSpPr>
        <p:spPr>
          <a:xfrm>
            <a:off x="1071326" y="6202808"/>
            <a:ext cx="1465245" cy="576064"/>
          </a:xfrm>
          <a:prstGeom prst="round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Interaction:</a:t>
            </a:r>
            <a:br>
              <a:rPr lang="en-US" b="1" dirty="0" smtClean="0"/>
            </a:br>
            <a:r>
              <a:rPr lang="en-US" i="1" dirty="0" err="1" smtClean="0"/>
              <a:t>Thresholding</a:t>
            </a:r>
            <a:endParaRPr lang="en-US" i="1" dirty="0"/>
          </a:p>
        </p:txBody>
      </p:sp>
      <p:sp>
        <p:nvSpPr>
          <p:cNvPr id="17" name="Rounded Rectangle 16"/>
          <p:cNvSpPr/>
          <p:nvPr/>
        </p:nvSpPr>
        <p:spPr>
          <a:xfrm>
            <a:off x="1079477" y="3306092"/>
            <a:ext cx="1440160" cy="576064"/>
          </a:xfrm>
          <a:prstGeom prst="round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Reduction: </a:t>
            </a:r>
            <a:r>
              <a:rPr lang="en-US" i="1" dirty="0" smtClean="0"/>
              <a:t>Contraction</a:t>
            </a:r>
            <a:endParaRPr lang="en-US" i="1" dirty="0"/>
          </a:p>
        </p:txBody>
      </p:sp>
      <p:sp>
        <p:nvSpPr>
          <p:cNvPr id="19" name="Rounded Rectangle 18"/>
          <p:cNvSpPr/>
          <p:nvPr/>
        </p:nvSpPr>
        <p:spPr>
          <a:xfrm>
            <a:off x="1069963" y="5334632"/>
            <a:ext cx="1466608" cy="576064"/>
          </a:xfrm>
          <a:prstGeom prst="round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Reduction:</a:t>
            </a:r>
            <a:br>
              <a:rPr lang="en-US" b="1" dirty="0" smtClean="0"/>
            </a:br>
            <a:r>
              <a:rPr lang="en-US" i="1" dirty="0" smtClean="0"/>
              <a:t>Substitution</a:t>
            </a:r>
            <a:endParaRPr lang="en-US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3225558" y="757919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Layout Generation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076056" y="753337"/>
            <a:ext cx="1541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Layout</a:t>
            </a:r>
            <a:br>
              <a:rPr lang="en-US" b="1" dirty="0" smtClean="0"/>
            </a:br>
            <a:r>
              <a:rPr lang="en-US" b="1" dirty="0" smtClean="0"/>
              <a:t>Readjustment</a:t>
            </a:r>
            <a:endParaRPr lang="en-US" b="1" dirty="0"/>
          </a:p>
        </p:txBody>
      </p:sp>
      <p:sp>
        <p:nvSpPr>
          <p:cNvPr id="26" name="Rounded Rectangle 25"/>
          <p:cNvSpPr/>
          <p:nvPr/>
        </p:nvSpPr>
        <p:spPr>
          <a:xfrm>
            <a:off x="3133408" y="5046600"/>
            <a:ext cx="1495839" cy="872332"/>
          </a:xfrm>
          <a:prstGeom prst="round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Reduction:</a:t>
            </a:r>
            <a:br>
              <a:rPr lang="en-US" b="1" dirty="0" smtClean="0"/>
            </a:br>
            <a:r>
              <a:rPr lang="en-US" i="1" dirty="0" smtClean="0"/>
              <a:t>Clutter the similar</a:t>
            </a:r>
            <a:endParaRPr lang="en-US" i="1" dirty="0"/>
          </a:p>
        </p:txBody>
      </p:sp>
      <p:sp>
        <p:nvSpPr>
          <p:cNvPr id="27" name="Rounded Rectangle 26"/>
          <p:cNvSpPr/>
          <p:nvPr/>
        </p:nvSpPr>
        <p:spPr>
          <a:xfrm>
            <a:off x="3126100" y="6202808"/>
            <a:ext cx="1495069" cy="576064"/>
          </a:xfrm>
          <a:prstGeom prst="round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Interaction:</a:t>
            </a:r>
            <a:br>
              <a:rPr lang="en-US" b="1" dirty="0" smtClean="0"/>
            </a:br>
            <a:r>
              <a:rPr lang="en-US" i="1" dirty="0" smtClean="0"/>
              <a:t>Select Focus</a:t>
            </a:r>
            <a:endParaRPr lang="en-US" i="1" dirty="0"/>
          </a:p>
        </p:txBody>
      </p:sp>
      <p:sp>
        <p:nvSpPr>
          <p:cNvPr id="31" name="TextBox 30"/>
          <p:cNvSpPr txBox="1"/>
          <p:nvPr/>
        </p:nvSpPr>
        <p:spPr>
          <a:xfrm>
            <a:off x="6840478" y="770332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Image Generation</a:t>
            </a:r>
            <a:endParaRPr lang="en-US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7855379" y="748620"/>
            <a:ext cx="1541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Image</a:t>
            </a:r>
            <a:b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Readjust-</a:t>
            </a:r>
            <a:r>
              <a:rPr lang="en-US" b="1" dirty="0" err="1" smtClean="0">
                <a:solidFill>
                  <a:schemeClr val="bg1">
                    <a:lumMod val="50000"/>
                  </a:schemeClr>
                </a:solidFill>
              </a:rPr>
              <a:t>ment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053029" y="1598202"/>
            <a:ext cx="1466608" cy="576064"/>
          </a:xfrm>
          <a:prstGeom prst="round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Reduction:</a:t>
            </a:r>
            <a:br>
              <a:rPr lang="en-US" b="1" dirty="0" smtClean="0"/>
            </a:br>
            <a:r>
              <a:rPr lang="en-US" i="1" dirty="0" smtClean="0"/>
              <a:t>Sampling</a:t>
            </a:r>
            <a:endParaRPr lang="en-US" i="1" dirty="0"/>
          </a:p>
        </p:txBody>
      </p:sp>
      <p:sp>
        <p:nvSpPr>
          <p:cNvPr id="34" name="Rounded Rectangle 33"/>
          <p:cNvSpPr/>
          <p:nvPr/>
        </p:nvSpPr>
        <p:spPr>
          <a:xfrm>
            <a:off x="3134686" y="3030376"/>
            <a:ext cx="1495839" cy="872332"/>
          </a:xfrm>
          <a:prstGeom prst="round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Reduction:</a:t>
            </a:r>
            <a:br>
              <a:rPr lang="en-US" b="1" dirty="0" smtClean="0"/>
            </a:br>
            <a:r>
              <a:rPr lang="en-US" i="1" dirty="0" smtClean="0"/>
              <a:t>Clutter the uninteresting</a:t>
            </a:r>
            <a:endParaRPr lang="en-US" i="1" dirty="0"/>
          </a:p>
        </p:txBody>
      </p:sp>
      <p:sp>
        <p:nvSpPr>
          <p:cNvPr id="35" name="Rounded Rectangle 34"/>
          <p:cNvSpPr/>
          <p:nvPr/>
        </p:nvSpPr>
        <p:spPr>
          <a:xfrm>
            <a:off x="3140717" y="1590216"/>
            <a:ext cx="1481222" cy="57606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Reduction:</a:t>
            </a:r>
            <a:br>
              <a:rPr lang="en-US" b="1" dirty="0" smtClean="0"/>
            </a:br>
            <a:r>
              <a:rPr lang="en-US" i="1" dirty="0" smtClean="0"/>
              <a:t>Dense</a:t>
            </a:r>
            <a:r>
              <a:rPr lang="en-US" sz="800" i="1" dirty="0" smtClean="0"/>
              <a:t> </a:t>
            </a:r>
            <a:r>
              <a:rPr lang="en-US" i="1" dirty="0" smtClean="0"/>
              <a:t>Layout</a:t>
            </a:r>
            <a:endParaRPr lang="en-US" i="1" dirty="0"/>
          </a:p>
        </p:txBody>
      </p:sp>
      <p:sp>
        <p:nvSpPr>
          <p:cNvPr id="36" name="Rounded Rectangle 35"/>
          <p:cNvSpPr/>
          <p:nvPr/>
        </p:nvSpPr>
        <p:spPr>
          <a:xfrm>
            <a:off x="5156273" y="4421472"/>
            <a:ext cx="1408244" cy="591704"/>
          </a:xfrm>
          <a:prstGeom prst="round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Reduction:</a:t>
            </a:r>
            <a:br>
              <a:rPr lang="en-US" b="1" dirty="0" smtClean="0"/>
            </a:br>
            <a:r>
              <a:rPr lang="en-US" i="1" dirty="0" smtClean="0"/>
              <a:t>Abstraction</a:t>
            </a:r>
            <a:endParaRPr lang="en-US" i="1" dirty="0"/>
          </a:p>
        </p:txBody>
      </p:sp>
      <p:sp>
        <p:nvSpPr>
          <p:cNvPr id="37" name="Rounded Rectangle 36"/>
          <p:cNvSpPr/>
          <p:nvPr/>
        </p:nvSpPr>
        <p:spPr>
          <a:xfrm>
            <a:off x="5139288" y="3713407"/>
            <a:ext cx="1425228" cy="579689"/>
          </a:xfrm>
          <a:prstGeom prst="round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Reduction:</a:t>
            </a:r>
            <a:br>
              <a:rPr lang="en-US" b="1" dirty="0" smtClean="0"/>
            </a:br>
            <a:r>
              <a:rPr lang="en-US" i="1" dirty="0" smtClean="0"/>
              <a:t>Coarsening</a:t>
            </a:r>
            <a:endParaRPr lang="en-US" i="1" dirty="0"/>
          </a:p>
        </p:txBody>
      </p:sp>
      <p:sp>
        <p:nvSpPr>
          <p:cNvPr id="38" name="Rounded Rectangle 37"/>
          <p:cNvSpPr/>
          <p:nvPr/>
        </p:nvSpPr>
        <p:spPr>
          <a:xfrm>
            <a:off x="5127870" y="1600665"/>
            <a:ext cx="1481222" cy="57606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Reduction:</a:t>
            </a:r>
            <a:br>
              <a:rPr lang="en-US" b="1" dirty="0" smtClean="0"/>
            </a:br>
            <a:r>
              <a:rPr lang="en-US" i="1" dirty="0" smtClean="0"/>
              <a:t>Distribution</a:t>
            </a:r>
            <a:endParaRPr lang="en-US" i="1" dirty="0"/>
          </a:p>
        </p:txBody>
      </p:sp>
      <p:sp>
        <p:nvSpPr>
          <p:cNvPr id="39" name="Rounded Rectangle 38"/>
          <p:cNvSpPr/>
          <p:nvPr/>
        </p:nvSpPr>
        <p:spPr>
          <a:xfrm>
            <a:off x="6873784" y="1610419"/>
            <a:ext cx="1440160" cy="576064"/>
          </a:xfrm>
          <a:prstGeom prst="round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Detection:</a:t>
            </a:r>
            <a:br>
              <a:rPr lang="en-US" b="1" dirty="0" smtClean="0"/>
            </a:br>
            <a:r>
              <a:rPr lang="en-US" i="1" dirty="0" err="1" smtClean="0"/>
              <a:t>Overplotting</a:t>
            </a:r>
            <a:endParaRPr lang="en-US" i="1" dirty="0"/>
          </a:p>
        </p:txBody>
      </p:sp>
      <p:sp>
        <p:nvSpPr>
          <p:cNvPr id="40" name="Rounded Rectangle 39"/>
          <p:cNvSpPr/>
          <p:nvPr/>
        </p:nvSpPr>
        <p:spPr>
          <a:xfrm>
            <a:off x="6770380" y="2575285"/>
            <a:ext cx="1654274" cy="59910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Reduction:</a:t>
            </a:r>
            <a:br>
              <a:rPr lang="en-US" b="1" dirty="0" smtClean="0"/>
            </a:br>
            <a:r>
              <a:rPr lang="en-US" i="1" dirty="0" smtClean="0"/>
              <a:t>Normalization</a:t>
            </a:r>
            <a:endParaRPr lang="en-US" i="1" dirty="0"/>
          </a:p>
        </p:txBody>
      </p:sp>
      <p:sp>
        <p:nvSpPr>
          <p:cNvPr id="41" name="Rounded Rectangle 40"/>
          <p:cNvSpPr/>
          <p:nvPr/>
        </p:nvSpPr>
        <p:spPr>
          <a:xfrm>
            <a:off x="6883239" y="6202808"/>
            <a:ext cx="1440160" cy="576064"/>
          </a:xfrm>
          <a:prstGeom prst="round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Interaction:</a:t>
            </a:r>
            <a:br>
              <a:rPr lang="en-US" b="1" dirty="0" smtClean="0"/>
            </a:br>
            <a:r>
              <a:rPr lang="en-US" i="1" dirty="0" smtClean="0"/>
              <a:t>Splatting</a:t>
            </a:r>
            <a:endParaRPr lang="en-US" i="1" dirty="0"/>
          </a:p>
        </p:txBody>
      </p:sp>
      <p:cxnSp>
        <p:nvCxnSpPr>
          <p:cNvPr id="42" name="Straight Connector 41"/>
          <p:cNvCxnSpPr>
            <a:stCxn id="16" idx="2"/>
            <a:endCxn id="17" idx="0"/>
          </p:cNvCxnSpPr>
          <p:nvPr/>
        </p:nvCxnSpPr>
        <p:spPr>
          <a:xfrm>
            <a:off x="1799557" y="2999770"/>
            <a:ext cx="0" cy="306322"/>
          </a:xfrm>
          <a:prstGeom prst="line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16" idx="3"/>
          </p:cNvCxnSpPr>
          <p:nvPr/>
        </p:nvCxnSpPr>
        <p:spPr>
          <a:xfrm>
            <a:off x="2519637" y="2711738"/>
            <a:ext cx="822487" cy="667609"/>
          </a:xfrm>
          <a:prstGeom prst="line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18" idx="2"/>
            <a:endCxn id="19" idx="0"/>
          </p:cNvCxnSpPr>
          <p:nvPr/>
        </p:nvCxnSpPr>
        <p:spPr>
          <a:xfrm>
            <a:off x="1799557" y="5063709"/>
            <a:ext cx="3710" cy="270923"/>
          </a:xfrm>
          <a:prstGeom prst="line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18" idx="3"/>
          </p:cNvCxnSpPr>
          <p:nvPr/>
        </p:nvCxnSpPr>
        <p:spPr>
          <a:xfrm>
            <a:off x="2519637" y="4627543"/>
            <a:ext cx="795408" cy="826798"/>
          </a:xfrm>
          <a:prstGeom prst="line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39" idx="2"/>
            <a:endCxn id="40" idx="0"/>
          </p:cNvCxnSpPr>
          <p:nvPr/>
        </p:nvCxnSpPr>
        <p:spPr>
          <a:xfrm>
            <a:off x="7593864" y="2186483"/>
            <a:ext cx="3653" cy="388802"/>
          </a:xfrm>
          <a:prstGeom prst="line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1079477" y="2423706"/>
            <a:ext cx="1440160" cy="576064"/>
          </a:xfrm>
          <a:prstGeom prst="round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Detection:</a:t>
            </a:r>
            <a:br>
              <a:rPr lang="en-US" b="1" dirty="0" smtClean="0"/>
            </a:br>
            <a:r>
              <a:rPr lang="en-US" i="1" dirty="0" err="1" smtClean="0"/>
              <a:t>DoI</a:t>
            </a:r>
            <a:r>
              <a:rPr lang="en-US" i="1" dirty="0" smtClean="0"/>
              <a:t> metric</a:t>
            </a:r>
            <a:endParaRPr lang="en-US" i="1" dirty="0"/>
          </a:p>
        </p:txBody>
      </p:sp>
      <p:sp>
        <p:nvSpPr>
          <p:cNvPr id="18" name="Rounded Rectangle 17"/>
          <p:cNvSpPr/>
          <p:nvPr/>
        </p:nvSpPr>
        <p:spPr>
          <a:xfrm>
            <a:off x="1079476" y="4191377"/>
            <a:ext cx="1440161" cy="872332"/>
          </a:xfrm>
          <a:prstGeom prst="round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Detection: </a:t>
            </a:r>
            <a:r>
              <a:rPr lang="en-US" i="1" dirty="0" smtClean="0"/>
              <a:t>Similarity/</a:t>
            </a:r>
            <a:br>
              <a:rPr lang="en-US" i="1" dirty="0" smtClean="0"/>
            </a:br>
            <a:r>
              <a:rPr lang="en-US" i="1" dirty="0" smtClean="0"/>
              <a:t>Cluster</a:t>
            </a:r>
            <a:endParaRPr lang="en-US" b="1" dirty="0"/>
          </a:p>
        </p:txBody>
      </p:sp>
      <p:cxnSp>
        <p:nvCxnSpPr>
          <p:cNvPr id="61" name="Straight Connector 60"/>
          <p:cNvCxnSpPr>
            <a:stCxn id="18" idx="3"/>
            <a:endCxn id="36" idx="1"/>
          </p:cNvCxnSpPr>
          <p:nvPr/>
        </p:nvCxnSpPr>
        <p:spPr>
          <a:xfrm>
            <a:off x="2519637" y="4627543"/>
            <a:ext cx="2636636" cy="89781"/>
          </a:xfrm>
          <a:prstGeom prst="line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Elbow Connector 64"/>
          <p:cNvCxnSpPr>
            <a:stCxn id="17" idx="3"/>
            <a:endCxn id="15" idx="3"/>
          </p:cNvCxnSpPr>
          <p:nvPr/>
        </p:nvCxnSpPr>
        <p:spPr>
          <a:xfrm>
            <a:off x="2519637" y="3594124"/>
            <a:ext cx="16934" cy="2896716"/>
          </a:xfrm>
          <a:prstGeom prst="bentConnector3">
            <a:avLst>
              <a:gd name="adj1" fmla="val 1849935"/>
            </a:avLst>
          </a:prstGeom>
          <a:ln w="222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19" idx="2"/>
            <a:endCxn id="15" idx="0"/>
          </p:cNvCxnSpPr>
          <p:nvPr/>
        </p:nvCxnSpPr>
        <p:spPr>
          <a:xfrm>
            <a:off x="1803267" y="5910696"/>
            <a:ext cx="682" cy="292112"/>
          </a:xfrm>
          <a:prstGeom prst="line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3868273" y="5926768"/>
            <a:ext cx="682" cy="292112"/>
          </a:xfrm>
          <a:prstGeom prst="line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Elbow Connector 73"/>
          <p:cNvCxnSpPr>
            <a:stCxn id="34" idx="3"/>
            <a:endCxn id="27" idx="3"/>
          </p:cNvCxnSpPr>
          <p:nvPr/>
        </p:nvCxnSpPr>
        <p:spPr>
          <a:xfrm flipH="1">
            <a:off x="4621169" y="3466542"/>
            <a:ext cx="9356" cy="3024298"/>
          </a:xfrm>
          <a:prstGeom prst="bentConnector3">
            <a:avLst>
              <a:gd name="adj1" fmla="val -2443352"/>
            </a:avLst>
          </a:prstGeom>
          <a:ln w="222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Elbow Connector 75"/>
          <p:cNvCxnSpPr>
            <a:stCxn id="39" idx="3"/>
            <a:endCxn id="41" idx="3"/>
          </p:cNvCxnSpPr>
          <p:nvPr/>
        </p:nvCxnSpPr>
        <p:spPr>
          <a:xfrm>
            <a:off x="8313944" y="1898451"/>
            <a:ext cx="9455" cy="4592389"/>
          </a:xfrm>
          <a:prstGeom prst="bentConnector3">
            <a:avLst>
              <a:gd name="adj1" fmla="val 2517768"/>
            </a:avLst>
          </a:prstGeom>
          <a:ln w="222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-97194" y="747409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Data Generation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158635" y="753336"/>
            <a:ext cx="1541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Data</a:t>
            </a:r>
            <a:br>
              <a:rPr lang="en-US" b="1" dirty="0" smtClean="0"/>
            </a:br>
            <a:r>
              <a:rPr lang="en-US" b="1" dirty="0" smtClean="0"/>
              <a:t>Readjustment</a:t>
            </a:r>
            <a:endParaRPr lang="en-US" b="1" dirty="0"/>
          </a:p>
        </p:txBody>
      </p:sp>
      <p:sp>
        <p:nvSpPr>
          <p:cNvPr id="85" name="TextBox 84"/>
          <p:cNvSpPr txBox="1"/>
          <p:nvPr/>
        </p:nvSpPr>
        <p:spPr>
          <a:xfrm>
            <a:off x="6736512" y="3166148"/>
            <a:ext cx="1723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Clutter Reduction w/o Node Reduction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8914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78" grpId="0" animBg="1"/>
      <p:bldP spid="77" grpId="0" animBg="1"/>
      <p:bldP spid="13" grpId="0"/>
      <p:bldP spid="14" grpId="0"/>
      <p:bldP spid="15" grpId="0" animBg="1"/>
      <p:bldP spid="17" grpId="0" animBg="1"/>
      <p:bldP spid="19" grpId="0" animBg="1"/>
      <p:bldP spid="21" grpId="0"/>
      <p:bldP spid="23" grpId="0"/>
      <p:bldP spid="26" grpId="0" animBg="1"/>
      <p:bldP spid="27" grpId="0" animBg="1"/>
      <p:bldP spid="31" grpId="0"/>
      <p:bldP spid="32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16" grpId="0" animBg="1"/>
      <p:bldP spid="18" grpId="0" animBg="1"/>
      <p:bldP spid="79" grpId="0"/>
      <p:bldP spid="80" grpId="0"/>
      <p:bldP spid="8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22586" y="5264171"/>
            <a:ext cx="8394986" cy="1092181"/>
          </a:xfrm>
          <a:prstGeom prst="rect">
            <a:avLst/>
          </a:prstGeom>
          <a:solidFill>
            <a:schemeClr val="bg1">
              <a:lumMod val="95000"/>
              <a:alpha val="74118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2800" dirty="0">
              <a:solidFill>
                <a:srgbClr val="86868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7380313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Indiscriminate</a:t>
            </a:r>
            <a:r>
              <a:rPr lang="en-US" sz="2200" b="1" dirty="0" smtClean="0"/>
              <a:t> </a:t>
            </a:r>
            <a:r>
              <a:rPr lang="en-US" b="1" dirty="0" smtClean="0"/>
              <a:t>Simplification</a:t>
            </a:r>
            <a:r>
              <a:rPr lang="en-US" sz="2200" b="1" dirty="0" smtClean="0"/>
              <a:t> </a:t>
            </a:r>
            <a:r>
              <a:rPr lang="en-US" b="1" dirty="0" smtClean="0"/>
              <a:t>on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91264" cy="492514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Most popular method: </a:t>
            </a:r>
            <a:r>
              <a:rPr lang="en-US" b="1" dirty="0" smtClean="0"/>
              <a:t>Traversal-based Sampling</a:t>
            </a:r>
            <a:br>
              <a:rPr lang="en-US" b="1" dirty="0" smtClean="0"/>
            </a:br>
            <a:r>
              <a:rPr lang="en-US" dirty="0" smtClean="0"/>
              <a:t>(as it maintains connectivity)</a:t>
            </a:r>
          </a:p>
          <a:p>
            <a:endParaRPr lang="en-US" sz="400" dirty="0" smtClean="0"/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Breadth/Depth/Random </a:t>
            </a:r>
            <a:r>
              <a:rPr lang="en-US" dirty="0"/>
              <a:t>First </a:t>
            </a:r>
            <a:r>
              <a:rPr lang="en-US" dirty="0" smtClean="0"/>
              <a:t>Sampling</a:t>
            </a: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Snow-Ball </a:t>
            </a:r>
            <a:r>
              <a:rPr lang="en-US" dirty="0" smtClean="0"/>
              <a:t>Sampling</a:t>
            </a:r>
            <a:endParaRPr lang="de-DE" sz="800" dirty="0" smtClean="0"/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dirty="0" smtClean="0"/>
              <a:t>Random </a:t>
            </a:r>
            <a:r>
              <a:rPr lang="de-DE" dirty="0" err="1" smtClean="0"/>
              <a:t>Walk</a:t>
            </a:r>
            <a:r>
              <a:rPr lang="de-DE" dirty="0" smtClean="0"/>
              <a:t> Sampling</a:t>
            </a: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dirty="0" smtClean="0"/>
              <a:t>…</a:t>
            </a:r>
          </a:p>
          <a:p>
            <a:endParaRPr lang="de-DE" sz="200" dirty="0" smtClean="0"/>
          </a:p>
          <a:p>
            <a:r>
              <a:rPr lang="de-DE" dirty="0" smtClean="0"/>
              <a:t>  Further </a:t>
            </a:r>
            <a:r>
              <a:rPr lang="de-DE" dirty="0" err="1"/>
              <a:t>reading</a:t>
            </a:r>
            <a:r>
              <a:rPr lang="de-DE" dirty="0"/>
              <a:t> on </a:t>
            </a:r>
            <a:r>
              <a:rPr lang="de-DE" dirty="0" err="1"/>
              <a:t>sampling</a:t>
            </a:r>
            <a:r>
              <a:rPr lang="de-DE" dirty="0"/>
              <a:t>: [</a:t>
            </a:r>
            <a:r>
              <a:rPr lang="de-DE" dirty="0" err="1"/>
              <a:t>Hu+Lau</a:t>
            </a:r>
            <a:r>
              <a:rPr lang="de-DE" dirty="0"/>
              <a:t> 2013]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“</a:t>
            </a:r>
            <a:r>
              <a:rPr lang="en-US" i="1" dirty="0"/>
              <a:t>A Survey and Taxonomy of Graph Sampling</a:t>
            </a:r>
            <a:r>
              <a:rPr lang="en-US" i="1" dirty="0" smtClean="0"/>
              <a:t>”</a:t>
            </a:r>
            <a:endParaRPr lang="en-US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7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452320" y="562938"/>
            <a:ext cx="158417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Data Level (Filtering)</a:t>
            </a:r>
          </a:p>
        </p:txBody>
      </p:sp>
    </p:spTree>
    <p:extLst>
      <p:ext uri="{BB962C8B-B14F-4D97-AF65-F5344CB8AC3E}">
        <p14:creationId xmlns:p14="http://schemas.microsoft.com/office/powerpoint/2010/main" val="203779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4637"/>
            <a:ext cx="6923112" cy="1143000"/>
          </a:xfrm>
        </p:spPr>
        <p:txBody>
          <a:bodyPr/>
          <a:lstStyle/>
          <a:p>
            <a:r>
              <a:rPr lang="en-US" b="1" dirty="0" smtClean="0"/>
              <a:t>Selective Simplification on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363272" cy="475615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Challenge of the selective node set simplification: Find nodes that are expendable w.r.t. some given (or implied) criterion.</a:t>
            </a:r>
          </a:p>
          <a:p>
            <a:r>
              <a:rPr lang="en-US" dirty="0" smtClean="0"/>
              <a:t>There are two kinds of expendable nodes:</a:t>
            </a:r>
          </a:p>
          <a:p>
            <a:pPr marL="1412875" lvl="4" indent="-514350">
              <a:buFont typeface="+mj-lt"/>
              <a:buAutoNum type="alphaLcParenR"/>
            </a:pPr>
            <a:r>
              <a:rPr lang="en-US" sz="2800" b="1" dirty="0" smtClean="0"/>
              <a:t>Uninteresting nodes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i="1" dirty="0" smtClean="0"/>
              <a:t>Cardinality: individual (single) nodes</a:t>
            </a:r>
            <a:br>
              <a:rPr lang="en-US" sz="2800" i="1" dirty="0" smtClean="0"/>
            </a:br>
            <a:r>
              <a:rPr lang="en-US" sz="2800" i="1" dirty="0" smtClean="0"/>
              <a:t>Example: singletons</a:t>
            </a:r>
          </a:p>
          <a:p>
            <a:pPr marL="1412875" lvl="4" indent="-514350">
              <a:buFont typeface="+mj-lt"/>
              <a:buAutoNum type="alphaLcParenR"/>
            </a:pPr>
            <a:r>
              <a:rPr lang="en-US" sz="2800" b="1" dirty="0" smtClean="0"/>
              <a:t>Redundant nodes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i="1" dirty="0" smtClean="0"/>
              <a:t>Cardinality: group of (multiple) nodes</a:t>
            </a:r>
            <a:br>
              <a:rPr lang="en-US" sz="2800" i="1" dirty="0" smtClean="0"/>
            </a:br>
            <a:r>
              <a:rPr lang="en-US" sz="2800" i="1" dirty="0" smtClean="0"/>
              <a:t>Example: similar nodes</a:t>
            </a:r>
            <a:endParaRPr lang="en-US" sz="28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8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452320" y="562938"/>
            <a:ext cx="158417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Data Level (Filtering)</a:t>
            </a:r>
          </a:p>
        </p:txBody>
      </p:sp>
    </p:spTree>
    <p:extLst>
      <p:ext uri="{BB962C8B-B14F-4D97-AF65-F5344CB8AC3E}">
        <p14:creationId xmlns:p14="http://schemas.microsoft.com/office/powerpoint/2010/main" val="217493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/>
              <a:t>Uninteresting</a:t>
            </a:r>
            <a:r>
              <a:rPr lang="en-US" sz="3900" b="1" dirty="0" smtClean="0"/>
              <a:t> Nodes on</a:t>
            </a:r>
            <a:r>
              <a:rPr lang="en-US" sz="3900" dirty="0" smtClean="0"/>
              <a:t/>
            </a:r>
            <a:br>
              <a:rPr lang="en-US" sz="3900" dirty="0" smtClean="0"/>
            </a:br>
            <a:r>
              <a:rPr lang="en-US" sz="3900" dirty="0" smtClean="0"/>
              <a:t>Degree-of-Interest Measures</a:t>
            </a:r>
            <a:endParaRPr lang="en-US" sz="39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9451"/>
            <a:ext cx="8229600" cy="4525963"/>
          </a:xfrm>
        </p:spPr>
        <p:txBody>
          <a:bodyPr/>
          <a:lstStyle/>
          <a:p>
            <a:r>
              <a:rPr lang="en-US" u="sng" dirty="0" smtClean="0"/>
              <a:t>The Traditional Monolithic </a:t>
            </a:r>
            <a:r>
              <a:rPr lang="en-US" u="sng" dirty="0" err="1" smtClean="0"/>
              <a:t>DoI</a:t>
            </a:r>
            <a:r>
              <a:rPr lang="en-US" u="sng" dirty="0" smtClean="0"/>
              <a:t> Specification</a:t>
            </a:r>
          </a:p>
          <a:p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dirty="0" smtClean="0"/>
              <a:t>different </a:t>
            </a:r>
            <a:r>
              <a:rPr lang="en-US" dirty="0" err="1" smtClean="0"/>
              <a:t>DoI</a:t>
            </a:r>
            <a:r>
              <a:rPr lang="en-US" dirty="0" smtClean="0"/>
              <a:t> components: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a-priori interestingness [Furnas 1986]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distance to focus [Furnas 1986]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user interest [van Ham + </a:t>
            </a:r>
            <a:r>
              <a:rPr lang="en-US" dirty="0" err="1" smtClean="0"/>
              <a:t>Perer</a:t>
            </a:r>
            <a:r>
              <a:rPr lang="en-US" dirty="0" smtClean="0"/>
              <a:t> 2009]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navigation history [</a:t>
            </a:r>
            <a:r>
              <a:rPr lang="en-US" dirty="0" err="1" smtClean="0"/>
              <a:t>Gladisch</a:t>
            </a:r>
            <a:r>
              <a:rPr lang="en-US" dirty="0" smtClean="0"/>
              <a:t> et al. 2013]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 Tutorial: Grooming the Hairball – H.-J. Schulz, C. Hurter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9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236296" y="245938"/>
            <a:ext cx="158417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Data Level (Filtering)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23528" y="245938"/>
            <a:ext cx="1584176" cy="576064"/>
          </a:xfrm>
          <a:prstGeom prst="round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Detecting</a:t>
            </a:r>
            <a:endParaRPr lang="en-US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7380312" y="3039505"/>
            <a:ext cx="1294403" cy="3307723"/>
            <a:chOff x="7380312" y="3039505"/>
            <a:chExt cx="1294403" cy="3307723"/>
          </a:xfrm>
        </p:grpSpPr>
        <p:sp>
          <p:nvSpPr>
            <p:cNvPr id="8" name="Right Brace 7"/>
            <p:cNvSpPr/>
            <p:nvPr/>
          </p:nvSpPr>
          <p:spPr>
            <a:xfrm>
              <a:off x="7380312" y="3068960"/>
              <a:ext cx="648072" cy="2808312"/>
            </a:xfrm>
            <a:prstGeom prst="rightBrac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 rot="5400000">
              <a:off x="6697688" y="4370201"/>
              <a:ext cx="33077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Weighted Sum</a:t>
              </a:r>
              <a:endParaRPr lang="en-US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4183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aleydo_slide_template_4-3">
  <a:themeElements>
    <a:clrScheme name="Caleydo Color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A950"/>
      </a:accent1>
      <a:accent2>
        <a:srgbClr val="00B0F0"/>
      </a:accent2>
      <a:accent3>
        <a:srgbClr val="FF660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1839</TotalTime>
  <Words>2844</Words>
  <Application>Microsoft Office PowerPoint</Application>
  <PresentationFormat>On-screen Show (4:3)</PresentationFormat>
  <Paragraphs>577</Paragraphs>
  <Slides>64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0" baseType="lpstr">
      <vt:lpstr>Arial</vt:lpstr>
      <vt:lpstr>Calibri</vt:lpstr>
      <vt:lpstr>Maiandra GD</vt:lpstr>
      <vt:lpstr>Narkisim</vt:lpstr>
      <vt:lpstr>Verdana</vt:lpstr>
      <vt:lpstr>caleydo_slide_template_4-3</vt:lpstr>
      <vt:lpstr>Grooming the Hairball - How to Tidy up Network Visualizations?</vt:lpstr>
      <vt:lpstr>Part I: NODE SET SIMPLIFICATION</vt:lpstr>
      <vt:lpstr>Node Set Simplification </vt:lpstr>
      <vt:lpstr>Objectives</vt:lpstr>
      <vt:lpstr>Data Level (Filtering)</vt:lpstr>
      <vt:lpstr>Node Set Simplification on </vt:lpstr>
      <vt:lpstr>Indiscriminate Simplification on </vt:lpstr>
      <vt:lpstr>Selective Simplification on </vt:lpstr>
      <vt:lpstr>Uninteresting Nodes on Degree-of-Interest Measures</vt:lpstr>
      <vt:lpstr>Uninteresting Nodes on Degree-of-Interest Measures</vt:lpstr>
      <vt:lpstr>Uninteresting Nodes on Degree-of-Interest Measures</vt:lpstr>
      <vt:lpstr>Uninteresting Nodes on Degree-of-Interest Measures</vt:lpstr>
      <vt:lpstr>Uninteresting Nodes on Degree-of-Interest Measures</vt:lpstr>
      <vt:lpstr>Uninteresting Nodes on Degree-of-Interest Measures</vt:lpstr>
      <vt:lpstr>Uninteresting Nodes on Degree-of-Interest Measures</vt:lpstr>
      <vt:lpstr>Redundant Nodes on Similarity + Clustering</vt:lpstr>
      <vt:lpstr>Redundant Nodes on Similarity + Clustering</vt:lpstr>
      <vt:lpstr>Redundant Nodes on Similarity + Clustering</vt:lpstr>
      <vt:lpstr>Redundant Nodes on Similarity + Clustering</vt:lpstr>
      <vt:lpstr>Uninteresting Nodes on Node Contraction</vt:lpstr>
      <vt:lpstr>Redundant Nodes on Node Set Substitution</vt:lpstr>
      <vt:lpstr>with Reduced Node Sets on Thresholding</vt:lpstr>
      <vt:lpstr>with Reduced Node Sets on Thresholding</vt:lpstr>
      <vt:lpstr>with Reduced Node Sets on Thresholding</vt:lpstr>
      <vt:lpstr>Geometry Level (Mapping)</vt:lpstr>
      <vt:lpstr>Node Set Simplification on </vt:lpstr>
      <vt:lpstr>Generating Layouts on</vt:lpstr>
      <vt:lpstr>Generating Layouts on</vt:lpstr>
      <vt:lpstr>Generating Layouts on</vt:lpstr>
      <vt:lpstr>Generating Layouts on</vt:lpstr>
      <vt:lpstr>Generating Layouts on</vt:lpstr>
      <vt:lpstr>Generating Layouts on</vt:lpstr>
      <vt:lpstr>Generating Layouts on DoI-based Layout</vt:lpstr>
      <vt:lpstr>Generating Layouts on DoI-based Layout</vt:lpstr>
      <vt:lpstr>Generating Layouts on Similarity/Cluster-based Layout</vt:lpstr>
      <vt:lpstr>Generating Layouts on Similarity/Cluster-based Layout</vt:lpstr>
      <vt:lpstr>Generating Layouts on Similarity/Cluster-based Layout</vt:lpstr>
      <vt:lpstr>Readjusted Layout on </vt:lpstr>
      <vt:lpstr>Readjusting Layouts on  </vt:lpstr>
      <vt:lpstr>Readjusting Layouts on  </vt:lpstr>
      <vt:lpstr>Readjusting Layouts on </vt:lpstr>
      <vt:lpstr>Readjusting Layouts on  </vt:lpstr>
      <vt:lpstr>Readjusting Layouts on Cluster-based Readjustment</vt:lpstr>
      <vt:lpstr>Readjusting Layouts on Cluster-based Readjustment</vt:lpstr>
      <vt:lpstr>Readjusting Layouts on Interactive Readjustment</vt:lpstr>
      <vt:lpstr>Image Level (Rendering)</vt:lpstr>
      <vt:lpstr>Clutter on </vt:lpstr>
      <vt:lpstr>Clutter on </vt:lpstr>
      <vt:lpstr>PowerPoint Presentation</vt:lpstr>
      <vt:lpstr>PowerPoint Presentation</vt:lpstr>
      <vt:lpstr>with Clutter on </vt:lpstr>
      <vt:lpstr>with Clutter on </vt:lpstr>
      <vt:lpstr>with Clutter on </vt:lpstr>
      <vt:lpstr>with Clutter on </vt:lpstr>
      <vt:lpstr>with Clutter on </vt:lpstr>
      <vt:lpstr>with Clutter on </vt:lpstr>
      <vt:lpstr>with Clutter on </vt:lpstr>
      <vt:lpstr>with Clutter on </vt:lpstr>
      <vt:lpstr>with Clutter on </vt:lpstr>
      <vt:lpstr>with Clutter on </vt:lpstr>
      <vt:lpstr>with Clutter on </vt:lpstr>
      <vt:lpstr>with Clutter on </vt:lpstr>
      <vt:lpstr>Summary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alexsb</dc:creator>
  <cp:lastModifiedBy>Hans-Jörg Schulz</cp:lastModifiedBy>
  <cp:revision>195</cp:revision>
  <dcterms:created xsi:type="dcterms:W3CDTF">2012-10-02T14:42:17Z</dcterms:created>
  <dcterms:modified xsi:type="dcterms:W3CDTF">2013-10-13T10:21:58Z</dcterms:modified>
</cp:coreProperties>
</file>