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259" r:id="rId3"/>
    <p:sldId id="392" r:id="rId4"/>
    <p:sldId id="390" r:id="rId5"/>
    <p:sldId id="337" r:id="rId6"/>
    <p:sldId id="345" r:id="rId7"/>
    <p:sldId id="332" r:id="rId8"/>
    <p:sldId id="338" r:id="rId9"/>
    <p:sldId id="343" r:id="rId10"/>
    <p:sldId id="395" r:id="rId11"/>
    <p:sldId id="388" r:id="rId12"/>
    <p:sldId id="335" r:id="rId13"/>
    <p:sldId id="336" r:id="rId14"/>
    <p:sldId id="261" r:id="rId15"/>
    <p:sldId id="333" r:id="rId16"/>
    <p:sldId id="331" r:id="rId17"/>
    <p:sldId id="339" r:id="rId18"/>
    <p:sldId id="340" r:id="rId19"/>
    <p:sldId id="342" r:id="rId20"/>
    <p:sldId id="341" r:id="rId21"/>
    <p:sldId id="346" r:id="rId22"/>
    <p:sldId id="347" r:id="rId23"/>
    <p:sldId id="348" r:id="rId24"/>
    <p:sldId id="352" r:id="rId25"/>
    <p:sldId id="353" r:id="rId26"/>
    <p:sldId id="355" r:id="rId27"/>
    <p:sldId id="357" r:id="rId28"/>
    <p:sldId id="394" r:id="rId29"/>
    <p:sldId id="354" r:id="rId30"/>
    <p:sldId id="356" r:id="rId31"/>
    <p:sldId id="358" r:id="rId32"/>
    <p:sldId id="359" r:id="rId33"/>
    <p:sldId id="362" r:id="rId34"/>
    <p:sldId id="364" r:id="rId35"/>
    <p:sldId id="360" r:id="rId36"/>
    <p:sldId id="391" r:id="rId37"/>
    <p:sldId id="361" r:id="rId38"/>
    <p:sldId id="363" r:id="rId39"/>
    <p:sldId id="365" r:id="rId40"/>
    <p:sldId id="366" r:id="rId41"/>
    <p:sldId id="367" r:id="rId42"/>
    <p:sldId id="387" r:id="rId43"/>
    <p:sldId id="372" r:id="rId44"/>
    <p:sldId id="368" r:id="rId45"/>
    <p:sldId id="374" r:id="rId46"/>
    <p:sldId id="377" r:id="rId47"/>
    <p:sldId id="378" r:id="rId48"/>
    <p:sldId id="381" r:id="rId49"/>
    <p:sldId id="379" r:id="rId50"/>
    <p:sldId id="380" r:id="rId51"/>
    <p:sldId id="373" r:id="rId52"/>
    <p:sldId id="274" r:id="rId53"/>
    <p:sldId id="275" r:id="rId54"/>
    <p:sldId id="276" r:id="rId55"/>
    <p:sldId id="277" r:id="rId56"/>
    <p:sldId id="376" r:id="rId57"/>
    <p:sldId id="278" r:id="rId58"/>
    <p:sldId id="382" r:id="rId59"/>
    <p:sldId id="389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7" r:id="rId68"/>
    <p:sldId id="308" r:id="rId69"/>
    <p:sldId id="309" r:id="rId70"/>
    <p:sldId id="310" r:id="rId71"/>
    <p:sldId id="311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83" r:id="rId87"/>
    <p:sldId id="385" r:id="rId88"/>
    <p:sldId id="386" r:id="rId89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DC"/>
    <a:srgbClr val="00A650"/>
    <a:srgbClr val="B8B8B8"/>
    <a:srgbClr val="FFFFFF"/>
    <a:srgbClr val="63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48" autoAdjust="0"/>
  </p:normalViewPr>
  <p:slideViewPr>
    <p:cSldViewPr>
      <p:cViewPr varScale="1">
        <p:scale>
          <a:sx n="98" d="100"/>
          <a:sy n="98" d="100"/>
        </p:scale>
        <p:origin x="17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UG\icg_1\linksrouting_paper\userstudy\results\correctnessResult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UG\icg_1\linksrouting_paper\userstudy\results\correctnessResult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UG\icg_1\linksrouting_paper\userstudy\results\correctnessResul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>
                <a:latin typeface="+mn-lt"/>
              </a:defRPr>
            </a:pPr>
            <a:r>
              <a:rPr lang="de-AT" sz="2200" dirty="0" err="1">
                <a:latin typeface="+mn-lt"/>
              </a:rPr>
              <a:t>Average</a:t>
            </a:r>
            <a:r>
              <a:rPr lang="de-AT" sz="2200" baseline="0" dirty="0">
                <a:latin typeface="+mn-lt"/>
              </a:rPr>
              <a:t> </a:t>
            </a:r>
            <a:r>
              <a:rPr lang="de-AT" sz="2200" baseline="0" dirty="0" err="1">
                <a:latin typeface="+mn-lt"/>
              </a:rPr>
              <a:t>Search</a:t>
            </a:r>
            <a:r>
              <a:rPr lang="de-AT" sz="2200" baseline="0" dirty="0">
                <a:latin typeface="+mn-lt"/>
              </a:rPr>
              <a:t> Time</a:t>
            </a:r>
            <a:endParaRPr lang="de-AT" sz="2200" dirty="0">
              <a:latin typeface="+mn-lt"/>
            </a:endParaRPr>
          </a:p>
        </c:rich>
      </c:tx>
      <c:layout>
        <c:manualLayout>
          <c:xMode val="edge"/>
          <c:yMode val="edge"/>
          <c:x val="0.21794679818184501"/>
          <c:y val="3.291427215157922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9502543195683614"/>
          <c:y val="0.18033728575612862"/>
          <c:w val="0.77815719750945567"/>
          <c:h val="0.71901312312100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Performance!$AB$5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Performance!$AB$30</c:f>
                <c:numCache>
                  <c:formatCode>General</c:formatCode>
                  <c:ptCount val="1"/>
                  <c:pt idx="0">
                    <c:v>214.01739332468622</c:v>
                  </c:pt>
                </c:numCache>
              </c:numRef>
            </c:plus>
            <c:minus>
              <c:numRef>
                <c:f>Performance!$AB$30</c:f>
                <c:numCache>
                  <c:formatCode>General</c:formatCode>
                  <c:ptCount val="1"/>
                  <c:pt idx="0">
                    <c:v>214.01739332468622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val>
            <c:numRef>
              <c:f>Performance!$AB$27</c:f>
              <c:numCache>
                <c:formatCode>General</c:formatCode>
                <c:ptCount val="1"/>
                <c:pt idx="0">
                  <c:v>4897.0125992063504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4-4CA8-A2CB-DBAC2A4ABE64}"/>
            </c:ext>
          </c:extLst>
        </c:ser>
        <c:ser>
          <c:idx val="1"/>
          <c:order val="1"/>
          <c:tx>
            <c:strRef>
              <c:f>Performance!$AC$5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00ACD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Performance!$AC$30</c:f>
                <c:numCache>
                  <c:formatCode>General</c:formatCode>
                  <c:ptCount val="1"/>
                  <c:pt idx="0">
                    <c:v>163.27964961445448</c:v>
                  </c:pt>
                </c:numCache>
              </c:numRef>
            </c:plus>
            <c:minus>
              <c:numRef>
                <c:f>Performance!$AC$30</c:f>
                <c:numCache>
                  <c:formatCode>General</c:formatCode>
                  <c:ptCount val="1"/>
                  <c:pt idx="0">
                    <c:v>163.27964961445448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val>
            <c:numRef>
              <c:f>Performance!$AC$27</c:f>
              <c:numCache>
                <c:formatCode>General</c:formatCode>
                <c:ptCount val="1"/>
                <c:pt idx="0">
                  <c:v>4175.7256944444453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04-4CA8-A2CB-DBAC2A4ABE64}"/>
            </c:ext>
          </c:extLst>
        </c:ser>
        <c:ser>
          <c:idx val="2"/>
          <c:order val="2"/>
          <c:tx>
            <c:strRef>
              <c:f>Performance!$AD$5</c:f>
              <c:strCache>
                <c:ptCount val="1"/>
                <c:pt idx="0">
                  <c:v>CL</c:v>
                </c:pt>
              </c:strCache>
            </c:strRef>
          </c:tx>
          <c:spPr>
            <a:solidFill>
              <a:srgbClr val="00A6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Performance!$AD$30</c:f>
                <c:numCache>
                  <c:formatCode>General</c:formatCode>
                  <c:ptCount val="1"/>
                  <c:pt idx="0">
                    <c:v>157.72562401077892</c:v>
                  </c:pt>
                </c:numCache>
              </c:numRef>
            </c:plus>
            <c:minus>
              <c:numRef>
                <c:f>Performance!$AD$30</c:f>
                <c:numCache>
                  <c:formatCode>General</c:formatCode>
                  <c:ptCount val="1"/>
                  <c:pt idx="0">
                    <c:v>157.72562401077892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val>
            <c:numRef>
              <c:f>Performance!$AD$27</c:f>
              <c:numCache>
                <c:formatCode>General</c:formatCode>
                <c:ptCount val="1"/>
                <c:pt idx="0">
                  <c:v>4023.8194444444462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04-4CA8-A2CB-DBAC2A4AB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441664"/>
        <c:axId val="73443200"/>
      </c:barChart>
      <c:catAx>
        <c:axId val="73441664"/>
        <c:scaling>
          <c:orientation val="minMax"/>
        </c:scaling>
        <c:delete val="1"/>
        <c:axPos val="b"/>
        <c:majorTickMark val="out"/>
        <c:minorTickMark val="none"/>
        <c:tickLblPos val="none"/>
        <c:crossAx val="73443200"/>
        <c:crossesAt val="0"/>
        <c:auto val="1"/>
        <c:lblAlgn val="ctr"/>
        <c:lblOffset val="100"/>
        <c:noMultiLvlLbl val="0"/>
      </c:catAx>
      <c:valAx>
        <c:axId val="7344320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44166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4643161629384261"/>
          <c:y val="0.91477851667275156"/>
          <c:w val="0.45683218388538382"/>
          <c:h val="8.4415584415584333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>
                <a:latin typeface="+mn-lt"/>
              </a:defRPr>
            </a:pPr>
            <a:r>
              <a:rPr lang="de-AT" sz="2200">
                <a:latin typeface="+mn-lt"/>
              </a:rPr>
              <a:t>Average Misestimation</a:t>
            </a:r>
          </a:p>
        </c:rich>
      </c:tx>
      <c:layout>
        <c:manualLayout>
          <c:xMode val="edge"/>
          <c:yMode val="edge"/>
          <c:x val="0.28219444736037391"/>
          <c:y val="3.18911882700694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2620753709442623"/>
          <c:y val="0.18430344591194844"/>
          <c:w val="0.74538527541841193"/>
          <c:h val="0.71439212287649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Correctness!$BZ$3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Correctness!$BZ$30</c:f>
                <c:numCache>
                  <c:formatCode>General</c:formatCode>
                  <c:ptCount val="1"/>
                  <c:pt idx="0">
                    <c:v>2.0824650582457031E-2</c:v>
                  </c:pt>
                </c:numCache>
              </c:numRef>
            </c:plus>
            <c:minus>
              <c:numRef>
                <c:f>Correctness!$BZ$30</c:f>
                <c:numCache>
                  <c:formatCode>General</c:formatCode>
                  <c:ptCount val="1"/>
                  <c:pt idx="0">
                    <c:v>2.0824650582457031E-2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val>
            <c:numRef>
              <c:f>Correctness!$BZ$27</c:f>
              <c:numCache>
                <c:formatCode>General</c:formatCode>
                <c:ptCount val="1"/>
                <c:pt idx="0">
                  <c:v>0.10016534391534403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C-4CA7-9DAF-C9F3D9B95D99}"/>
            </c:ext>
          </c:extLst>
        </c:ser>
        <c:ser>
          <c:idx val="1"/>
          <c:order val="1"/>
          <c:tx>
            <c:strRef>
              <c:f>Correctness!$CA$3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00ACD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Correctness!$CA$30</c:f>
                <c:numCache>
                  <c:formatCode>General</c:formatCode>
                  <c:ptCount val="1"/>
                  <c:pt idx="0">
                    <c:v>1.9659899919662036E-2</c:v>
                  </c:pt>
                </c:numCache>
              </c:numRef>
            </c:plus>
            <c:minus>
              <c:numRef>
                <c:f>Correctness!$CA$30</c:f>
                <c:numCache>
                  <c:formatCode>General</c:formatCode>
                  <c:ptCount val="1"/>
                  <c:pt idx="0">
                    <c:v>1.9659899919662036E-2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val>
            <c:numRef>
              <c:f>Correctness!$CA$27</c:f>
              <c:numCache>
                <c:formatCode>General</c:formatCode>
                <c:ptCount val="1"/>
                <c:pt idx="0">
                  <c:v>8.6805555555555566E-2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DC-4CA7-9DAF-C9F3D9B95D99}"/>
            </c:ext>
          </c:extLst>
        </c:ser>
        <c:ser>
          <c:idx val="2"/>
          <c:order val="2"/>
          <c:tx>
            <c:strRef>
              <c:f>Correctness!$CB$3</c:f>
              <c:strCache>
                <c:ptCount val="1"/>
                <c:pt idx="0">
                  <c:v>CL</c:v>
                </c:pt>
              </c:strCache>
            </c:strRef>
          </c:tx>
          <c:spPr>
            <a:solidFill>
              <a:srgbClr val="00A6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Correctness!$CB$30</c:f>
                <c:numCache>
                  <c:formatCode>General</c:formatCode>
                  <c:ptCount val="1"/>
                  <c:pt idx="0">
                    <c:v>1.1298461344721681E-2</c:v>
                  </c:pt>
                </c:numCache>
              </c:numRef>
            </c:plus>
            <c:minus>
              <c:numRef>
                <c:f>Correctness!$CB$30</c:f>
                <c:numCache>
                  <c:formatCode>General</c:formatCode>
                  <c:ptCount val="1"/>
                  <c:pt idx="0">
                    <c:v>1.1298461344721681E-2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val>
            <c:numRef>
              <c:f>Correctness!$CB$27</c:f>
              <c:numCache>
                <c:formatCode>General</c:formatCode>
                <c:ptCount val="1"/>
                <c:pt idx="0">
                  <c:v>4.1666666666666664E-2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DC-4CA7-9DAF-C9F3D9B95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456192"/>
        <c:axId val="84457728"/>
      </c:barChart>
      <c:catAx>
        <c:axId val="84456192"/>
        <c:scaling>
          <c:orientation val="minMax"/>
        </c:scaling>
        <c:delete val="1"/>
        <c:axPos val="b"/>
        <c:majorTickMark val="out"/>
        <c:minorTickMark val="none"/>
        <c:tickLblPos val="none"/>
        <c:crossAx val="84457728"/>
        <c:crossesAt val="0"/>
        <c:auto val="1"/>
        <c:lblAlgn val="ctr"/>
        <c:lblOffset val="100"/>
        <c:noMultiLvlLbl val="0"/>
      </c:catAx>
      <c:valAx>
        <c:axId val="844577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445619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2337918695773221"/>
          <c:y val="0.91422606487914448"/>
          <c:w val="0.75006435329502574"/>
          <c:h val="8.4967663355806286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291726904018585E-2"/>
          <c:y val="5.1591399902508391E-2"/>
          <c:w val="0.90997103788890321"/>
          <c:h val="0.6011736610442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Questionnaires!$P$49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Questionnaires!$U$50:$U$55</c:f>
                <c:numCache>
                  <c:formatCode>General</c:formatCode>
                  <c:ptCount val="6"/>
                  <c:pt idx="0">
                    <c:v>0.43536477080734476</c:v>
                  </c:pt>
                  <c:pt idx="1">
                    <c:v>0.38958853962944534</c:v>
                  </c:pt>
                  <c:pt idx="2">
                    <c:v>0.40534733664608075</c:v>
                  </c:pt>
                  <c:pt idx="3">
                    <c:v>0.32589745369793482</c:v>
                  </c:pt>
                  <c:pt idx="4">
                    <c:v>0.32811824568557546</c:v>
                  </c:pt>
                  <c:pt idx="5">
                    <c:v>0.3003870657202099</c:v>
                  </c:pt>
                </c:numCache>
              </c:numRef>
            </c:plus>
            <c:minus>
              <c:numRef>
                <c:f>Questionnaires!$U$50:$U$55</c:f>
                <c:numCache>
                  <c:formatCode>General</c:formatCode>
                  <c:ptCount val="6"/>
                  <c:pt idx="0">
                    <c:v>0.43536477080734476</c:v>
                  </c:pt>
                  <c:pt idx="1">
                    <c:v>0.38958853962944534</c:v>
                  </c:pt>
                  <c:pt idx="2">
                    <c:v>0.40534733664608075</c:v>
                  </c:pt>
                  <c:pt idx="3">
                    <c:v>0.32589745369793482</c:v>
                  </c:pt>
                  <c:pt idx="4">
                    <c:v>0.32811824568557546</c:v>
                  </c:pt>
                  <c:pt idx="5">
                    <c:v>0.3003870657202099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Questionnaires!$O$50:$O$55</c:f>
              <c:strCache>
                <c:ptCount val="6"/>
                <c:pt idx="0">
                  <c:v>Mental demand*</c:v>
                </c:pt>
                <c:pt idx="1">
                  <c:v>Background visibility</c:v>
                </c:pt>
                <c:pt idx="2">
                  <c:v>Visual clutter*</c:v>
                </c:pt>
                <c:pt idx="3">
                  <c:v>Visual attractiveness</c:v>
                </c:pt>
                <c:pt idx="4">
                  <c:v>Usefulness</c:v>
                </c:pt>
                <c:pt idx="5">
                  <c:v>Overall Preference</c:v>
                </c:pt>
              </c:strCache>
            </c:strRef>
          </c:cat>
          <c:val>
            <c:numRef>
              <c:f>Questionnaires!$P$50:$P$55</c:f>
              <c:numCache>
                <c:formatCode>General</c:formatCode>
                <c:ptCount val="6"/>
                <c:pt idx="0">
                  <c:v>3</c:v>
                </c:pt>
                <c:pt idx="1">
                  <c:v>5.5555555555555438</c:v>
                </c:pt>
                <c:pt idx="2">
                  <c:v>4.6111111111111107</c:v>
                </c:pt>
                <c:pt idx="3">
                  <c:v>3.5</c:v>
                </c:pt>
                <c:pt idx="4">
                  <c:v>2.9444444444444438</c:v>
                </c:pt>
                <c:pt idx="5">
                  <c:v>2.7222222222222232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4-4827-BAAA-8A230BF1DD78}"/>
            </c:ext>
          </c:extLst>
        </c:ser>
        <c:ser>
          <c:idx val="1"/>
          <c:order val="1"/>
          <c:tx>
            <c:strRef>
              <c:f>Questionnaires!$Q$49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00ACD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Questionnaires!$V$50:$V$55</c:f>
                <c:numCache>
                  <c:formatCode>General</c:formatCode>
                  <c:ptCount val="6"/>
                  <c:pt idx="0">
                    <c:v>0.29673850443534355</c:v>
                  </c:pt>
                  <c:pt idx="1">
                    <c:v>0.32894717731141554</c:v>
                  </c:pt>
                  <c:pt idx="2">
                    <c:v>0.40332676132134809</c:v>
                  </c:pt>
                  <c:pt idx="3">
                    <c:v>0.25847999912791175</c:v>
                  </c:pt>
                  <c:pt idx="4">
                    <c:v>0.26813322217994789</c:v>
                  </c:pt>
                  <c:pt idx="5">
                    <c:v>0.27082809614510722</c:v>
                  </c:pt>
                </c:numCache>
              </c:numRef>
            </c:plus>
            <c:minus>
              <c:numRef>
                <c:f>Questionnaires!$V$50:$V$55</c:f>
                <c:numCache>
                  <c:formatCode>General</c:formatCode>
                  <c:ptCount val="6"/>
                  <c:pt idx="0">
                    <c:v>0.29673850443534355</c:v>
                  </c:pt>
                  <c:pt idx="1">
                    <c:v>0.32894717731141554</c:v>
                  </c:pt>
                  <c:pt idx="2">
                    <c:v>0.40332676132134809</c:v>
                  </c:pt>
                  <c:pt idx="3">
                    <c:v>0.25847999912791175</c:v>
                  </c:pt>
                  <c:pt idx="4">
                    <c:v>0.26813322217994789</c:v>
                  </c:pt>
                  <c:pt idx="5">
                    <c:v>0.27082809614510722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Questionnaires!$O$50:$O$55</c:f>
              <c:strCache>
                <c:ptCount val="6"/>
                <c:pt idx="0">
                  <c:v>Mental demand*</c:v>
                </c:pt>
                <c:pt idx="1">
                  <c:v>Background visibility</c:v>
                </c:pt>
                <c:pt idx="2">
                  <c:v>Visual clutter*</c:v>
                </c:pt>
                <c:pt idx="3">
                  <c:v>Visual attractiveness</c:v>
                </c:pt>
                <c:pt idx="4">
                  <c:v>Usefulness</c:v>
                </c:pt>
                <c:pt idx="5">
                  <c:v>Overall Preference</c:v>
                </c:pt>
              </c:strCache>
            </c:strRef>
          </c:cat>
          <c:val>
            <c:numRef>
              <c:f>Questionnaires!$Q$50:$Q$55</c:f>
              <c:numCache>
                <c:formatCode>General</c:formatCode>
                <c:ptCount val="6"/>
                <c:pt idx="0">
                  <c:v>4.0555555555555438</c:v>
                </c:pt>
                <c:pt idx="1">
                  <c:v>5.2222222222222223</c:v>
                </c:pt>
                <c:pt idx="2">
                  <c:v>3.8888888888888853</c:v>
                </c:pt>
                <c:pt idx="3">
                  <c:v>5.4444444444444464</c:v>
                </c:pt>
                <c:pt idx="4">
                  <c:v>5.3333333333333419</c:v>
                </c:pt>
                <c:pt idx="5">
                  <c:v>5.4444444444444464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4-4827-BAAA-8A230BF1DD78}"/>
            </c:ext>
          </c:extLst>
        </c:ser>
        <c:ser>
          <c:idx val="2"/>
          <c:order val="2"/>
          <c:tx>
            <c:strRef>
              <c:f>Questionnaires!$R$49</c:f>
              <c:strCache>
                <c:ptCount val="1"/>
                <c:pt idx="0">
                  <c:v>CL</c:v>
                </c:pt>
              </c:strCache>
            </c:strRef>
          </c:tx>
          <c:spPr>
            <a:solidFill>
              <a:srgbClr val="00A6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Questionnaires!$W$50:$W$55</c:f>
                <c:numCache>
                  <c:formatCode>General</c:formatCode>
                  <c:ptCount val="6"/>
                  <c:pt idx="0">
                    <c:v>0.24551163360775122</c:v>
                  </c:pt>
                  <c:pt idx="1">
                    <c:v>0.29428100038830657</c:v>
                  </c:pt>
                  <c:pt idx="2">
                    <c:v>0.18077538151554706</c:v>
                  </c:pt>
                  <c:pt idx="3">
                    <c:v>0.21090461176813791</c:v>
                  </c:pt>
                  <c:pt idx="4">
                    <c:v>0.27082809614510722</c:v>
                  </c:pt>
                  <c:pt idx="5">
                    <c:v>0.24990920646150563</c:v>
                  </c:pt>
                </c:numCache>
              </c:numRef>
            </c:plus>
            <c:minus>
              <c:numRef>
                <c:f>Questionnaires!$W$50:$W$55</c:f>
                <c:numCache>
                  <c:formatCode>General</c:formatCode>
                  <c:ptCount val="6"/>
                  <c:pt idx="0">
                    <c:v>0.24551163360775122</c:v>
                  </c:pt>
                  <c:pt idx="1">
                    <c:v>0.29428100038830657</c:v>
                  </c:pt>
                  <c:pt idx="2">
                    <c:v>0.18077538151554706</c:v>
                  </c:pt>
                  <c:pt idx="3">
                    <c:v>0.21090461176813791</c:v>
                  </c:pt>
                  <c:pt idx="4">
                    <c:v>0.27082809614510722</c:v>
                  </c:pt>
                  <c:pt idx="5">
                    <c:v>0.24990920646150563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Questionnaires!$O$50:$O$55</c:f>
              <c:strCache>
                <c:ptCount val="6"/>
                <c:pt idx="0">
                  <c:v>Mental demand*</c:v>
                </c:pt>
                <c:pt idx="1">
                  <c:v>Background visibility</c:v>
                </c:pt>
                <c:pt idx="2">
                  <c:v>Visual clutter*</c:v>
                </c:pt>
                <c:pt idx="3">
                  <c:v>Visual attractiveness</c:v>
                </c:pt>
                <c:pt idx="4">
                  <c:v>Usefulness</c:v>
                </c:pt>
                <c:pt idx="5">
                  <c:v>Overall Preference</c:v>
                </c:pt>
              </c:strCache>
            </c:strRef>
          </c:cat>
          <c:val>
            <c:numRef>
              <c:f>Questionnaires!$R$50:$R$55</c:f>
              <c:numCache>
                <c:formatCode>General</c:formatCode>
                <c:ptCount val="6"/>
                <c:pt idx="0">
                  <c:v>4.4444444444444464</c:v>
                </c:pt>
                <c:pt idx="1">
                  <c:v>5.8333333333333419</c:v>
                </c:pt>
                <c:pt idx="2">
                  <c:v>4.6666666666666661</c:v>
                </c:pt>
                <c:pt idx="3">
                  <c:v>6.2777777777777777</c:v>
                </c:pt>
                <c:pt idx="4">
                  <c:v>5.5555555555555438</c:v>
                </c:pt>
                <c:pt idx="5">
                  <c:v>6.2222222222222223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B4-4827-BAAA-8A230BF1D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250816"/>
        <c:axId val="85252352"/>
      </c:barChart>
      <c:catAx>
        <c:axId val="8525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8525235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85252352"/>
        <c:scaling>
          <c:orientation val="minMax"/>
          <c:max val="7"/>
          <c:min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081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4252369727669388"/>
          <c:y val="0.91805250839371577"/>
          <c:w val="0.1358811040339703"/>
          <c:h val="7.9734392175337121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3EF61E-FAFC-4FB4-B79B-74006E684774}" type="datetimeFigureOut">
              <a:rPr lang="de-AT" smtClean="0"/>
              <a:t>16.03.2020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800" dirty="0"/>
              <a:t>It might be acceptable to (partially)</a:t>
            </a:r>
          </a:p>
          <a:p>
            <a:r>
              <a:rPr lang="de-AT" sz="1800" dirty="0"/>
              <a:t> </a:t>
            </a:r>
            <a:r>
              <a:rPr lang="de-AT" sz="1800" dirty="0" err="1"/>
              <a:t>occlude</a:t>
            </a:r>
            <a:endParaRPr lang="de-AT" sz="1800" dirty="0"/>
          </a:p>
          <a:p>
            <a:r>
              <a:rPr lang="de-AT" sz="1800" dirty="0"/>
              <a:t> modify</a:t>
            </a:r>
          </a:p>
          <a:p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base</a:t>
            </a:r>
            <a:r>
              <a:rPr lang="de-AT" sz="1800" dirty="0"/>
              <a:t> </a:t>
            </a:r>
            <a:r>
              <a:rPr lang="de-AT" sz="1800" dirty="0" err="1"/>
              <a:t>representation</a:t>
            </a:r>
            <a:endParaRPr lang="de-AT" sz="1800" dirty="0"/>
          </a:p>
          <a:p>
            <a:endParaRPr lang="de-AT" sz="1800" dirty="0"/>
          </a:p>
          <a:p>
            <a:r>
              <a:rPr lang="de-AT" sz="1800" dirty="0"/>
              <a:t>Not</a:t>
            </a:r>
            <a:r>
              <a:rPr lang="de-AT" sz="1800" baseline="0" dirty="0"/>
              <a:t> all forms of encoding visual links work with all encodings in a BR </a:t>
            </a:r>
            <a:endParaRPr lang="de-AT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67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Point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hidden</a:t>
            </a:r>
            <a:r>
              <a:rPr lang="de-AT" dirty="0"/>
              <a:t> </a:t>
            </a:r>
            <a:r>
              <a:rPr lang="de-AT" dirty="0" err="1"/>
              <a:t>dot</a:t>
            </a:r>
            <a:r>
              <a:rPr lang="de-AT" dirty="0"/>
              <a:t> on </a:t>
            </a:r>
            <a:r>
              <a:rPr lang="de-AT" dirty="0" err="1"/>
              <a:t>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16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3151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511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Shape: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AT" dirty="0"/>
              <a:t>e.g.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know</a:t>
            </a:r>
            <a:r>
              <a:rPr lang="de-AT" baseline="0" dirty="0"/>
              <a:t> a </a:t>
            </a:r>
            <a:r>
              <a:rPr lang="de-AT" baseline="0" dirty="0" err="1"/>
              <a:t>lot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shapes</a:t>
            </a:r>
            <a:r>
              <a:rPr lang="de-AT" baseline="0" dirty="0"/>
              <a:t> </a:t>
            </a:r>
            <a:r>
              <a:rPr lang="de-AT" baseline="0" dirty="0" err="1"/>
              <a:t>from</a:t>
            </a:r>
            <a:r>
              <a:rPr lang="de-AT" baseline="0" dirty="0"/>
              <a:t> </a:t>
            </a:r>
            <a:r>
              <a:rPr lang="de-AT" baseline="0" dirty="0" err="1"/>
              <a:t>symbols</a:t>
            </a:r>
            <a:r>
              <a:rPr lang="de-AT" baseline="0" dirty="0"/>
              <a:t>, </a:t>
            </a:r>
            <a:r>
              <a:rPr lang="de-AT" baseline="0" dirty="0" err="1"/>
              <a:t>traffic</a:t>
            </a:r>
            <a:r>
              <a:rPr lang="de-AT" baseline="0" dirty="0"/>
              <a:t> </a:t>
            </a:r>
            <a:r>
              <a:rPr lang="de-AT" baseline="0" dirty="0" err="1"/>
              <a:t>signs</a:t>
            </a:r>
            <a:r>
              <a:rPr lang="de-AT" baseline="0" dirty="0"/>
              <a:t> </a:t>
            </a:r>
            <a:r>
              <a:rPr lang="de-AT" baseline="0" dirty="0" err="1"/>
              <a:t>and</a:t>
            </a:r>
            <a:r>
              <a:rPr lang="de-AT" baseline="0" dirty="0"/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AT" baseline="0" dirty="0"/>
              <a:t>they are obvious to distinquish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AT" baseline="0" dirty="0"/>
              <a:t>Doesn‘t work for  many encodings – e.g. Parallel coordinates plots, line charts, theme-river, etc</a:t>
            </a:r>
          </a:p>
          <a:p>
            <a:pPr marL="171450" indent="-171450">
              <a:buFont typeface="Arial" pitchFamily="34" charset="0"/>
              <a:buChar char="•"/>
            </a:pPr>
            <a:endParaRPr lang="de-AT" baseline="0" dirty="0"/>
          </a:p>
          <a:p>
            <a:pPr marL="0" indent="0">
              <a:buFont typeface="Arial" pitchFamily="34" charset="0"/>
              <a:buNone/>
            </a:pPr>
            <a:r>
              <a:rPr lang="de-AT" baseline="0" dirty="0"/>
              <a:t>Size: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AT" baseline="0" dirty="0" err="1"/>
              <a:t>works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highlighting</a:t>
            </a:r>
            <a:r>
              <a:rPr lang="de-AT" baseline="0" dirty="0"/>
              <a:t> individual </a:t>
            </a:r>
            <a:r>
              <a:rPr lang="de-AT" baseline="0" dirty="0" err="1"/>
              <a:t>items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4990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Orientation:</a:t>
            </a:r>
          </a:p>
          <a:p>
            <a:r>
              <a:rPr lang="de-AT" dirty="0"/>
              <a:t>you</a:t>
            </a:r>
            <a:r>
              <a:rPr lang="de-AT" baseline="0" dirty="0"/>
              <a:t> have to have marks that have a clear orientation. A dot, for example, does not</a:t>
            </a:r>
            <a:endParaRPr lang="en-US" dirty="0"/>
          </a:p>
          <a:p>
            <a:endParaRPr lang="de-AT" dirty="0"/>
          </a:p>
          <a:p>
            <a:r>
              <a:rPr lang="de-AT" dirty="0"/>
              <a:t>Texture: </a:t>
            </a:r>
          </a:p>
          <a:p>
            <a:r>
              <a:rPr lang="de-AT" dirty="0"/>
              <a:t>Putting texture on a pc</a:t>
            </a:r>
            <a:r>
              <a:rPr lang="de-AT" baseline="0" dirty="0"/>
              <a:t> plot will be difficult – but could be done – i.e. stippling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150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Only</a:t>
            </a:r>
            <a:r>
              <a:rPr lang="de-AT" baseline="0" dirty="0"/>
              <a:t> that instead of directly exchanging a mark an exiting mark is supplemented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4306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Perception</a:t>
            </a:r>
            <a:r>
              <a:rPr lang="de-AT" dirty="0"/>
              <a:t>: </a:t>
            </a:r>
          </a:p>
          <a:p>
            <a:r>
              <a:rPr lang="de-AT" dirty="0" err="1"/>
              <a:t>depends</a:t>
            </a:r>
            <a:r>
              <a:rPr lang="de-AT" dirty="0"/>
              <a:t> also</a:t>
            </a:r>
            <a:r>
              <a:rPr lang="de-AT" baseline="0" dirty="0"/>
              <a:t> on </a:t>
            </a:r>
            <a:r>
              <a:rPr lang="de-AT" baseline="0" dirty="0" err="1"/>
              <a:t>the</a:t>
            </a:r>
            <a:r>
              <a:rPr lang="de-AT" baseline="0" dirty="0"/>
              <a:t> BR</a:t>
            </a:r>
          </a:p>
          <a:p>
            <a:r>
              <a:rPr lang="de-AT" baseline="0" dirty="0" err="1"/>
              <a:t>works</a:t>
            </a:r>
            <a:r>
              <a:rPr lang="de-AT" baseline="0" dirty="0"/>
              <a:t> </a:t>
            </a:r>
            <a:r>
              <a:rPr lang="de-AT" baseline="0" dirty="0" err="1"/>
              <a:t>good</a:t>
            </a:r>
            <a:r>
              <a:rPr lang="de-AT" baseline="0" dirty="0"/>
              <a:t> </a:t>
            </a:r>
            <a:r>
              <a:rPr lang="de-AT" baseline="0" dirty="0" err="1"/>
              <a:t>with</a:t>
            </a:r>
            <a:r>
              <a:rPr lang="de-AT" baseline="0" dirty="0"/>
              <a:t> </a:t>
            </a:r>
            <a:r>
              <a:rPr lang="de-AT" baseline="0" dirty="0" err="1"/>
              <a:t>items</a:t>
            </a:r>
            <a:r>
              <a:rPr lang="de-AT" baseline="0" dirty="0"/>
              <a:t> </a:t>
            </a:r>
            <a:r>
              <a:rPr lang="de-AT" baseline="0" dirty="0" err="1"/>
              <a:t>with</a:t>
            </a:r>
            <a:r>
              <a:rPr lang="de-AT" baseline="0" dirty="0"/>
              <a:t> </a:t>
            </a:r>
            <a:r>
              <a:rPr lang="de-AT" baseline="0" dirty="0" err="1"/>
              <a:t>clear</a:t>
            </a:r>
            <a:r>
              <a:rPr lang="de-AT" baseline="0" dirty="0"/>
              <a:t> </a:t>
            </a:r>
            <a:r>
              <a:rPr lang="de-AT" baseline="0" dirty="0" err="1"/>
              <a:t>edges</a:t>
            </a:r>
            <a:r>
              <a:rPr lang="de-AT" baseline="0" dirty="0"/>
              <a:t> – </a:t>
            </a:r>
            <a:r>
              <a:rPr lang="de-AT" baseline="0" dirty="0" err="1"/>
              <a:t>glyphs</a:t>
            </a:r>
            <a:r>
              <a:rPr lang="de-AT" baseline="0" dirty="0"/>
              <a:t>, </a:t>
            </a:r>
            <a:r>
              <a:rPr lang="de-AT" baseline="0" dirty="0" err="1"/>
              <a:t>lines</a:t>
            </a:r>
            <a:r>
              <a:rPr lang="de-AT" baseline="0" dirty="0"/>
              <a:t>, </a:t>
            </a:r>
          </a:p>
          <a:p>
            <a:r>
              <a:rPr lang="de-AT" baseline="0" dirty="0"/>
              <a:t>not so </a:t>
            </a:r>
            <a:r>
              <a:rPr lang="de-AT" baseline="0" dirty="0" err="1"/>
              <a:t>good</a:t>
            </a:r>
            <a:r>
              <a:rPr lang="de-AT" baseline="0" dirty="0"/>
              <a:t> </a:t>
            </a:r>
            <a:r>
              <a:rPr lang="de-AT" baseline="0" dirty="0" err="1"/>
              <a:t>with</a:t>
            </a:r>
            <a:r>
              <a:rPr lang="de-AT" baseline="0" dirty="0"/>
              <a:t> </a:t>
            </a:r>
            <a:r>
              <a:rPr lang="de-AT" baseline="0" dirty="0" err="1"/>
              <a:t>heat</a:t>
            </a:r>
            <a:r>
              <a:rPr lang="de-AT" baseline="0" dirty="0"/>
              <a:t> </a:t>
            </a:r>
            <a:r>
              <a:rPr lang="de-AT" baseline="0" dirty="0" err="1"/>
              <a:t>maps</a:t>
            </a:r>
            <a:r>
              <a:rPr lang="de-AT" baseline="0" dirty="0"/>
              <a:t>, </a:t>
            </a:r>
            <a:r>
              <a:rPr lang="de-AT" baseline="0" dirty="0" err="1"/>
              <a:t>etc</a:t>
            </a:r>
            <a:endParaRPr lang="de-AT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463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</a:t>
            </a:r>
            <a:r>
              <a:rPr lang="de-AT" dirty="0" err="1"/>
              <a:t>Occlusion</a:t>
            </a:r>
            <a:r>
              <a:rPr lang="de-AT" baseline="0" dirty="0"/>
              <a:t> – links </a:t>
            </a:r>
            <a:r>
              <a:rPr lang="de-AT" baseline="0" dirty="0" err="1"/>
              <a:t>add</a:t>
            </a:r>
            <a:r>
              <a:rPr lang="de-AT" baseline="0" dirty="0"/>
              <a:t> a </a:t>
            </a:r>
            <a:r>
              <a:rPr lang="de-AT" baseline="0" dirty="0" err="1"/>
              <a:t>lot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„</a:t>
            </a:r>
            <a:r>
              <a:rPr lang="de-AT" baseline="0" dirty="0" err="1"/>
              <a:t>ink</a:t>
            </a:r>
            <a:r>
              <a:rPr lang="de-AT" baseline="0" dirty="0"/>
              <a:t>“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054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/>
              <a:t>Perception</a:t>
            </a:r>
            <a:r>
              <a:rPr lang="de-AT" dirty="0"/>
              <a:t>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Even </a:t>
            </a:r>
            <a:r>
              <a:rPr lang="de-AT" dirty="0" err="1"/>
              <a:t>works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elements</a:t>
            </a:r>
            <a:r>
              <a:rPr lang="de-AT" dirty="0"/>
              <a:t> outside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field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view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054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Only</a:t>
            </a:r>
            <a:r>
              <a:rPr lang="de-AT" baseline="0" dirty="0"/>
              <a:t> </a:t>
            </a:r>
            <a:r>
              <a:rPr lang="de-AT" baseline="0" dirty="0" err="1"/>
              <a:t>these</a:t>
            </a:r>
            <a:r>
              <a:rPr lang="de-AT" baseline="0" dirty="0"/>
              <a:t> </a:t>
            </a:r>
            <a:r>
              <a:rPr lang="de-AT" baseline="0" dirty="0" err="1"/>
              <a:t>two</a:t>
            </a:r>
            <a:r>
              <a:rPr lang="de-AT" baseline="0" dirty="0"/>
              <a:t> </a:t>
            </a:r>
            <a:r>
              <a:rPr lang="de-AT" baseline="0" dirty="0" err="1"/>
              <a:t>fullfill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„</a:t>
            </a:r>
            <a:r>
              <a:rPr lang="de-AT" baseline="0" dirty="0" err="1"/>
              <a:t>supplementing</a:t>
            </a:r>
            <a:r>
              <a:rPr lang="de-AT" baseline="0" dirty="0"/>
              <a:t>“ </a:t>
            </a:r>
            <a:r>
              <a:rPr lang="de-AT" baseline="0" dirty="0" err="1"/>
              <a:t>critereon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linking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69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6704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Example</a:t>
            </a:r>
            <a:r>
              <a:rPr lang="de-AT" dirty="0"/>
              <a:t>: Software</a:t>
            </a:r>
            <a:r>
              <a:rPr lang="de-AT" baseline="0" dirty="0"/>
              <a:t> System </a:t>
            </a:r>
            <a:r>
              <a:rPr lang="de-AT" baseline="0" dirty="0" err="1"/>
              <a:t>and</a:t>
            </a:r>
            <a:r>
              <a:rPr lang="de-AT" baseline="0" dirty="0"/>
              <a:t> Call Graph</a:t>
            </a:r>
            <a:endParaRPr lang="de-AT" dirty="0"/>
          </a:p>
          <a:p>
            <a:r>
              <a:rPr lang="de-AT" dirty="0" err="1"/>
              <a:t>Notice</a:t>
            </a:r>
            <a:r>
              <a:rPr lang="de-AT" baseline="0" dirty="0"/>
              <a:t> </a:t>
            </a:r>
            <a:r>
              <a:rPr lang="de-AT" baseline="0" dirty="0" err="1"/>
              <a:t>that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layout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base</a:t>
            </a:r>
            <a:r>
              <a:rPr lang="de-AT" baseline="0" dirty="0"/>
              <a:t> </a:t>
            </a:r>
            <a:r>
              <a:rPr lang="de-AT" baseline="0" dirty="0" err="1"/>
              <a:t>representation</a:t>
            </a:r>
            <a:r>
              <a:rPr lang="de-AT" baseline="0" dirty="0"/>
              <a:t> </a:t>
            </a:r>
            <a:r>
              <a:rPr lang="de-AT" baseline="0" dirty="0" err="1"/>
              <a:t>is</a:t>
            </a:r>
            <a:r>
              <a:rPr lang="de-AT" baseline="0" dirty="0"/>
              <a:t> </a:t>
            </a:r>
            <a:r>
              <a:rPr lang="de-AT" baseline="0" dirty="0" err="1"/>
              <a:t>suitable</a:t>
            </a:r>
            <a:r>
              <a:rPr lang="de-AT" baseline="0" dirty="0"/>
              <a:t> </a:t>
            </a:r>
            <a:r>
              <a:rPr lang="de-AT" baseline="0" dirty="0" err="1"/>
              <a:t>to</a:t>
            </a:r>
            <a:r>
              <a:rPr lang="de-AT" baseline="0" dirty="0"/>
              <a:t> </a:t>
            </a:r>
            <a:r>
              <a:rPr lang="de-AT" baseline="0" dirty="0" err="1"/>
              <a:t>this</a:t>
            </a:r>
            <a:r>
              <a:rPr lang="de-AT" baseline="0" dirty="0"/>
              <a:t> type </a:t>
            </a:r>
            <a:r>
              <a:rPr lang="de-AT" baseline="0" dirty="0" err="1"/>
              <a:t>of</a:t>
            </a:r>
            <a:r>
              <a:rPr lang="de-AT" baseline="0" dirty="0"/>
              <a:t> </a:t>
            </a:r>
            <a:r>
              <a:rPr lang="de-AT" baseline="0" dirty="0" err="1"/>
              <a:t>linking</a:t>
            </a:r>
            <a:endParaRPr lang="de-AT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8725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Skeleton: </a:t>
            </a:r>
          </a:p>
          <a:p>
            <a:r>
              <a:rPr lang="de-AT" dirty="0" err="1"/>
              <a:t>edges</a:t>
            </a:r>
            <a:r>
              <a:rPr lang="de-AT" baseline="0" dirty="0"/>
              <a:t> </a:t>
            </a:r>
            <a:r>
              <a:rPr lang="de-AT" baseline="0" dirty="0" err="1"/>
              <a:t>are</a:t>
            </a:r>
            <a:r>
              <a:rPr lang="de-AT" baseline="0" dirty="0"/>
              <a:t> </a:t>
            </a:r>
            <a:r>
              <a:rPr lang="de-AT" baseline="0" dirty="0" err="1"/>
              <a:t>clustered</a:t>
            </a:r>
            <a:r>
              <a:rPr lang="de-AT" baseline="0" dirty="0"/>
              <a:t>, </a:t>
            </a:r>
          </a:p>
          <a:p>
            <a:r>
              <a:rPr lang="de-AT" baseline="0" dirty="0" err="1"/>
              <a:t>shapes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clusters</a:t>
            </a:r>
            <a:r>
              <a:rPr lang="de-AT" baseline="0" dirty="0"/>
              <a:t> </a:t>
            </a:r>
            <a:r>
              <a:rPr lang="de-AT" baseline="0" dirty="0" err="1"/>
              <a:t>created</a:t>
            </a:r>
            <a:r>
              <a:rPr lang="de-AT" baseline="0" dirty="0"/>
              <a:t>, </a:t>
            </a:r>
          </a:p>
          <a:p>
            <a:r>
              <a:rPr lang="de-AT" baseline="0" dirty="0" err="1"/>
              <a:t>skeleton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the</a:t>
            </a:r>
            <a:r>
              <a:rPr lang="de-AT" baseline="0" dirty="0"/>
              <a:t> </a:t>
            </a:r>
            <a:r>
              <a:rPr lang="de-AT" baseline="0" dirty="0" err="1"/>
              <a:t>cluster</a:t>
            </a:r>
            <a:r>
              <a:rPr lang="de-AT" baseline="0" dirty="0"/>
              <a:t> </a:t>
            </a:r>
            <a:r>
              <a:rPr lang="de-AT" baseline="0" dirty="0" err="1"/>
              <a:t>calcolated</a:t>
            </a:r>
            <a:endParaRPr lang="de-AT" baseline="0" dirty="0"/>
          </a:p>
          <a:p>
            <a:r>
              <a:rPr lang="de-AT" baseline="0" dirty="0" err="1"/>
              <a:t>edges</a:t>
            </a:r>
            <a:r>
              <a:rPr lang="de-AT" baseline="0" dirty="0"/>
              <a:t> </a:t>
            </a:r>
            <a:r>
              <a:rPr lang="de-AT" baseline="0" dirty="0" err="1"/>
              <a:t>attracted</a:t>
            </a:r>
            <a:r>
              <a:rPr lang="de-AT" baseline="0" dirty="0"/>
              <a:t> </a:t>
            </a:r>
            <a:r>
              <a:rPr lang="de-AT" baseline="0" dirty="0" err="1"/>
              <a:t>to</a:t>
            </a:r>
            <a:r>
              <a:rPr lang="de-AT" baseline="0" dirty="0"/>
              <a:t> </a:t>
            </a:r>
            <a:r>
              <a:rPr lang="de-AT" baseline="0" dirty="0" err="1"/>
              <a:t>skeleton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6790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Base </a:t>
            </a:r>
            <a:r>
              <a:rPr lang="de-AT" dirty="0" err="1"/>
              <a:t>representation</a:t>
            </a:r>
            <a:endParaRPr lang="de-AT" dirty="0"/>
          </a:p>
          <a:p>
            <a:endParaRPr lang="de-AT" dirty="0"/>
          </a:p>
          <a:p>
            <a:r>
              <a:rPr lang="de-AT" dirty="0" err="1"/>
              <a:t>various</a:t>
            </a:r>
            <a:r>
              <a:rPr lang="de-AT" baseline="0" dirty="0"/>
              <a:t> </a:t>
            </a:r>
            <a:r>
              <a:rPr lang="de-AT" baseline="0" dirty="0" err="1"/>
              <a:t>highlighting</a:t>
            </a:r>
            <a:r>
              <a:rPr lang="de-AT" baseline="0" dirty="0"/>
              <a:t> </a:t>
            </a:r>
            <a:r>
              <a:rPr lang="de-AT" baseline="0" dirty="0" err="1"/>
              <a:t>techniques</a:t>
            </a:r>
            <a:r>
              <a:rPr lang="de-AT" baseline="0" dirty="0"/>
              <a:t> </a:t>
            </a:r>
            <a:r>
              <a:rPr lang="de-AT" baseline="0" dirty="0" err="1"/>
              <a:t>around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60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7720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Advantages</a:t>
            </a:r>
            <a:r>
              <a:rPr lang="de-AT" baseline="0" dirty="0"/>
              <a:t> sagen für großen </a:t>
            </a:r>
            <a:r>
              <a:rPr lang="de-AT" baseline="0" dirty="0" err="1"/>
              <a:t>screen</a:t>
            </a:r>
            <a:r>
              <a:rPr lang="de-AT" baseline="0" dirty="0"/>
              <a:t> (oder auch bei </a:t>
            </a:r>
            <a:r>
              <a:rPr lang="de-AT" baseline="0" dirty="0" err="1"/>
              <a:t>blinking</a:t>
            </a:r>
            <a:r>
              <a:rPr lang="de-AT" baseline="0" dirty="0"/>
              <a:t>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65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0923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Base on contrast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7421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Additional </a:t>
            </a:r>
            <a:r>
              <a:rPr lang="de-DE" dirty="0" err="1"/>
              <a:t>pic</a:t>
            </a:r>
            <a:r>
              <a:rPr lang="de-DE" dirty="0"/>
              <a:t> (</a:t>
            </a:r>
            <a:r>
              <a:rPr lang="de-DE" dirty="0" err="1"/>
              <a:t>rendered</a:t>
            </a:r>
            <a:r>
              <a:rPr lang="de-DE" dirty="0"/>
              <a:t>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77</a:t>
            </a:fld>
            <a:endParaRPr lang="de-A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…</a:t>
            </a:r>
            <a:r>
              <a:rPr lang="de-DE" baseline="0" dirty="0"/>
              <a:t> </a:t>
            </a:r>
            <a:r>
              <a:rPr lang="de-DE" baseline="0" dirty="0" err="1"/>
              <a:t>pathways</a:t>
            </a:r>
            <a:r>
              <a:rPr lang="de-DE" baseline="0" dirty="0"/>
              <a:t>?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80</a:t>
            </a:fld>
            <a:endParaRPr lang="de-A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Check </a:t>
            </a:r>
            <a:r>
              <a:rPr lang="de-DE" dirty="0" err="1"/>
              <a:t>significance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82</a:t>
            </a:fld>
            <a:endParaRPr lang="de-A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Show </a:t>
            </a:r>
            <a:r>
              <a:rPr lang="de-DE" dirty="0" err="1"/>
              <a:t>highlight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 also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83</a:t>
            </a:fld>
            <a:endParaRPr lang="de-A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pPr/>
              <a:t>85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6608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6424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eg</a:t>
            </a:r>
            <a:r>
              <a:rPr lang="de-AT" dirty="0"/>
              <a:t>.</a:t>
            </a:r>
            <a:r>
              <a:rPr lang="de-AT" baseline="0" dirty="0"/>
              <a:t> </a:t>
            </a:r>
            <a:r>
              <a:rPr lang="de-AT" baseline="0" dirty="0" err="1"/>
              <a:t>brushing</a:t>
            </a:r>
            <a:r>
              <a:rPr lang="de-AT" baseline="0" dirty="0"/>
              <a:t> in PCS, </a:t>
            </a:r>
            <a:r>
              <a:rPr lang="de-AT" baseline="0" dirty="0" err="1"/>
              <a:t>scatterplots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87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914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2400" dirty="0" err="1"/>
              <a:t>Scalability</a:t>
            </a:r>
            <a:r>
              <a:rPr lang="de-AT" sz="2400" dirty="0"/>
              <a:t>: </a:t>
            </a:r>
          </a:p>
          <a:p>
            <a:r>
              <a:rPr lang="de-AT" sz="2400" dirty="0" err="1"/>
              <a:t>very</a:t>
            </a:r>
            <a:r>
              <a:rPr lang="de-AT" sz="2400" dirty="0"/>
              <a:t> </a:t>
            </a:r>
            <a:r>
              <a:rPr lang="de-AT" sz="2400" dirty="0" err="1"/>
              <a:t>many</a:t>
            </a:r>
            <a:r>
              <a:rPr lang="de-AT" sz="2400" dirty="0"/>
              <a:t> </a:t>
            </a:r>
            <a:r>
              <a:rPr lang="de-AT" sz="2400" dirty="0" err="1"/>
              <a:t>items</a:t>
            </a:r>
            <a:endParaRPr lang="de-AT" sz="2400" dirty="0"/>
          </a:p>
          <a:p>
            <a:r>
              <a:rPr lang="de-AT" sz="2400" dirty="0"/>
              <a:t>Can</a:t>
            </a:r>
            <a:r>
              <a:rPr lang="de-AT" sz="2400" baseline="0" dirty="0"/>
              <a:t> become „tight“ if good grouping criteria is not fulfiled – as hansi explained</a:t>
            </a:r>
          </a:p>
          <a:p>
            <a:endParaRPr lang="de-AT" sz="2400" baseline="0" dirty="0"/>
          </a:p>
          <a:p>
            <a:pPr marL="1079500" lvl="3" indent="-457200">
              <a:buFont typeface="Arial" pitchFamily="34" charset="0"/>
              <a:buChar char="•"/>
            </a:pPr>
            <a:r>
              <a:rPr lang="en-US" sz="2400" b="1" dirty="0"/>
              <a:t>Compact: </a:t>
            </a:r>
            <a:r>
              <a:rPr lang="en-US" sz="2400" dirty="0"/>
              <a:t>elements in cluster are similar</a:t>
            </a:r>
          </a:p>
          <a:p>
            <a:pPr marL="1079500" lvl="3" indent="-457200">
              <a:buFont typeface="Arial" pitchFamily="34" charset="0"/>
              <a:buChar char="•"/>
            </a:pPr>
            <a:r>
              <a:rPr lang="en-US" sz="2400" b="1" dirty="0"/>
              <a:t>Separated: </a:t>
            </a:r>
            <a:r>
              <a:rPr lang="en-US" sz="2400" dirty="0"/>
              <a:t>clusters are different</a:t>
            </a:r>
          </a:p>
          <a:p>
            <a:pPr marL="1079500" lvl="3" indent="-457200">
              <a:buFont typeface="Arial" pitchFamily="34" charset="0"/>
              <a:buChar char="•"/>
            </a:pPr>
            <a:r>
              <a:rPr lang="en-US" sz="2400" b="1" dirty="0"/>
              <a:t>Balanced: </a:t>
            </a:r>
            <a:r>
              <a:rPr lang="en-US" sz="2400" dirty="0"/>
              <a:t>cluster membership is equally probable</a:t>
            </a:r>
          </a:p>
          <a:p>
            <a:pPr marL="1079500" lvl="3" indent="-457200">
              <a:buFont typeface="Arial" pitchFamily="34" charset="0"/>
              <a:buChar char="•"/>
            </a:pPr>
            <a:r>
              <a:rPr lang="en-US" sz="2400" b="1" dirty="0"/>
              <a:t>Parsimonious: </a:t>
            </a:r>
            <a:r>
              <a:rPr lang="en-US" sz="2400" dirty="0"/>
              <a:t>much fewer clusters than data objects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852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Inria</a:t>
            </a:r>
            <a:r>
              <a:rPr lang="de-AT" dirty="0"/>
              <a:t>/</a:t>
            </a:r>
            <a:r>
              <a:rPr lang="de-AT" dirty="0" err="1"/>
              <a:t>Purdue</a:t>
            </a:r>
            <a:r>
              <a:rPr lang="de-AT" dirty="0"/>
              <a:t> @ </a:t>
            </a:r>
            <a:r>
              <a:rPr lang="de-AT" dirty="0" err="1"/>
              <a:t>EuroVis</a:t>
            </a:r>
            <a:r>
              <a:rPr lang="de-AT" dirty="0"/>
              <a:t>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213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Sandford</a:t>
            </a:r>
            <a:r>
              <a:rPr lang="de-AT" dirty="0"/>
              <a:t> </a:t>
            </a:r>
            <a:r>
              <a:rPr lang="de-AT" dirty="0" err="1"/>
              <a:t>group</a:t>
            </a:r>
            <a:r>
              <a:rPr lang="de-AT" dirty="0"/>
              <a:t> @ CHI</a:t>
            </a:r>
            <a:r>
              <a:rPr lang="de-AT" baseline="0" dirty="0"/>
              <a:t>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578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Table Lens: CHI</a:t>
            </a:r>
          </a:p>
          <a:p>
            <a:r>
              <a:rPr lang="de-AT" dirty="0"/>
              <a:t>Hansi:</a:t>
            </a:r>
            <a:r>
              <a:rPr lang="de-AT" baseline="0" dirty="0"/>
              <a:t> VCBM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891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dual </a:t>
            </a:r>
            <a:r>
              <a:rPr lang="de-AT" dirty="0" err="1"/>
              <a:t>encoding</a:t>
            </a:r>
            <a:r>
              <a:rPr lang="de-AT" dirty="0"/>
              <a:t> </a:t>
            </a:r>
            <a:r>
              <a:rPr lang="de-AT" dirty="0" err="1"/>
              <a:t>makes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baseline="0" dirty="0"/>
              <a:t> </a:t>
            </a:r>
            <a:r>
              <a:rPr lang="de-AT" baseline="0" dirty="0" err="1"/>
              <a:t>obvious</a:t>
            </a:r>
            <a:r>
              <a:rPr lang="de-AT" baseline="0" dirty="0"/>
              <a:t>, </a:t>
            </a:r>
            <a:r>
              <a:rPr lang="de-AT" baseline="0" dirty="0" err="1"/>
              <a:t>trustworthy</a:t>
            </a:r>
            <a:endParaRPr lang="de-AT" baseline="0" dirty="0"/>
          </a:p>
          <a:p>
            <a:r>
              <a:rPr lang="de-AT" baseline="0" dirty="0" err="1"/>
              <a:t>common</a:t>
            </a:r>
            <a:r>
              <a:rPr lang="de-AT" baseline="0" dirty="0"/>
              <a:t> </a:t>
            </a:r>
            <a:r>
              <a:rPr lang="de-AT" baseline="0" dirty="0" err="1"/>
              <a:t>example</a:t>
            </a:r>
            <a:r>
              <a:rPr lang="de-AT" baseline="0" dirty="0"/>
              <a:t>: observable </a:t>
            </a:r>
            <a:r>
              <a:rPr lang="de-AT" baseline="0" dirty="0" err="1"/>
              <a:t>clustering</a:t>
            </a:r>
            <a:r>
              <a:rPr lang="de-AT" baseline="0" dirty="0"/>
              <a:t> in </a:t>
            </a:r>
            <a:r>
              <a:rPr lang="de-AT" baseline="0" dirty="0" err="1"/>
              <a:t>scatterplot</a:t>
            </a:r>
            <a:r>
              <a:rPr lang="de-AT" baseline="0" dirty="0"/>
              <a:t> </a:t>
            </a:r>
            <a:r>
              <a:rPr lang="de-AT" baseline="0" dirty="0" err="1"/>
              <a:t>is</a:t>
            </a:r>
            <a:r>
              <a:rPr lang="de-AT" baseline="0" dirty="0"/>
              <a:t> </a:t>
            </a:r>
            <a:r>
              <a:rPr lang="de-AT" baseline="0" dirty="0" err="1"/>
              <a:t>enhanced</a:t>
            </a:r>
            <a:r>
              <a:rPr lang="de-AT" baseline="0" dirty="0"/>
              <a:t> </a:t>
            </a:r>
            <a:r>
              <a:rPr lang="de-AT" baseline="0" dirty="0" err="1"/>
              <a:t>by</a:t>
            </a:r>
            <a:r>
              <a:rPr lang="de-AT" baseline="0" dirty="0"/>
              <a:t> </a:t>
            </a:r>
            <a:r>
              <a:rPr lang="de-AT" baseline="0" dirty="0" err="1"/>
              <a:t>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5158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852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468560" y="692696"/>
            <a:ext cx="9951777" cy="3789178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1058584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Talk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9552" y="6356352"/>
            <a:ext cx="5480248" cy="365125"/>
          </a:xfrm>
        </p:spPr>
        <p:txBody>
          <a:bodyPr/>
          <a:lstStyle/>
          <a:p>
            <a:r>
              <a:rPr lang="en-US" noProof="0"/>
              <a:t>VisWeek Tutorial: Connecting the Dots – M. Streit, H.-J. Schulz, A. Lex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940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892830"/>
            <a:ext cx="7772400" cy="1362074"/>
          </a:xfrm>
        </p:spPr>
        <p:txBody>
          <a:bodyPr anchor="t"/>
          <a:lstStyle>
            <a:lvl1pPr algn="ctr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90905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6081935" cy="1362074"/>
          </a:xfrm>
        </p:spPr>
        <p:txBody>
          <a:bodyPr anchor="t"/>
          <a:lstStyle>
            <a:lvl1pPr algn="l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608193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164388" y="3141133"/>
            <a:ext cx="1584076" cy="1920048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622300" indent="0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6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9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noProof="0"/>
              <a:t>VisWeek Tutorial: Connecting the Dots – M. Streit, H.-J. Schulz, A. Lex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3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aiandra GD" pitchFamily="34" charset="0"/>
          <a:ea typeface="+mj-ea"/>
          <a:cs typeface="Narkisim" pitchFamily="34" charset="-79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0" algn="l" defTabSz="3600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connecting-the-dots.caleydo.org/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c.ncsu.edu/faculty/healey/PP/index.html" TargetMode="Externa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72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chart" Target="../charts/char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Connecting The Dots - Showing Relationships in Data and Beyond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323528" y="2924944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Marc Streit</a:t>
            </a:r>
            <a:r>
              <a:rPr lang="en-US" sz="2800" baseline="30000" dirty="0"/>
              <a:t>1</a:t>
            </a:r>
            <a:r>
              <a:rPr lang="en-US" sz="2800" dirty="0"/>
              <a:t>, Hans-</a:t>
            </a:r>
            <a:r>
              <a:rPr lang="en-US" sz="2800" dirty="0" err="1"/>
              <a:t>Jörg</a:t>
            </a:r>
            <a:r>
              <a:rPr lang="en-US" sz="2800" dirty="0"/>
              <a:t> Schulz</a:t>
            </a:r>
            <a:r>
              <a:rPr lang="en-US" sz="2800" baseline="30000" dirty="0"/>
              <a:t>2</a:t>
            </a:r>
            <a:r>
              <a:rPr lang="en-US" sz="2800" dirty="0"/>
              <a:t>, Alexander Lex</a:t>
            </a:r>
            <a:r>
              <a:rPr lang="en-US" sz="2800" baseline="30000" dirty="0"/>
              <a:t>3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95245" y="5657671"/>
            <a:ext cx="4413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/>
              <a:t>Johannes Kepler University Linz, Austria 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/>
              <a:t>University of Rostock, Germany 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/>
              <a:t>Harvard School of Engineering and </a:t>
            </a:r>
            <a:br>
              <a:rPr lang="en-US" baseline="0"/>
            </a:br>
            <a:r>
              <a:rPr lang="en-US" baseline="0"/>
              <a:t>Applied Sciences, Cambridge, MA, USA</a:t>
            </a:r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323528" y="3573016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accent1"/>
                </a:solidFill>
              </a:rPr>
              <a:t>VisWeek Tutorial 2012</a:t>
            </a:r>
            <a:endParaRPr lang="en-US">
              <a:solidFill>
                <a:schemeClr val="accent1"/>
              </a:solidFill>
            </a:endParaRPr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84" y="4707724"/>
            <a:ext cx="1737628" cy="868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858"/>
          <a:stretch/>
        </p:blipFill>
        <p:spPr>
          <a:xfrm>
            <a:off x="2483768" y="4664436"/>
            <a:ext cx="2874712" cy="852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645530"/>
            <a:ext cx="3020287" cy="9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Quality Attributes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20"/>
          </a:xfrm>
        </p:spPr>
        <p:txBody>
          <a:bodyPr/>
          <a:lstStyle/>
          <a:p>
            <a:pPr algn="ctr"/>
            <a:r>
              <a:rPr lang="de-AT" dirty="0">
                <a:hlinkClick r:id="rId2"/>
              </a:rPr>
              <a:t>http://connecting-the-dots.caleydo.org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28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Critique: Visual Encoding Conventions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7544" y="1772816"/>
            <a:ext cx="13681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39752" y="177455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Good</a:t>
            </a:r>
            <a:r>
              <a:rPr lang="en-US" sz="3600" dirty="0"/>
              <a:t>, suitable, feature inherent!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2804735"/>
            <a:ext cx="1368152" cy="64807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9752" y="2588711"/>
            <a:ext cx="64807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3"/>
                </a:solidFill>
              </a:rPr>
              <a:t>Limiting</a:t>
            </a:r>
            <a:r>
              <a:rPr lang="en-US" sz="3600"/>
              <a:t>, but good technique might address the problem.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544" y="5180999"/>
            <a:ext cx="1368152" cy="648072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9752" y="4964975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Severely limiting, </a:t>
            </a:r>
            <a:r>
              <a:rPr lang="en-US" sz="3600" dirty="0"/>
              <a:t>no (known) solution.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7544" y="4028871"/>
            <a:ext cx="1368152" cy="64807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39752" y="3812847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Limiting</a:t>
            </a:r>
            <a:r>
              <a:rPr lang="en-US" sz="3600" dirty="0"/>
              <a:t>, but may work under certain circumstances.   </a:t>
            </a:r>
          </a:p>
        </p:txBody>
      </p:sp>
    </p:spTree>
    <p:extLst>
      <p:ext uri="{BB962C8B-B14F-4D97-AF65-F5344CB8AC3E}">
        <p14:creationId xmlns:p14="http://schemas.microsoft.com/office/powerpoint/2010/main" val="355551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Major Classes of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4000" dirty="0"/>
          </a:p>
          <a:p>
            <a:pPr algn="ctr"/>
            <a:r>
              <a:rPr lang="en-US" sz="5400" dirty="0"/>
              <a:t>Proximity</a:t>
            </a:r>
          </a:p>
          <a:p>
            <a:pPr algn="ctr"/>
            <a:r>
              <a:rPr lang="en-US" sz="5400" dirty="0"/>
              <a:t>Similarity</a:t>
            </a:r>
          </a:p>
          <a:p>
            <a:pPr algn="ctr"/>
            <a:r>
              <a:rPr lang="en-US" sz="5400" dirty="0"/>
              <a:t>Connectedness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5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Grouping/linking by placing entities in close proximity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47" y="3356992"/>
            <a:ext cx="2755706" cy="27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7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r>
              <a:rPr lang="en-US" dirty="0"/>
              <a:t>Co-modulation of a </a:t>
            </a:r>
            <a:r>
              <a:rPr lang="en-US" dirty="0">
                <a:solidFill>
                  <a:schemeClr val="accent2"/>
                </a:solidFill>
              </a:rPr>
              <a:t>visual-variable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Bertin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1974]</a:t>
            </a:r>
          </a:p>
          <a:p>
            <a:pPr lvl="1"/>
            <a:r>
              <a:rPr lang="en-US" dirty="0"/>
              <a:t>color, shape, size, value, orientation, texture, …</a:t>
            </a:r>
          </a:p>
          <a:p>
            <a:r>
              <a:rPr lang="en-US" dirty="0"/>
              <a:t>Adding a glyph, label, frame, background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36" y="4159504"/>
            <a:ext cx="1883708" cy="188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429" y="4149080"/>
            <a:ext cx="1880486" cy="1880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060" y="4149080"/>
            <a:ext cx="1888776" cy="1888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600" y="4149080"/>
            <a:ext cx="1888776" cy="1888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487" y="616530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9600" y="616530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5916" y="616530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Value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60803" y="616530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Glyph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69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Modulate everything else</a:t>
            </a:r>
          </a:p>
          <a:p>
            <a:pPr lvl="1"/>
            <a:r>
              <a:rPr lang="en-US" dirty="0"/>
              <a:t>Blurring, darkening, </a:t>
            </a:r>
            <a:r>
              <a:rPr lang="en-US" dirty="0" err="1"/>
              <a:t>desaturating</a:t>
            </a:r>
            <a:r>
              <a:rPr lang="en-US" dirty="0"/>
              <a:t>,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3573016"/>
            <a:ext cx="2251650" cy="225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573016"/>
            <a:ext cx="2251650" cy="225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6978" y="594928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Blur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3608" y="5949280"/>
            <a:ext cx="113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Darkening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05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Connectedness and Common Region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36051"/>
          </a:xfrm>
        </p:spPr>
        <p:txBody>
          <a:bodyPr/>
          <a:lstStyle/>
          <a:p>
            <a:r>
              <a:rPr lang="en-US" dirty="0"/>
              <a:t>Connected items with a line or curve</a:t>
            </a:r>
          </a:p>
          <a:p>
            <a:r>
              <a:rPr lang="en-US" dirty="0"/>
              <a:t>Surround items with a outline, surface, volume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44" y="3236252"/>
            <a:ext cx="2395666" cy="2395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262024"/>
            <a:ext cx="2395666" cy="23956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5204" y="5675232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Connectedness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9005" y="6001250"/>
            <a:ext cx="173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Region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527" y="3212976"/>
            <a:ext cx="2421438" cy="2421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7944" y="5675232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8862" y="5631918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5454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568952" cy="1143000"/>
          </a:xfrm>
        </p:spPr>
        <p:txBody>
          <a:bodyPr>
            <a:normAutofit/>
          </a:bodyPr>
          <a:lstStyle/>
          <a:p>
            <a:r>
              <a:rPr lang="en-US" dirty="0"/>
              <a:t>The “obscure” grouping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“Obscure” in terms of </a:t>
            </a:r>
            <a:r>
              <a:rPr lang="en-US" dirty="0">
                <a:solidFill>
                  <a:schemeClr val="accent2"/>
                </a:solidFill>
              </a:rPr>
              <a:t>applicability for linking</a:t>
            </a:r>
          </a:p>
          <a:p>
            <a:pPr>
              <a:spcAft>
                <a:spcPts val="0"/>
              </a:spcAft>
            </a:pPr>
            <a:r>
              <a:rPr lang="en-US" dirty="0"/>
              <a:t>Common fate</a:t>
            </a:r>
          </a:p>
          <a:p>
            <a:pPr lvl="1"/>
            <a:r>
              <a:rPr lang="en-US" dirty="0"/>
              <a:t>motion in the same direction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Good Continuation</a:t>
            </a:r>
          </a:p>
          <a:p>
            <a:pPr lvl="1"/>
            <a:r>
              <a:rPr lang="en-US" dirty="0"/>
              <a:t>arrange items on a line / curve</a:t>
            </a:r>
          </a:p>
          <a:p>
            <a:pPr lvl="1"/>
            <a:r>
              <a:rPr lang="en-US" dirty="0"/>
              <a:t>in consequences similar to position</a:t>
            </a:r>
            <a:br>
              <a:rPr lang="en-US" dirty="0"/>
            </a:br>
            <a:r>
              <a:rPr lang="en-US" dirty="0"/>
              <a:t>but more limited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365104"/>
            <a:ext cx="1963618" cy="1963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2060848"/>
            <a:ext cx="1963618" cy="19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9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Flicker</a:t>
            </a:r>
          </a:p>
          <a:p>
            <a:pPr lvl="1"/>
            <a:r>
              <a:rPr lang="en-US" dirty="0"/>
              <a:t>Works well for a few items</a:t>
            </a:r>
          </a:p>
          <a:p>
            <a:pPr lvl="1"/>
            <a:r>
              <a:rPr lang="en-US" dirty="0"/>
              <a:t>Grabs your attention</a:t>
            </a:r>
          </a:p>
          <a:p>
            <a:pPr lvl="1"/>
            <a:r>
              <a:rPr lang="en-US" dirty="0"/>
              <a:t>Often perceived annoying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473498"/>
            <a:ext cx="2201734" cy="220173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1520" y="274637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US" dirty="0"/>
              <a:t>The “obscure” grouping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351677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83402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 II:</a:t>
            </a:r>
            <a:br>
              <a:rPr lang="en-US"/>
            </a:br>
            <a:r>
              <a:rPr lang="en-US"/>
              <a:t>HOw To Link?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Speaker: Alexander Lex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8"/>
          </a:xfrm>
        </p:spPr>
        <p:txBody>
          <a:bodyPr/>
          <a:lstStyle/>
          <a:p>
            <a:r>
              <a:rPr lang="en-US" dirty="0"/>
              <a:t>Scalability for # items: </a:t>
            </a:r>
            <a:r>
              <a:rPr lang="en-US" dirty="0">
                <a:solidFill>
                  <a:srgbClr val="00A650"/>
                </a:solidFill>
              </a:rPr>
              <a:t>very good</a:t>
            </a:r>
          </a:p>
          <a:p>
            <a:r>
              <a:rPr lang="en-US" dirty="0"/>
              <a:t>Scalability for # relations: </a:t>
            </a:r>
            <a:r>
              <a:rPr lang="en-US" dirty="0">
                <a:solidFill>
                  <a:srgbClr val="00A650"/>
                </a:solidFill>
              </a:rPr>
              <a:t>very good</a:t>
            </a:r>
          </a:p>
          <a:p>
            <a:r>
              <a:rPr lang="en-US" dirty="0"/>
              <a:t>Perception: </a:t>
            </a:r>
            <a:r>
              <a:rPr lang="en-US" dirty="0">
                <a:solidFill>
                  <a:srgbClr val="00A650"/>
                </a:solidFill>
              </a:rPr>
              <a:t>very good </a:t>
            </a:r>
          </a:p>
          <a:p>
            <a:r>
              <a:rPr lang="en-US" dirty="0"/>
              <a:t>Occlusion issues: </a:t>
            </a:r>
            <a:r>
              <a:rPr lang="en-US" dirty="0">
                <a:solidFill>
                  <a:srgbClr val="00A650"/>
                </a:solidFill>
              </a:rPr>
              <a:t>not really</a:t>
            </a:r>
          </a:p>
          <a:p>
            <a:r>
              <a:rPr lang="en-US" dirty="0"/>
              <a:t>Practical/implementation issues: </a:t>
            </a:r>
            <a:r>
              <a:rPr lang="en-US" dirty="0">
                <a:solidFill>
                  <a:srgbClr val="00A650"/>
                </a:solidFill>
              </a:rPr>
              <a:t>not really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2656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9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Proximity: Compatibility to 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Problematic because:</a:t>
            </a:r>
          </a:p>
          <a:p>
            <a:pPr lvl="1"/>
            <a:r>
              <a:rPr lang="en-US" dirty="0"/>
              <a:t>position is „the best“ visual variable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/>
              <a:t>in very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many cases used as a primary </a:t>
            </a:r>
            <a:r>
              <a:rPr lang="en-US" dirty="0"/>
              <a:t>encoding</a:t>
            </a:r>
          </a:p>
          <a:p>
            <a:pPr lvl="1"/>
            <a:r>
              <a:rPr lang="en-US" dirty="0"/>
              <a:t>adding relationships (e.g. by brushing) </a:t>
            </a:r>
            <a:r>
              <a:rPr lang="en-US" dirty="0">
                <a:solidFill>
                  <a:schemeClr val="accent3"/>
                </a:solidFill>
              </a:rPr>
              <a:t>triggers significant rearrangement</a:t>
            </a:r>
          </a:p>
          <a:p>
            <a:pPr lvl="2"/>
            <a:r>
              <a:rPr lang="en-US" dirty="0"/>
              <a:t>difficult to keep up mental map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used only when position is variable</a:t>
            </a:r>
          </a:p>
          <a:p>
            <a:pPr lvl="2"/>
            <a:r>
              <a:rPr lang="en-US" dirty="0"/>
              <a:t>e.g., in graphs using a node-link layout</a:t>
            </a:r>
          </a:p>
          <a:p>
            <a:pPr lvl="2"/>
            <a:r>
              <a:rPr lang="en-US" dirty="0"/>
              <a:t>e.g., when using projection/MDS methods: to emphasize individual dimensions</a:t>
            </a:r>
          </a:p>
          <a:p>
            <a:pPr lvl="2"/>
            <a:r>
              <a:rPr lang="en-US" dirty="0"/>
              <a:t>e.g., sorting in a table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4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 in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7"/>
            <a:ext cx="7931224" cy="4713388"/>
          </a:xfrm>
        </p:spPr>
        <p:txBody>
          <a:bodyPr/>
          <a:lstStyle/>
          <a:p>
            <a:r>
              <a:rPr lang="en-US"/>
              <a:t>GraphDice</a:t>
            </a:r>
          </a:p>
          <a:p>
            <a:pPr lvl="1"/>
            <a:r>
              <a:rPr lang="en-US"/>
              <a:t>System to see relationships between large quantities of node attributes in graphs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341338"/>
            <a:ext cx="4896544" cy="3044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0192" y="5886564"/>
            <a:ext cx="25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Brezerianos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2010] </a:t>
            </a:r>
          </a:p>
        </p:txBody>
      </p:sp>
    </p:spTree>
    <p:extLst>
      <p:ext uri="{BB962C8B-B14F-4D97-AF65-F5344CB8AC3E}">
        <p14:creationId xmlns:p14="http://schemas.microsoft.com/office/powerpoint/2010/main" val="2404042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 - Graph Dice</a:t>
            </a:r>
            <a:endParaRPr lang="en-US" dirty="0"/>
          </a:p>
        </p:txBody>
      </p:sp>
      <p:pic>
        <p:nvPicPr>
          <p:cNvPr id="6" name="GraphDice - 2. Navigate the dimensions - Control menu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" y="1600200"/>
            <a:ext cx="736758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6255896"/>
            <a:ext cx="25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Brezerianos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2010] </a:t>
            </a:r>
          </a:p>
        </p:txBody>
      </p:sp>
    </p:spTree>
    <p:extLst>
      <p:ext uri="{BB962C8B-B14F-4D97-AF65-F5344CB8AC3E}">
        <p14:creationId xmlns:p14="http://schemas.microsoft.com/office/powerpoint/2010/main" val="37015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 - MDS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96" y="3047981"/>
            <a:ext cx="4298246" cy="2533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047981"/>
            <a:ext cx="4131704" cy="2085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404" y="1877923"/>
            <a:ext cx="4194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Topical distances between depratments in a 2D projection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16054" y="1847652"/>
            <a:ext cx="387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Topical distances between the selected Petroleum Engineering and the others.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660232" y="5396462"/>
            <a:ext cx="2183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[Chuang et al., 2012]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40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 - Sorting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2" descr="Y:\Data\Documents\Promo\Papers\accepted\2008 VCBM Bipa\screenshot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104455" cy="2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1949931"/>
            <a:ext cx="4194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Bi-partite graph with tabular display for node attributes.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98" y="2850251"/>
            <a:ext cx="4361302" cy="28775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051" y="1916832"/>
            <a:ext cx="4194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Table-Lens sorted according to one dimension.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971600" y="5765794"/>
            <a:ext cx="2207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[Rao and Card, 1994]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4383" y="5778488"/>
            <a:ext cx="2066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[Schulz et al., 2008] </a:t>
            </a:r>
          </a:p>
        </p:txBody>
      </p:sp>
    </p:spTree>
    <p:extLst>
      <p:ext uri="{BB962C8B-B14F-4D97-AF65-F5344CB8AC3E}">
        <p14:creationId xmlns:p14="http://schemas.microsoft.com/office/powerpoint/2010/main" val="3865948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Proximity Reccomendation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proximity if your </a:t>
            </a:r>
            <a:r>
              <a:rPr lang="en-US" dirty="0">
                <a:solidFill>
                  <a:schemeClr val="accent2"/>
                </a:solidFill>
              </a:rPr>
              <a:t>primary visual encoding doesn‘t use position.</a:t>
            </a:r>
          </a:p>
          <a:p>
            <a:endParaRPr lang="en-US" dirty="0"/>
          </a:p>
          <a:p>
            <a:r>
              <a:rPr lang="en-US" dirty="0"/>
              <a:t>Proximity is also often combined with other visual encodings for links.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70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905251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Similarity -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348"/>
            <a:ext cx="8229600" cy="4053816"/>
          </a:xfrm>
        </p:spPr>
        <p:txBody>
          <a:bodyPr>
            <a:normAutofit/>
          </a:bodyPr>
          <a:lstStyle/>
          <a:p>
            <a:r>
              <a:rPr lang="en-US" dirty="0"/>
              <a:t>Scalability for # items: </a:t>
            </a:r>
            <a:r>
              <a:rPr lang="en-US" dirty="0">
                <a:solidFill>
                  <a:schemeClr val="accent1"/>
                </a:solidFill>
              </a:rPr>
              <a:t>very good</a:t>
            </a:r>
          </a:p>
          <a:p>
            <a:r>
              <a:rPr lang="en-US" dirty="0"/>
              <a:t>Scalability for # relations: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limited </a:t>
            </a:r>
            <a:r>
              <a:rPr lang="en-US" dirty="0"/>
              <a:t>(7-8 colors can be easily distinguished)</a:t>
            </a:r>
          </a:p>
          <a:p>
            <a:r>
              <a:rPr lang="en-US" dirty="0"/>
              <a:t>Occlusion issues: </a:t>
            </a:r>
            <a:r>
              <a:rPr lang="en-US" dirty="0">
                <a:solidFill>
                  <a:schemeClr val="accent1"/>
                </a:solidFill>
              </a:rPr>
              <a:t>not really</a:t>
            </a:r>
          </a:p>
          <a:p>
            <a:r>
              <a:rPr lang="en-US" dirty="0"/>
              <a:t>Compatibility to BR:  </a:t>
            </a:r>
            <a:r>
              <a:rPr lang="en-US" dirty="0">
                <a:solidFill>
                  <a:schemeClr val="accent1"/>
                </a:solidFill>
              </a:rPr>
              <a:t>good if color is „free“</a:t>
            </a:r>
          </a:p>
          <a:p>
            <a:r>
              <a:rPr lang="en-US" dirty="0"/>
              <a:t>Practical/implementation issues: </a:t>
            </a:r>
            <a:r>
              <a:rPr lang="en-US" dirty="0">
                <a:solidFill>
                  <a:schemeClr val="accent1"/>
                </a:solidFill>
              </a:rPr>
              <a:t>not really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60648"/>
            <a:ext cx="1451660" cy="14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2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Schedule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3:15 – 3:40 	First half</a:t>
            </a:r>
          </a:p>
          <a:p>
            <a:r>
              <a:rPr lang="de-AT" dirty="0">
                <a:solidFill>
                  <a:schemeClr val="accent1"/>
                </a:solidFill>
              </a:rPr>
              <a:t>3:40 – 4:15 	Coffe break</a:t>
            </a:r>
          </a:p>
          <a:p>
            <a:r>
              <a:rPr lang="de-AT" dirty="0"/>
              <a:t>4:15 – 4:50	Second half</a:t>
            </a:r>
          </a:p>
          <a:p>
            <a:r>
              <a:rPr lang="de-AT" dirty="0"/>
              <a:t>4:50 – 5:50	</a:t>
            </a:r>
            <a:r>
              <a:rPr lang="de-AT" dirty="0">
                <a:solidFill>
                  <a:schemeClr val="accent3"/>
                </a:solidFill>
              </a:rPr>
              <a:t>When to link? </a:t>
            </a:r>
            <a:r>
              <a:rPr lang="de-AT" dirty="0"/>
              <a:t>By Marc Streit</a:t>
            </a:r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65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– Perception Issues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Preattentive properties: Very good for 1-2 simultaneous,  </a:t>
            </a:r>
            <a:r>
              <a:rPr lang="en-US" dirty="0">
                <a:solidFill>
                  <a:srgbClr val="FF0000"/>
                </a:solidFill>
              </a:rPr>
              <a:t>serial search for more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2852936"/>
            <a:ext cx="2520280" cy="252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852936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Color – Perception Issues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Slower in a cluttered environment</a:t>
            </a:r>
          </a:p>
          <a:p>
            <a:r>
              <a:rPr lang="en-US" dirty="0"/>
              <a:t>Size of colored </a:t>
            </a:r>
            <a:br>
              <a:rPr lang="en-US" dirty="0"/>
            </a:br>
            <a:r>
              <a:rPr lang="en-US" dirty="0"/>
              <a:t>object relevant.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2" descr="D:\linksrouting_paper\map_providence_blur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07904" y="2565275"/>
            <a:ext cx="5256584" cy="3736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40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Reccomendation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 color if</a:t>
            </a:r>
          </a:p>
          <a:p>
            <a:pPr lvl="1"/>
            <a:r>
              <a:rPr lang="en-US" dirty="0"/>
              <a:t>position is already used</a:t>
            </a:r>
          </a:p>
          <a:p>
            <a:pPr lvl="1"/>
            <a:r>
              <a:rPr lang="en-US" dirty="0"/>
              <a:t>you expect </a:t>
            </a:r>
            <a:r>
              <a:rPr lang="en-US" dirty="0">
                <a:solidFill>
                  <a:schemeClr val="accent2"/>
                </a:solidFill>
              </a:rPr>
              <a:t>large numbers of elements</a:t>
            </a:r>
          </a:p>
          <a:p>
            <a:pPr lvl="1"/>
            <a:r>
              <a:rPr lang="en-US" dirty="0"/>
              <a:t>you expect a </a:t>
            </a:r>
            <a:r>
              <a:rPr lang="en-US" dirty="0">
                <a:solidFill>
                  <a:schemeClr val="accent2"/>
                </a:solidFill>
              </a:rPr>
              <a:t>limited number </a:t>
            </a:r>
            <a:r>
              <a:rPr lang="en-US" dirty="0"/>
              <a:t>of simultaneous </a:t>
            </a:r>
            <a:r>
              <a:rPr lang="en-US" dirty="0">
                <a:solidFill>
                  <a:schemeClr val="accent2"/>
                </a:solidFill>
              </a:rPr>
              <a:t>relationships</a:t>
            </a:r>
          </a:p>
          <a:p>
            <a:r>
              <a:rPr lang="en-US" dirty="0"/>
              <a:t>Be careful if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accent3"/>
                </a:solidFill>
              </a:rPr>
              <a:t>BR is cluttered</a:t>
            </a:r>
          </a:p>
          <a:p>
            <a:pPr lvl="1"/>
            <a:r>
              <a:rPr lang="en-US" dirty="0"/>
              <a:t>its important that </a:t>
            </a:r>
            <a:r>
              <a:rPr lang="en-US" dirty="0">
                <a:solidFill>
                  <a:schemeClr val="accent3"/>
                </a:solidFill>
              </a:rPr>
              <a:t>no entity is overlooked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Value / Saturation / Transparency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Value / Saturation / Transparency</a:t>
            </a:r>
          </a:p>
          <a:p>
            <a:pPr lvl="1"/>
            <a:r>
              <a:rPr lang="en-US" dirty="0"/>
              <a:t>Similar to color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Lower # of relations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Influences visibility</a:t>
            </a:r>
          </a:p>
          <a:p>
            <a:pPr lvl="1"/>
            <a:r>
              <a:rPr lang="en-US" dirty="0"/>
              <a:t>Often used for binary selections/filters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6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Color/Value Modulation Examples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19" y="3859510"/>
            <a:ext cx="3410777" cy="216177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135" y="6049232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Doleisch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2007]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464922"/>
            <a:ext cx="3888432" cy="1882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1489" y="3347357"/>
            <a:ext cx="2137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[Hauser et al., 2002]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606087"/>
            <a:ext cx="4657692" cy="45781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13288" y="6046398"/>
            <a:ext cx="250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[Johansson et al. , 2007] </a:t>
            </a:r>
          </a:p>
        </p:txBody>
      </p:sp>
    </p:spTree>
    <p:extLst>
      <p:ext uri="{BB962C8B-B14F-4D97-AF65-F5344CB8AC3E}">
        <p14:creationId xmlns:p14="http://schemas.microsoft.com/office/powerpoint/2010/main" val="384792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7"/>
            <a:ext cx="8712968" cy="1143000"/>
          </a:xfrm>
        </p:spPr>
        <p:txBody>
          <a:bodyPr>
            <a:normAutofit/>
          </a:bodyPr>
          <a:lstStyle/>
          <a:p>
            <a:r>
              <a:rPr lang="en-US" dirty="0"/>
              <a:t>Other Modulation-Based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Shape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Less easily </a:t>
            </a:r>
            <a:r>
              <a:rPr lang="en-US" dirty="0"/>
              <a:t>perceived than color.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Better for larger # of relations, but doesn’t work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preattentively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Less flexible – requires a scatterplot-like setup</a:t>
            </a:r>
          </a:p>
          <a:p>
            <a:pPr lvl="1"/>
            <a:r>
              <a:rPr lang="en-US" dirty="0"/>
              <a:t>	e.g.: exchange symbol used in a scatterplot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Requires a minimum size of a mark</a:t>
            </a:r>
          </a:p>
          <a:p>
            <a:r>
              <a:rPr lang="en-US" dirty="0"/>
              <a:t>Size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Problematic for larger # of relations.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May lead to occlusions.</a:t>
            </a:r>
          </a:p>
          <a:p>
            <a:pPr lvl="1"/>
            <a:r>
              <a:rPr lang="en-US" dirty="0"/>
              <a:t>e.g.: make line in PC plot thicker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Modulation-Based Similarity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Orientation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Special requirements </a:t>
            </a:r>
            <a:r>
              <a:rPr lang="en-US" dirty="0"/>
              <a:t>on the mark and on the BR</a:t>
            </a:r>
          </a:p>
          <a:p>
            <a:pPr lvl="1"/>
            <a:r>
              <a:rPr lang="en-US" dirty="0"/>
              <a:t>-&gt; limitations of shape apply</a:t>
            </a:r>
          </a:p>
          <a:p>
            <a:r>
              <a:rPr lang="en-US" dirty="0"/>
              <a:t>Texture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Special requirements </a:t>
            </a:r>
            <a:r>
              <a:rPr lang="en-US" dirty="0"/>
              <a:t>on the mark</a:t>
            </a:r>
          </a:p>
          <a:p>
            <a:pPr lvl="1"/>
            <a:r>
              <a:rPr lang="en-US" dirty="0"/>
              <a:t>Minimum size of mark</a:t>
            </a:r>
          </a:p>
          <a:p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11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US"/>
              <a:t>Similarity based on Supplementation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Glyph, label</a:t>
            </a:r>
          </a:p>
          <a:p>
            <a:pPr lvl="1"/>
            <a:r>
              <a:rPr lang="en-US" dirty="0"/>
              <a:t>Same problems as for shape</a:t>
            </a:r>
          </a:p>
          <a:p>
            <a:pPr lvl="1"/>
            <a:r>
              <a:rPr lang="en-US" dirty="0"/>
              <a:t>Scalability for # relations: </a:t>
            </a:r>
            <a:r>
              <a:rPr lang="en-US" dirty="0">
                <a:solidFill>
                  <a:schemeClr val="accent1"/>
                </a:solidFill>
              </a:rPr>
              <a:t>very good</a:t>
            </a:r>
          </a:p>
          <a:p>
            <a:pPr lvl="1"/>
            <a:r>
              <a:rPr lang="en-US" dirty="0"/>
              <a:t>Scalability for # items: </a:t>
            </a:r>
            <a:r>
              <a:rPr lang="en-US" dirty="0">
                <a:solidFill>
                  <a:srgbClr val="FF0000"/>
                </a:solidFill>
              </a:rPr>
              <a:t>bad</a:t>
            </a:r>
            <a:r>
              <a:rPr lang="en-US" dirty="0"/>
              <a:t>, introduces additional clutter</a:t>
            </a:r>
          </a:p>
          <a:p>
            <a:r>
              <a:rPr lang="en-US" dirty="0"/>
              <a:t>Frame &amp; background</a:t>
            </a:r>
          </a:p>
          <a:p>
            <a:pPr lvl="1"/>
            <a:r>
              <a:rPr lang="en-US" dirty="0"/>
              <a:t>Often combined </a:t>
            </a:r>
            <a:r>
              <a:rPr lang="en-US"/>
              <a:t>with color </a:t>
            </a:r>
            <a:r>
              <a:rPr lang="en-US" dirty="0"/>
              <a:t>to counter-balance small/thin features </a:t>
            </a:r>
            <a:r>
              <a:rPr lang="en-US"/>
              <a:t>of mark</a:t>
            </a:r>
            <a:br>
              <a:rPr lang="en-US" dirty="0"/>
            </a:br>
            <a:r>
              <a:rPr lang="en-US" dirty="0"/>
              <a:t>otherwise </a:t>
            </a:r>
            <a:r>
              <a:rPr lang="en-US" dirty="0">
                <a:solidFill>
                  <a:srgbClr val="FF0000"/>
                </a:solidFill>
              </a:rPr>
              <a:t>binary only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6"/>
            <a:ext cx="8640960" cy="1282155"/>
          </a:xfrm>
        </p:spPr>
        <p:txBody>
          <a:bodyPr>
            <a:normAutofit fontScale="90000"/>
          </a:bodyPr>
          <a:lstStyle/>
          <a:p>
            <a:r>
              <a:rPr lang="en-US" dirty="0"/>
              <a:t>Similarity based on Modulating Everything Else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Blurring, darkening the surrounding</a:t>
            </a:r>
          </a:p>
          <a:p>
            <a:pPr lvl="1"/>
            <a:r>
              <a:rPr lang="en-US" dirty="0"/>
              <a:t>Perception: </a:t>
            </a:r>
            <a:r>
              <a:rPr lang="en-US" dirty="0">
                <a:solidFill>
                  <a:schemeClr val="accent1"/>
                </a:solidFill>
              </a:rPr>
              <a:t>good </a:t>
            </a:r>
          </a:p>
          <a:p>
            <a:pPr lvl="1"/>
            <a:r>
              <a:rPr lang="en-US" dirty="0"/>
              <a:t>Scalability # items: </a:t>
            </a:r>
            <a:r>
              <a:rPr lang="en-US" dirty="0">
                <a:solidFill>
                  <a:schemeClr val="accent1"/>
                </a:solidFill>
              </a:rPr>
              <a:t>very good</a:t>
            </a:r>
          </a:p>
          <a:p>
            <a:pPr lvl="1"/>
            <a:r>
              <a:rPr lang="en-US" dirty="0"/>
              <a:t>Scalability # relations: </a:t>
            </a:r>
            <a:r>
              <a:rPr lang="en-US" dirty="0">
                <a:solidFill>
                  <a:srgbClr val="FF0000"/>
                </a:solidFill>
              </a:rPr>
              <a:t>practically only 1 possible</a:t>
            </a:r>
          </a:p>
          <a:p>
            <a:pPr lvl="1"/>
            <a:r>
              <a:rPr lang="en-US" dirty="0"/>
              <a:t>Compatibility to BR: </a:t>
            </a:r>
            <a:r>
              <a:rPr lang="en-US" dirty="0">
                <a:solidFill>
                  <a:srgbClr val="FF0000"/>
                </a:solidFill>
              </a:rPr>
              <a:t>BR may become hard/impossible to read</a:t>
            </a:r>
          </a:p>
          <a:p>
            <a:pPr lvl="1"/>
            <a:r>
              <a:rPr lang="en-US" dirty="0"/>
              <a:t>Practical issues: blur sometimes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difficult to implement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10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Modulating Everything Else: </a:t>
            </a:r>
            <a:r>
              <a:rPr lang="en-US" dirty="0" err="1"/>
              <a:t>Reccomendation</a:t>
            </a:r>
            <a:r>
              <a:rPr lang="en-US" dirty="0"/>
              <a:t>,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Don‘t </a:t>
            </a:r>
            <a:r>
              <a:rPr lang="en-US" dirty="0">
                <a:solidFill>
                  <a:srgbClr val="00ACDC"/>
                </a:solidFill>
              </a:rPr>
              <a:t>use unless the sole objective is to guide attention toward one (set of) items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037570"/>
            <a:ext cx="2869397" cy="2911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30" y="3284984"/>
            <a:ext cx="3118454" cy="2623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3686" y="5942782"/>
            <a:ext cx="1921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Zhai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1997]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4258" y="5954664"/>
            <a:ext cx="20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Kosara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2002] </a:t>
            </a:r>
          </a:p>
        </p:txBody>
      </p:sp>
    </p:spTree>
    <p:extLst>
      <p:ext uri="{BB962C8B-B14F-4D97-AF65-F5344CB8AC3E}">
        <p14:creationId xmlns:p14="http://schemas.microsoft.com/office/powerpoint/2010/main" val="392128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Contents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/>
              <a:t>1. Discussion of objectives, definitions</a:t>
            </a:r>
          </a:p>
          <a:p>
            <a:r>
              <a:rPr lang="de-AT" dirty="0"/>
              <a:t>2. Establishing quality criteria</a:t>
            </a:r>
          </a:p>
          <a:p>
            <a:r>
              <a:rPr lang="de-AT" dirty="0"/>
              <a:t>3. Brief introduction to most linking techniques</a:t>
            </a:r>
          </a:p>
          <a:p>
            <a:r>
              <a:rPr lang="de-AT" dirty="0"/>
              <a:t>4. Detailed discussion of selected linking techniques</a:t>
            </a:r>
          </a:p>
          <a:p>
            <a:r>
              <a:rPr lang="de-AT" dirty="0"/>
              <a:t>5. Details on techniques that employ connectedness</a:t>
            </a:r>
          </a:p>
          <a:p>
            <a:r>
              <a:rPr lang="de-AT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87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Connectedness and Common Region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40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562135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Connectedness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Scalability for # items: </a:t>
            </a:r>
            <a:r>
              <a:rPr lang="en-US" dirty="0">
                <a:solidFill>
                  <a:schemeClr val="accent3"/>
                </a:solidFill>
              </a:rPr>
              <a:t>ok</a:t>
            </a:r>
            <a:r>
              <a:rPr lang="en-US" dirty="0"/>
              <a:t>, special measures for many</a:t>
            </a:r>
          </a:p>
          <a:p>
            <a:r>
              <a:rPr lang="en-US" dirty="0"/>
              <a:t>Scalability for # relations: </a:t>
            </a:r>
            <a:r>
              <a:rPr lang="en-US" dirty="0">
                <a:solidFill>
                  <a:schemeClr val="accent3"/>
                </a:solidFill>
              </a:rPr>
              <a:t>difficult</a:t>
            </a:r>
            <a:r>
              <a:rPr lang="en-US" dirty="0"/>
              <a:t> if # items is non-trivial</a:t>
            </a:r>
          </a:p>
          <a:p>
            <a:r>
              <a:rPr lang="en-US" dirty="0"/>
              <a:t>Occlusion issues: </a:t>
            </a:r>
            <a:r>
              <a:rPr lang="en-US" dirty="0">
                <a:solidFill>
                  <a:schemeClr val="accent3"/>
                </a:solidFill>
              </a:rPr>
              <a:t>problematic</a:t>
            </a:r>
            <a:r>
              <a:rPr lang="en-US" dirty="0"/>
              <a:t> if no special measures are taken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2656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5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Little Experiment…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7245986" y="3068390"/>
            <a:ext cx="1143008" cy="1143008"/>
            <a:chOff x="6786578" y="3714752"/>
            <a:chExt cx="1143008" cy="1143008"/>
          </a:xfrm>
        </p:grpSpPr>
        <p:sp>
          <p:nvSpPr>
            <p:cNvPr id="32" name="Rectangle 31"/>
            <p:cNvSpPr/>
            <p:nvPr/>
          </p:nvSpPr>
          <p:spPr>
            <a:xfrm>
              <a:off x="7572396" y="4500570"/>
              <a:ext cx="357190" cy="3571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/>
            <p:cNvSpPr/>
            <p:nvPr/>
          </p:nvSpPr>
          <p:spPr>
            <a:xfrm>
              <a:off x="6786578" y="3714752"/>
              <a:ext cx="357190" cy="357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/>
            <p:cNvSpPr/>
            <p:nvPr/>
          </p:nvSpPr>
          <p:spPr>
            <a:xfrm>
              <a:off x="6786578" y="4500570"/>
              <a:ext cx="357190" cy="357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72396" y="3714752"/>
              <a:ext cx="357190" cy="3571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89396" y="3068390"/>
            <a:ext cx="571504" cy="1144694"/>
            <a:chOff x="5286380" y="1643050"/>
            <a:chExt cx="571504" cy="1144694"/>
          </a:xfrm>
        </p:grpSpPr>
        <p:sp>
          <p:nvSpPr>
            <p:cNvPr id="38" name="Oval 37"/>
            <p:cNvSpPr>
              <a:spLocks/>
            </p:cNvSpPr>
            <p:nvPr/>
          </p:nvSpPr>
          <p:spPr>
            <a:xfrm>
              <a:off x="5286380" y="1643050"/>
              <a:ext cx="214314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/>
            <p:cNvSpPr>
              <a:spLocks/>
            </p:cNvSpPr>
            <p:nvPr/>
          </p:nvSpPr>
          <p:spPr>
            <a:xfrm>
              <a:off x="5286380" y="2571744"/>
              <a:ext cx="214314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Oval 39"/>
            <p:cNvSpPr>
              <a:spLocks/>
            </p:cNvSpPr>
            <p:nvPr/>
          </p:nvSpPr>
          <p:spPr>
            <a:xfrm>
              <a:off x="5643570" y="1643050"/>
              <a:ext cx="214314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Oval 40"/>
            <p:cNvSpPr>
              <a:spLocks/>
            </p:cNvSpPr>
            <p:nvPr/>
          </p:nvSpPr>
          <p:spPr>
            <a:xfrm>
              <a:off x="5643570" y="2571744"/>
              <a:ext cx="214314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15246" y="3068390"/>
            <a:ext cx="1143008" cy="1143008"/>
            <a:chOff x="6786578" y="1571612"/>
            <a:chExt cx="1143008" cy="1143008"/>
          </a:xfrm>
        </p:grpSpPr>
        <p:sp>
          <p:nvSpPr>
            <p:cNvPr id="44" name="Oval 43"/>
            <p:cNvSpPr/>
            <p:nvPr/>
          </p:nvSpPr>
          <p:spPr>
            <a:xfrm>
              <a:off x="6786578" y="1571612"/>
              <a:ext cx="357190" cy="35719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Oval 44"/>
            <p:cNvSpPr/>
            <p:nvPr/>
          </p:nvSpPr>
          <p:spPr>
            <a:xfrm>
              <a:off x="6786578" y="2357430"/>
              <a:ext cx="357190" cy="35719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/>
            <p:cNvSpPr/>
            <p:nvPr/>
          </p:nvSpPr>
          <p:spPr>
            <a:xfrm>
              <a:off x="7572396" y="1571612"/>
              <a:ext cx="357190" cy="357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Oval 46"/>
            <p:cNvSpPr/>
            <p:nvPr/>
          </p:nvSpPr>
          <p:spPr>
            <a:xfrm>
              <a:off x="7572396" y="2357430"/>
              <a:ext cx="357190" cy="357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85746" y="3068390"/>
            <a:ext cx="1143008" cy="1143008"/>
            <a:chOff x="4643438" y="3643314"/>
            <a:chExt cx="1143008" cy="1143008"/>
          </a:xfrm>
        </p:grpSpPr>
        <p:sp>
          <p:nvSpPr>
            <p:cNvPr id="50" name="Oval 49"/>
            <p:cNvSpPr/>
            <p:nvPr/>
          </p:nvSpPr>
          <p:spPr>
            <a:xfrm>
              <a:off x="4643438" y="3643314"/>
              <a:ext cx="357190" cy="357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Oval 50"/>
            <p:cNvSpPr>
              <a:spLocks/>
            </p:cNvSpPr>
            <p:nvPr/>
          </p:nvSpPr>
          <p:spPr>
            <a:xfrm>
              <a:off x="5572132" y="3714752"/>
              <a:ext cx="214314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/>
            <p:cNvSpPr/>
            <p:nvPr/>
          </p:nvSpPr>
          <p:spPr>
            <a:xfrm>
              <a:off x="4643438" y="4429132"/>
              <a:ext cx="357190" cy="357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Oval 52"/>
            <p:cNvSpPr>
              <a:spLocks/>
            </p:cNvSpPr>
            <p:nvPr/>
          </p:nvSpPr>
          <p:spPr>
            <a:xfrm>
              <a:off x="5572132" y="4500570"/>
              <a:ext cx="214314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4" name="Straight Connector 53"/>
          <p:cNvCxnSpPr>
            <a:stCxn id="38" idx="4"/>
            <a:endCxn id="39" idx="0"/>
          </p:cNvCxnSpPr>
          <p:nvPr/>
        </p:nvCxnSpPr>
        <p:spPr>
          <a:xfrm rot="5400000">
            <a:off x="840206" y="3640737"/>
            <a:ext cx="712694" cy="15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4"/>
            <a:endCxn id="41" idx="0"/>
          </p:cNvCxnSpPr>
          <p:nvPr/>
        </p:nvCxnSpPr>
        <p:spPr>
          <a:xfrm rot="5400000">
            <a:off x="1197396" y="3640737"/>
            <a:ext cx="712694" cy="15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4" idx="6"/>
            <a:endCxn id="46" idx="2"/>
          </p:cNvCxnSpPr>
          <p:nvPr/>
        </p:nvCxnSpPr>
        <p:spPr>
          <a:xfrm>
            <a:off x="3272436" y="3246985"/>
            <a:ext cx="428628" cy="15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5" idx="6"/>
            <a:endCxn id="47" idx="2"/>
          </p:cNvCxnSpPr>
          <p:nvPr/>
        </p:nvCxnSpPr>
        <p:spPr>
          <a:xfrm>
            <a:off x="3272436" y="4032803"/>
            <a:ext cx="428628" cy="15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6"/>
            <a:endCxn id="51" idx="2"/>
          </p:cNvCxnSpPr>
          <p:nvPr/>
        </p:nvCxnSpPr>
        <p:spPr>
          <a:xfrm>
            <a:off x="5442936" y="3246985"/>
            <a:ext cx="571504" cy="8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2" idx="6"/>
            <a:endCxn id="53" idx="2"/>
          </p:cNvCxnSpPr>
          <p:nvPr/>
        </p:nvCxnSpPr>
        <p:spPr>
          <a:xfrm>
            <a:off x="5442936" y="4032803"/>
            <a:ext cx="571504" cy="8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34" idx="6"/>
            <a:endCxn id="32" idx="1"/>
          </p:cNvCxnSpPr>
          <p:nvPr/>
        </p:nvCxnSpPr>
        <p:spPr>
          <a:xfrm>
            <a:off x="7603176" y="4032803"/>
            <a:ext cx="428628" cy="15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3" idx="6"/>
            <a:endCxn id="35" idx="1"/>
          </p:cNvCxnSpPr>
          <p:nvPr/>
        </p:nvCxnSpPr>
        <p:spPr>
          <a:xfrm>
            <a:off x="7603176" y="3246985"/>
            <a:ext cx="428628" cy="158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83568" y="5229200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/>
              <a:t>Proximity</a:t>
            </a:r>
            <a:endParaRPr lang="de-DE" dirty="0"/>
          </a:p>
        </p:txBody>
      </p:sp>
      <p:sp>
        <p:nvSpPr>
          <p:cNvPr id="63" name="Rectangle 62"/>
          <p:cNvSpPr/>
          <p:nvPr/>
        </p:nvSpPr>
        <p:spPr>
          <a:xfrm>
            <a:off x="2843808" y="5229200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Color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014308" y="5229200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Size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174548" y="5229200"/>
            <a:ext cx="1285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349230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Perception issues:</a:t>
            </a:r>
          </a:p>
          <a:p>
            <a:pPr lvl="1"/>
            <a:r>
              <a:rPr lang="en-US" dirty="0"/>
              <a:t>Connections can be perceived </a:t>
            </a:r>
            <a:r>
              <a:rPr lang="en-US" dirty="0">
                <a:solidFill>
                  <a:schemeClr val="accent1"/>
                </a:solidFill>
              </a:rPr>
              <a:t>preattentively</a:t>
            </a:r>
          </a:p>
          <a:p>
            <a:pPr lvl="1"/>
            <a:r>
              <a:rPr lang="en-US" dirty="0"/>
              <a:t>Very </a:t>
            </a:r>
            <a:r>
              <a:rPr lang="en-US" dirty="0">
                <a:solidFill>
                  <a:schemeClr val="accent1"/>
                </a:solidFill>
              </a:rPr>
              <a:t>strong grouping principle</a:t>
            </a:r>
          </a:p>
          <a:p>
            <a:pPr lvl="1"/>
            <a:r>
              <a:rPr lang="en-US" dirty="0"/>
              <a:t>Good at </a:t>
            </a:r>
            <a:r>
              <a:rPr lang="en-US" dirty="0">
                <a:solidFill>
                  <a:schemeClr val="accent1"/>
                </a:solidFill>
              </a:rPr>
              <a:t>pointing at outliers</a:t>
            </a:r>
          </a:p>
          <a:p>
            <a:r>
              <a:rPr lang="en-US" dirty="0"/>
              <a:t>Practical Issues:</a:t>
            </a:r>
          </a:p>
          <a:p>
            <a:pPr lvl="1"/>
            <a:r>
              <a:rPr lang="en-US" dirty="0"/>
              <a:t>Basic implementation trivial &amp; fast</a:t>
            </a:r>
          </a:p>
          <a:p>
            <a:pPr lvl="1"/>
            <a:r>
              <a:rPr lang="en-US" dirty="0"/>
              <a:t>Counter-balancing for the mentioned issues comes at a cost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Connectedness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88640"/>
            <a:ext cx="1338822" cy="1338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853" y="2636912"/>
            <a:ext cx="2539683" cy="634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853" y="3140968"/>
            <a:ext cx="2539683" cy="6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2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similar to Connectedness</a:t>
            </a:r>
          </a:p>
          <a:p>
            <a:pPr lvl="1"/>
            <a:r>
              <a:rPr lang="en-US" dirty="0"/>
              <a:t>At what point is a line an area? </a:t>
            </a:r>
          </a:p>
          <a:p>
            <a:r>
              <a:rPr lang="en-US" dirty="0"/>
              <a:t>More „ink“ necessary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Reduces possible # items and # relations</a:t>
            </a:r>
          </a:p>
          <a:p>
            <a:pPr lvl="1"/>
            <a:r>
              <a:rPr lang="de-AT" dirty="0" err="1">
                <a:solidFill>
                  <a:schemeClr val="accent1"/>
                </a:solidFill>
              </a:rPr>
              <a:t>Increases</a:t>
            </a:r>
            <a:r>
              <a:rPr lang="de-AT" dirty="0">
                <a:solidFill>
                  <a:schemeClr val="accent1"/>
                </a:solidFill>
              </a:rPr>
              <a:t> </a:t>
            </a:r>
            <a:r>
              <a:rPr lang="de-AT" dirty="0" err="1">
                <a:solidFill>
                  <a:schemeClr val="accent1"/>
                </a:solidFill>
              </a:rPr>
              <a:t>saliency</a:t>
            </a:r>
            <a:endParaRPr lang="de-AT" dirty="0">
              <a:solidFill>
                <a:schemeClr val="accent1"/>
              </a:solidFill>
            </a:endParaRPr>
          </a:p>
          <a:p>
            <a:pPr lvl="1"/>
            <a:r>
              <a:rPr lang="de-AT" dirty="0"/>
              <a:t>Alternative </a:t>
            </a:r>
            <a:r>
              <a:rPr lang="de-AT" dirty="0" err="1"/>
              <a:t>if</a:t>
            </a:r>
            <a:r>
              <a:rPr lang="de-AT" dirty="0"/>
              <a:t> </a:t>
            </a:r>
            <a:r>
              <a:rPr lang="de-AT" dirty="0" err="1"/>
              <a:t>edges</a:t>
            </a:r>
            <a:r>
              <a:rPr lang="de-AT" dirty="0"/>
              <a:t> </a:t>
            </a:r>
            <a:r>
              <a:rPr lang="de-AT" dirty="0" err="1"/>
              <a:t>already</a:t>
            </a:r>
            <a:r>
              <a:rPr lang="de-AT" dirty="0"/>
              <a:t> </a:t>
            </a:r>
            <a:r>
              <a:rPr lang="de-AT" dirty="0" err="1"/>
              <a:t>used</a:t>
            </a:r>
            <a:endParaRPr lang="en-US" dirty="0"/>
          </a:p>
          <a:p>
            <a:r>
              <a:rPr lang="en-US" dirty="0"/>
              <a:t>Can be used with transparency to preserve BR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24" y="116632"/>
            <a:ext cx="1508610" cy="1508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16632"/>
            <a:ext cx="1524839" cy="15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57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Connectedness Varieties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2" y="2348880"/>
            <a:ext cx="8785370" cy="29523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72200" y="5361632"/>
            <a:ext cx="2060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Dinkla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2012]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9872" y="5402996"/>
            <a:ext cx="1978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Alper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2011]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60" y="5301208"/>
            <a:ext cx="3329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 by 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Dinkla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2011]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Technique by [Collins et al.,2009]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797248"/>
            <a:ext cx="164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Bubble Sets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66344" y="1797247"/>
            <a:ext cx="1285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Line Sets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22406" y="1797246"/>
            <a:ext cx="1960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Kelp Diagrams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3628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Bubble Sets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65922" y="2050503"/>
            <a:ext cx="3325915" cy="392267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95736" y="5867980"/>
            <a:ext cx="2091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[Collins et al., 2009] 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564904"/>
            <a:ext cx="4054721" cy="2569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7865" y="5835714"/>
            <a:ext cx="190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[Partl et al., 2012] </a:t>
            </a:r>
          </a:p>
        </p:txBody>
      </p:sp>
    </p:spTree>
    <p:extLst>
      <p:ext uri="{BB962C8B-B14F-4D97-AF65-F5344CB8AC3E}">
        <p14:creationId xmlns:p14="http://schemas.microsoft.com/office/powerpoint/2010/main" val="2987804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Bubble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it works:</a:t>
            </a:r>
            <a:endParaRPr lang="en-US" sz="800" dirty="0"/>
          </a:p>
          <a:p>
            <a:pPr marL="0" indent="0">
              <a:buNone/>
            </a:pPr>
            <a:r>
              <a:rPr lang="en-US" sz="2400" b="1" dirty="0">
                <a:sym typeface="Wingdings" pitchFamily="2" charset="2"/>
              </a:rPr>
              <a:t>Approach: </a:t>
            </a:r>
            <a:r>
              <a:rPr lang="en-US" sz="2400" dirty="0">
                <a:sym typeface="Wingdings" pitchFamily="2" charset="2"/>
              </a:rPr>
              <a:t>connect nodes through virtual edges (route around obstacles) and compute a contour from this initial polyline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339" y="3284984"/>
            <a:ext cx="4895394" cy="1771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4765563"/>
            <a:ext cx="4795283" cy="1644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nt Arrow 5"/>
          <p:cNvSpPr/>
          <p:nvPr/>
        </p:nvSpPr>
        <p:spPr>
          <a:xfrm rot="5400000">
            <a:off x="5423396" y="3980147"/>
            <a:ext cx="648072" cy="64807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8490" y="5284365"/>
            <a:ext cx="35539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Positive (red) and negative (blue) energy fields, which guide the construction of the contour </a:t>
            </a:r>
          </a:p>
        </p:txBody>
      </p:sp>
      <p:sp>
        <p:nvSpPr>
          <p:cNvPr id="8" name="Rectangle 7"/>
          <p:cNvSpPr/>
          <p:nvPr/>
        </p:nvSpPr>
        <p:spPr>
          <a:xfrm>
            <a:off x="6916221" y="4310017"/>
            <a:ext cx="2091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[Collins et al., 2009]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00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“Advanced” Euler Diagrams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809" y="2492896"/>
            <a:ext cx="9247009" cy="306113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560" y="1549004"/>
            <a:ext cx="29198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Compact Rectangular </a:t>
            </a:r>
          </a:p>
          <a:p>
            <a:r>
              <a:rPr lang="en-US" sz="2400" dirty="0"/>
              <a:t>Euler Diagrams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87382" y="5670540"/>
            <a:ext cx="231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[Riche &amp; Dwyer, 2010]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20988" y="1549004"/>
            <a:ext cx="213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Euler Diagrams </a:t>
            </a:r>
          </a:p>
          <a:p>
            <a:r>
              <a:rPr lang="en-US" sz="2400" dirty="0"/>
              <a:t>with Duplicates</a:t>
            </a:r>
          </a:p>
        </p:txBody>
      </p:sp>
    </p:spTree>
    <p:extLst>
      <p:ext uri="{BB962C8B-B14F-4D97-AF65-F5344CB8AC3E}">
        <p14:creationId xmlns:p14="http://schemas.microsoft.com/office/powerpoint/2010/main" val="3888955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Compact Rectangular Euler Diagrams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it works:</a:t>
            </a:r>
            <a:endParaRPr lang="en-US" sz="800" dirty="0"/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start with an edge representation, use a force directed layout and transform from edges to shapes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3068960"/>
            <a:ext cx="3278659" cy="307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873" y="3280599"/>
            <a:ext cx="2431367" cy="203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983" y="4606814"/>
            <a:ext cx="2484325" cy="176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ent Arrow 10"/>
          <p:cNvSpPr/>
          <p:nvPr/>
        </p:nvSpPr>
        <p:spPr>
          <a:xfrm rot="5400000">
            <a:off x="2989057" y="3684251"/>
            <a:ext cx="648072" cy="64807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06800" y="6284942"/>
            <a:ext cx="231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[Riche &amp; Dwyer, 2010]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5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Express a relationship between </a:t>
            </a:r>
            <a:r>
              <a:rPr lang="en-US" i="1" dirty="0"/>
              <a:t>n</a:t>
            </a:r>
            <a:r>
              <a:rPr lang="en-US" dirty="0"/>
              <a:t> entities, which is </a:t>
            </a:r>
            <a:r>
              <a:rPr lang="en-US" dirty="0">
                <a:solidFill>
                  <a:srgbClr val="00ACDC"/>
                </a:solidFill>
              </a:rPr>
              <a:t>not obvious from the visual encoding</a:t>
            </a:r>
            <a:r>
              <a:rPr lang="en-US" dirty="0"/>
              <a:t>.</a:t>
            </a:r>
          </a:p>
          <a:p>
            <a:r>
              <a:rPr lang="en-US" dirty="0"/>
              <a:t>Supplementary relationships, e.g., based on</a:t>
            </a:r>
          </a:p>
          <a:p>
            <a:pPr lvl="1"/>
            <a:r>
              <a:rPr lang="en-US" dirty="0"/>
              <a:t>brushing 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derived relationship</a:t>
            </a:r>
          </a:p>
          <a:p>
            <a:r>
              <a:rPr lang="en-US" dirty="0"/>
              <a:t>Consequence: </a:t>
            </a:r>
          </a:p>
          <a:p>
            <a:r>
              <a:rPr lang="en-US" dirty="0"/>
              <a:t>must work in </a:t>
            </a:r>
            <a:r>
              <a:rPr lang="en-US" dirty="0">
                <a:solidFill>
                  <a:schemeClr val="accent1"/>
                </a:solidFill>
              </a:rPr>
              <a:t>supplement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to</a:t>
            </a:r>
            <a:r>
              <a:rPr lang="en-US" dirty="0"/>
              <a:t> the primary visual encoding, the </a:t>
            </a:r>
            <a:r>
              <a:rPr lang="en-US" dirty="0">
                <a:solidFill>
                  <a:schemeClr val="accent1"/>
                </a:solidFill>
              </a:rPr>
              <a:t>base representation (BR)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Compact Rectangular Euler Diagrams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:</a:t>
            </a:r>
            <a:endParaRPr lang="en-US" sz="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302287"/>
            <a:ext cx="3464571" cy="31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3284984"/>
            <a:ext cx="3176540" cy="30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4355976" y="4424174"/>
            <a:ext cx="648072" cy="47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16216" y="5733256"/>
            <a:ext cx="231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[Riche &amp; Dwyer, 2010]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37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Addressing Scalability, Occlusion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Scalability:</a:t>
            </a:r>
          </a:p>
          <a:p>
            <a:pPr lvl="1"/>
            <a:r>
              <a:rPr lang="en-US" dirty="0"/>
              <a:t>Using abstraction</a:t>
            </a:r>
          </a:p>
          <a:p>
            <a:pPr lvl="1"/>
            <a:r>
              <a:rPr lang="en-US" dirty="0"/>
              <a:t>Bundling</a:t>
            </a:r>
          </a:p>
          <a:p>
            <a:r>
              <a:rPr lang="en-US" dirty="0"/>
              <a:t>Occlusion</a:t>
            </a:r>
          </a:p>
          <a:p>
            <a:pPr lvl="1"/>
            <a:r>
              <a:rPr lang="en-US" dirty="0"/>
              <a:t>Modifying the BR</a:t>
            </a:r>
          </a:p>
          <a:p>
            <a:pPr lvl="1"/>
            <a:r>
              <a:rPr lang="en-US" dirty="0"/>
              <a:t>Routing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Bundling - HEB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Hierarchical Edge Bundling (HEB)</a:t>
            </a:r>
          </a:p>
          <a:p>
            <a:pPr marL="0" indent="0">
              <a:buNone/>
            </a:pPr>
            <a:r>
              <a:rPr lang="en-US"/>
              <a:t>Can be used for links within a tree.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825" y="2875087"/>
            <a:ext cx="3290042" cy="326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1781" y="2852936"/>
            <a:ext cx="3382627" cy="333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747526" y="6192866"/>
            <a:ext cx="1640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2006]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66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Bundling - HEB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it works: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678" y="2829671"/>
            <a:ext cx="7027714" cy="362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76256" y="5229200"/>
            <a:ext cx="1640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2006] </a:t>
            </a:r>
          </a:p>
        </p:txBody>
      </p:sp>
    </p:spTree>
    <p:extLst>
      <p:ext uri="{BB962C8B-B14F-4D97-AF65-F5344CB8AC3E}">
        <p14:creationId xmlns:p14="http://schemas.microsoft.com/office/powerpoint/2010/main" val="5058892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Bundling - HEB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underlying structure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6"/>
          <a:stretch>
            <a:fillRect/>
          </a:stretch>
        </p:blipFill>
        <p:spPr bwMode="auto">
          <a:xfrm>
            <a:off x="971600" y="2708920"/>
            <a:ext cx="7056784" cy="345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27446" y="6192866"/>
            <a:ext cx="1640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2006]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03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Bundling - FEB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Force-Directed Edge Bundling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81" y="2996952"/>
            <a:ext cx="4392488" cy="197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161" y="3151684"/>
            <a:ext cx="4288640" cy="193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09602" y="6213532"/>
            <a:ext cx="2653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van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Wijk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2009]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8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Bundling - FEB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it works: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51" y="2780928"/>
            <a:ext cx="402801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661" y="4670710"/>
            <a:ext cx="4201066" cy="1206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010" y="3014526"/>
            <a:ext cx="4242367" cy="9770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4088" y="2366454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Angle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452319" y="2347290"/>
            <a:ext cx="117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Length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148064" y="4094646"/>
            <a:ext cx="135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Position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361813" y="412992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Visibility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1628800"/>
            <a:ext cx="291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Edge Comaptibility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709602" y="6213532"/>
            <a:ext cx="2653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Holten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van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Wijk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2009]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05" y="2298016"/>
            <a:ext cx="8560902" cy="3057566"/>
          </a:xfrm>
          <a:prstGeom prst="rect">
            <a:avLst/>
          </a:prstGeom>
          <a:ln w="88900" cap="sq" cmpd="thickThin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86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907233"/>
            <a:ext cx="3591793" cy="363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Bundling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568" y="1276517"/>
            <a:ext cx="3826768" cy="1828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Skeleton-based edge bundling</a:t>
            </a:r>
          </a:p>
          <a:p>
            <a:pPr lvl="1"/>
            <a:r>
              <a:rPr lang="en-US"/>
              <a:t>based on Clustering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8405" y="5990766"/>
            <a:ext cx="1978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Esroy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2011]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99992" y="1340768"/>
            <a:ext cx="4248472" cy="1828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Agglomerative bundling</a:t>
            </a:r>
          </a:p>
          <a:p>
            <a:pPr lvl="1"/>
            <a:r>
              <a:rPr lang="en-US"/>
              <a:t>minimizing ink (collapsing edges in proximity)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56176" y="5877272"/>
            <a:ext cx="226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Gansner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2011]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3568700"/>
            <a:ext cx="5179516" cy="230857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VisWeek</a:t>
            </a:r>
            <a:r>
              <a:rPr lang="en-US" dirty="0"/>
              <a:t> Tutorial: Connecting the Dots – M. Streit, H.-J. Schulz, A. Lex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12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 Study Context-Preserving Visual Links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58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TextBox 8"/>
          <p:cNvSpPr txBox="1"/>
          <p:nvPr/>
        </p:nvSpPr>
        <p:spPr>
          <a:xfrm>
            <a:off x="2691036" y="5877272"/>
            <a:ext cx="568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Material based on InfoVis 2011 Talk by Markus Steinberger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41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6"/>
          </a:xfrm>
        </p:spPr>
        <p:txBody>
          <a:bodyPr/>
          <a:lstStyle/>
          <a:p>
            <a:pPr algn="ctr"/>
            <a:r>
              <a:rPr lang="de-AT" dirty="0" err="1"/>
              <a:t>Again</a:t>
            </a:r>
            <a:r>
              <a:rPr lang="de-AT" dirty="0"/>
              <a:t> a </a:t>
            </a:r>
            <a:r>
              <a:rPr lang="de-AT" dirty="0" err="1"/>
              <a:t>little</a:t>
            </a:r>
            <a:r>
              <a:rPr lang="de-AT" dirty="0"/>
              <a:t> </a:t>
            </a:r>
            <a:r>
              <a:rPr lang="de-AT" dirty="0" err="1"/>
              <a:t>experiment</a:t>
            </a:r>
            <a:r>
              <a:rPr lang="de-AT" dirty="0"/>
              <a:t> ;) 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8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 Representation (BR)…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7"/>
          </a:xfrm>
        </p:spPr>
        <p:txBody>
          <a:bodyPr/>
          <a:lstStyle/>
          <a:p>
            <a:r>
              <a:rPr lang="en-US"/>
              <a:t>… is a visualization or an image which is </a:t>
            </a:r>
            <a:r>
              <a:rPr lang="en-US">
                <a:solidFill>
                  <a:srgbClr val="00A650"/>
                </a:solidFill>
              </a:rPr>
              <a:t>meaningful by itself</a:t>
            </a:r>
          </a:p>
          <a:p>
            <a:r>
              <a:rPr lang="en-US"/>
              <a:t>… </a:t>
            </a:r>
            <a:r>
              <a:rPr lang="en-US">
                <a:solidFill>
                  <a:schemeClr val="accent2"/>
                </a:solidFill>
              </a:rPr>
              <a:t>may be adapted </a:t>
            </a:r>
            <a:r>
              <a:rPr lang="en-US"/>
              <a:t>to enable linking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3587522"/>
            <a:ext cx="2683698" cy="2683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4725144"/>
            <a:ext cx="3176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Base Representation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3589074"/>
            <a:ext cx="2683698" cy="26836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4088" y="5073009"/>
            <a:ext cx="375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supplemented links</a:t>
            </a:r>
          </a:p>
        </p:txBody>
      </p:sp>
    </p:spTree>
    <p:extLst>
      <p:ext uri="{BB962C8B-B14F-4D97-AF65-F5344CB8AC3E}">
        <p14:creationId xmlns:p14="http://schemas.microsoft.com/office/powerpoint/2010/main" val="13012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2050" name="Picture 2" descr="D:\linksrouting_paper\userstudy\map_provide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9026"/>
            <a:ext cx="7801905" cy="6241524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76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0482"/>
            <a:ext cx="7801905" cy="6241524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05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65832"/>
            <a:ext cx="7802880" cy="6242304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970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60482"/>
            <a:ext cx="7802880" cy="6242304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633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57324"/>
            <a:ext cx="7812356" cy="62424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153028"/>
            <a:ext cx="2133600" cy="365125"/>
          </a:xfrm>
        </p:spPr>
        <p:txBody>
          <a:bodyPr/>
          <a:lstStyle/>
          <a:p>
            <a:fld id="{30742C3F-4840-460C-ADF2-7005A7FA8881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7" y="57324"/>
            <a:ext cx="7806580" cy="62424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60480"/>
            <a:ext cx="7802880" cy="6242304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62464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What is the problem?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300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510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059 0.00463 L 0.00035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" name="Picture 2" descr="D:\linksrouting_paper\map_providence_bl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60480"/>
            <a:ext cx="7802880" cy="6242304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62464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Context-Preserving Visual Links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80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linksrouting_paper\figures\scatter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40692" y="1340771"/>
            <a:ext cx="3722634" cy="3883447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Goals: Optimal link routes…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3"/>
            <a:ext cx="4834880" cy="38162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minimal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minimal occluded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visually distinguishable</a:t>
            </a:r>
          </a:p>
          <a:p>
            <a:pPr marL="514350" indent="-514350">
              <a:buFont typeface="+mj-lt"/>
              <a:buAutoNum type="arabicPeriod"/>
              <a:tabLst>
                <a:tab pos="266700" algn="l"/>
              </a:tabLst>
            </a:pPr>
            <a:r>
              <a:rPr lang="en-US" sz="2800" dirty="0"/>
              <a:t>unnecessary link-segments are avoided (bundling)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027" name="Picture 3" descr="D:\linksrouting_paper\figures\scatter1_highlight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40692" y="1340938"/>
            <a:ext cx="3723340" cy="3884184"/>
          </a:xfrm>
          <a:prstGeom prst="rect">
            <a:avLst/>
          </a:prstGeom>
          <a:noFill/>
        </p:spPr>
      </p:pic>
      <p:pic>
        <p:nvPicPr>
          <p:cNvPr id="1026" name="Picture 2" descr="D:\linksrouting_paper\figures\scatter1_direct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0695" y="1340768"/>
            <a:ext cx="3722635" cy="3883448"/>
          </a:xfrm>
          <a:prstGeom prst="rect">
            <a:avLst/>
          </a:prstGeom>
          <a:noFill/>
        </p:spPr>
      </p:pic>
      <p:pic>
        <p:nvPicPr>
          <p:cNvPr id="1029" name="Picture 5" descr="D:\linksrouting_paper\figures\scatter1_distant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0692" y="1340768"/>
            <a:ext cx="3722630" cy="3883448"/>
          </a:xfrm>
          <a:prstGeom prst="rect">
            <a:avLst/>
          </a:prstGeom>
          <a:noFill/>
        </p:spPr>
      </p:pic>
      <p:pic>
        <p:nvPicPr>
          <p:cNvPr id="2050" name="Picture 2" descr="D:\TUG\icg_1\linksrouting_paper\figures\scatter1_colo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1144" y="1340768"/>
            <a:ext cx="3722634" cy="3883448"/>
          </a:xfrm>
          <a:prstGeom prst="rect">
            <a:avLst/>
          </a:prstGeom>
          <a:noFill/>
        </p:spPr>
      </p:pic>
      <p:pic>
        <p:nvPicPr>
          <p:cNvPr id="1031" name="Picture 7" descr="D:\linksrouting_paper\figures\scatter1_red_non_optim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1144" y="1340768"/>
            <a:ext cx="3722634" cy="3883448"/>
          </a:xfrm>
          <a:prstGeom prst="rect">
            <a:avLst/>
          </a:prstGeom>
          <a:noFill/>
        </p:spPr>
      </p:pic>
      <p:pic>
        <p:nvPicPr>
          <p:cNvPr id="1030" name="Picture 6" descr="D:\linksrouting_paper\figures\scatter1_reb_bett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1144" y="1340768"/>
            <a:ext cx="3722630" cy="3883448"/>
          </a:xfrm>
          <a:prstGeom prst="rect">
            <a:avLst/>
          </a:prstGeom>
          <a:noFill/>
        </p:spPr>
      </p:pic>
      <p:pic>
        <p:nvPicPr>
          <p:cNvPr id="1033" name="Picture 9" descr="D:\linksrouting_paper\figures\scatter1_bundle_highlight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1398" y="1340768"/>
            <a:ext cx="3722634" cy="3883448"/>
          </a:xfrm>
          <a:prstGeom prst="rect">
            <a:avLst/>
          </a:prstGeom>
          <a:noFill/>
        </p:spPr>
      </p:pic>
      <p:pic>
        <p:nvPicPr>
          <p:cNvPr id="1032" name="Picture 8" descr="D:\linksrouting_paper\figures\scatter1_bundle_non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41143" y="1340768"/>
            <a:ext cx="3722634" cy="3883448"/>
          </a:xfrm>
          <a:prstGeom prst="rect">
            <a:avLst/>
          </a:prstGeom>
          <a:noFill/>
        </p:spPr>
      </p:pic>
      <p:pic>
        <p:nvPicPr>
          <p:cNvPr id="1034" name="Picture 10" descr="D:\linksrouting_paper\figures\scatter1_bundl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41144" y="1340768"/>
            <a:ext cx="3722634" cy="3883448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3074" name="Picture 2" descr="D:\linksrouting_paper\figures\scatter1_smar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046830"/>
            <a:ext cx="3212699" cy="3436190"/>
          </a:xfrm>
          <a:prstGeom prst="rect">
            <a:avLst/>
          </a:prstGeom>
          <a:noFill/>
        </p:spPr>
      </p:pic>
      <p:pic>
        <p:nvPicPr>
          <p:cNvPr id="3076" name="Picture 4" descr="D:\linksrouting_paper\figures\scatter1_distant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2512" y="2046830"/>
            <a:ext cx="3212699" cy="3436190"/>
          </a:xfrm>
          <a:prstGeom prst="rect">
            <a:avLst/>
          </a:prstGeom>
          <a:noFill/>
        </p:spPr>
      </p:pic>
      <p:pic>
        <p:nvPicPr>
          <p:cNvPr id="3077" name="Picture 5" descr="D:\linksrouting_paper\figures\scatter1_direct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46830"/>
            <a:ext cx="3212699" cy="343619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0" name="Abgerundetes Rechteck 9"/>
          <p:cNvSpPr/>
          <p:nvPr/>
        </p:nvSpPr>
        <p:spPr>
          <a:xfrm>
            <a:off x="395536" y="2564904"/>
            <a:ext cx="2448272" cy="1814602"/>
          </a:xfrm>
          <a:prstGeom prst="roundRect">
            <a:avLst/>
          </a:prstGeom>
          <a:solidFill>
            <a:srgbClr val="00ACDC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Penalty Map Creation</a:t>
            </a:r>
            <a:endParaRPr lang="en-US" sz="3200" dirty="0"/>
          </a:p>
        </p:txBody>
      </p:sp>
      <p:sp>
        <p:nvSpPr>
          <p:cNvPr id="11" name="Abgerundetes Rechteck 10"/>
          <p:cNvSpPr/>
          <p:nvPr/>
        </p:nvSpPr>
        <p:spPr>
          <a:xfrm>
            <a:off x="3347864" y="2564904"/>
            <a:ext cx="2448272" cy="1814602"/>
          </a:xfrm>
          <a:prstGeom prst="roundRect">
            <a:avLst/>
          </a:prstGeom>
          <a:solidFill>
            <a:srgbClr val="00ACDC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Routing</a:t>
            </a:r>
            <a:endParaRPr lang="en-US" sz="3200" dirty="0"/>
          </a:p>
        </p:txBody>
      </p:sp>
      <p:sp>
        <p:nvSpPr>
          <p:cNvPr id="12" name="Abgerundetes Rechteck 11"/>
          <p:cNvSpPr/>
          <p:nvPr/>
        </p:nvSpPr>
        <p:spPr>
          <a:xfrm>
            <a:off x="6300192" y="2564904"/>
            <a:ext cx="2448272" cy="1814602"/>
          </a:xfrm>
          <a:prstGeom prst="roundRect">
            <a:avLst/>
          </a:prstGeom>
          <a:solidFill>
            <a:srgbClr val="00ACDC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Rendering</a:t>
            </a:r>
            <a:endParaRPr lang="en-US" sz="3200" dirty="0"/>
          </a:p>
        </p:txBody>
      </p:sp>
      <p:sp>
        <p:nvSpPr>
          <p:cNvPr id="14" name="Pfeil nach rechts 13"/>
          <p:cNvSpPr/>
          <p:nvPr/>
        </p:nvSpPr>
        <p:spPr>
          <a:xfrm>
            <a:off x="5652120" y="3083362"/>
            <a:ext cx="864096" cy="864096"/>
          </a:xfrm>
          <a:prstGeom prst="rightArrow">
            <a:avLst/>
          </a:prstGeom>
          <a:solidFill>
            <a:srgbClr val="00A650"/>
          </a:solidFill>
          <a:effectLst>
            <a:outerShdw blurRad="63500" sx="112000" sy="11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>
            <a:off x="2699792" y="3083362"/>
            <a:ext cx="864096" cy="864096"/>
          </a:xfrm>
          <a:prstGeom prst="rightArrow">
            <a:avLst/>
          </a:prstGeom>
          <a:solidFill>
            <a:srgbClr val="00A650"/>
          </a:solidFill>
          <a:effectLst>
            <a:outerShdw blurRad="63500" sx="112000" sy="11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Link?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Linking of information based on </a:t>
            </a:r>
            <a:r>
              <a:rPr lang="en-US" dirty="0">
                <a:solidFill>
                  <a:schemeClr val="accent2"/>
                </a:solidFill>
              </a:rPr>
              <a:t>perceptual grouping</a:t>
            </a:r>
            <a:r>
              <a:rPr lang="en-US" dirty="0"/>
              <a:t> principles. </a:t>
            </a:r>
          </a:p>
          <a:p>
            <a:pPr lvl="1"/>
            <a:r>
              <a:rPr lang="en-US" dirty="0"/>
              <a:t>Gestalt principles [Wertheimer, 1923] and recent extensions</a:t>
            </a:r>
          </a:p>
          <a:p>
            <a:r>
              <a:rPr lang="en-US" dirty="0"/>
              <a:t>Good resource for grouping principles and other issues of perception:</a:t>
            </a:r>
          </a:p>
          <a:p>
            <a:r>
              <a:rPr lang="en-US" sz="2800" dirty="0">
                <a:hlinkClick r:id="rId2"/>
              </a:rPr>
              <a:t>http://www.csc.ncsu.edu/faculty/healey/PP/index.html</a:t>
            </a:r>
            <a:endParaRPr lang="en-US" sz="2800" dirty="0"/>
          </a:p>
          <a:p>
            <a:pPr algn="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By Christopher G. Healey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24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Content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1600201"/>
            <a:ext cx="4968552" cy="452596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A650"/>
                </a:solidFill>
              </a:rPr>
              <a:t>Bottom-Up Visual Saliency </a:t>
            </a:r>
            <a:br>
              <a:rPr lang="en-US" sz="3000" dirty="0">
                <a:solidFill>
                  <a:srgbClr val="00A650"/>
                </a:solidFill>
              </a:rPr>
            </a:br>
            <a:r>
              <a:rPr lang="en-US" sz="29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900" dirty="0" err="1">
                <a:solidFill>
                  <a:schemeClr val="bg1">
                    <a:lumMod val="50000"/>
                  </a:schemeClr>
                </a:solidFill>
              </a:rPr>
              <a:t>Itti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</a:rPr>
              <a:t> 98]</a:t>
            </a:r>
          </a:p>
          <a:p>
            <a:r>
              <a:rPr lang="en-US" dirty="0"/>
              <a:t>Based on human visual system</a:t>
            </a:r>
          </a:p>
          <a:p>
            <a:r>
              <a:rPr lang="en-US" dirty="0"/>
              <a:t>What stands out in images</a:t>
            </a:r>
          </a:p>
          <a:p>
            <a:r>
              <a:rPr lang="en-US" dirty="0"/>
              <a:t>Ignores high-level cognitive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2051" name="Picture 3" descr="D:\linksrouting_paper\figures\scatter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2080" y="2204864"/>
            <a:ext cx="3542265" cy="378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D:\linksrouting_paper\figures\scatter1_saliency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92079" y="2204864"/>
            <a:ext cx="3542265" cy="37886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0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Saliency for a complex scene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0" y="1772816"/>
            <a:ext cx="8296994" cy="446449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772816"/>
            <a:ext cx="8299806" cy="446449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8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74840" cy="4525963"/>
          </a:xfrm>
        </p:spPr>
        <p:txBody>
          <a:bodyPr>
            <a:noAutofit/>
          </a:bodyPr>
          <a:lstStyle/>
          <a:p>
            <a:pPr marL="180975" indent="-180975"/>
            <a:r>
              <a:rPr lang="en-US" sz="2800" dirty="0"/>
              <a:t>Non-fixed link color: </a:t>
            </a:r>
            <a:br>
              <a:rPr lang="en-US" sz="2800" dirty="0"/>
            </a:br>
            <a:r>
              <a:rPr lang="en-US" sz="2800" dirty="0">
                <a:solidFill>
                  <a:srgbClr val="00ACDC"/>
                </a:solidFill>
              </a:rPr>
              <a:t>choose distinguishable color</a:t>
            </a:r>
          </a:p>
          <a:p>
            <a:pPr marL="180975" indent="-180975"/>
            <a:r>
              <a:rPr lang="en-US" sz="2800" dirty="0"/>
              <a:t>Otherwise: compute </a:t>
            </a:r>
            <a:r>
              <a:rPr lang="en-US" sz="2800" dirty="0">
                <a:solidFill>
                  <a:srgbClr val="00A650"/>
                </a:solidFill>
              </a:rPr>
              <a:t>color similarity</a:t>
            </a:r>
            <a:r>
              <a:rPr lang="en-US" sz="2800" dirty="0"/>
              <a:t> for every region</a:t>
            </a:r>
          </a:p>
          <a:p>
            <a:pPr marL="180975" indent="-180975"/>
            <a:r>
              <a:rPr lang="en-US" sz="2800" dirty="0"/>
              <a:t>Requires base representation as image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8194" name="Picture 2" descr="D:\linksrouting_paper\figures\scatter1_colo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8066" y="1556792"/>
            <a:ext cx="3837499" cy="41044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195" name="Picture 3" descr="D:\linksrouting_paper\figures\scatter1_color_diffcolor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3" y="1556792"/>
            <a:ext cx="3837499" cy="41044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196" name="Picture 4" descr="D:\linksrouting_paper\figures\scatter1_color_dis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8063" y="1556792"/>
            <a:ext cx="3837499" cy="41044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3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 Regions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362158"/>
            <a:ext cx="5544616" cy="34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20" y="2362158"/>
            <a:ext cx="5544615" cy="34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74840" cy="4525963"/>
          </a:xfrm>
        </p:spPr>
        <p:txBody>
          <a:bodyPr>
            <a:noAutofit/>
          </a:bodyPr>
          <a:lstStyle/>
          <a:p>
            <a:pPr marL="180975" indent="-180975"/>
            <a:r>
              <a:rPr lang="en-US" sz="2800" dirty="0">
                <a:solidFill>
                  <a:srgbClr val="00ACDC"/>
                </a:solidFill>
              </a:rPr>
              <a:t>Avoid highlight regions </a:t>
            </a:r>
            <a:r>
              <a:rPr lang="en-US" sz="2800" dirty="0"/>
              <a:t>and their surrounding</a:t>
            </a:r>
          </a:p>
          <a:p>
            <a:pPr marL="180975" indent="-180975"/>
            <a:r>
              <a:rPr lang="en-US" sz="2800" dirty="0"/>
              <a:t>Realized by using blurred version of highlight regions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pic>
        <p:nvPicPr>
          <p:cNvPr id="9" name="Picture 3" descr="D:\linksrouting_paper\figures\scatter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92134" y="1916832"/>
            <a:ext cx="3384432" cy="36198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21" name="Picture 5" descr="D:\linksrouting_paper\figures\scatter1_node_costs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92080" y="1916832"/>
            <a:ext cx="3384432" cy="36198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Link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46848" cy="4525963"/>
          </a:xfrm>
        </p:spPr>
        <p:txBody>
          <a:bodyPr>
            <a:normAutofit/>
          </a:bodyPr>
          <a:lstStyle/>
          <a:p>
            <a:pPr marL="266700" indent="-266700"/>
            <a:r>
              <a:rPr lang="en-US" sz="2800" dirty="0"/>
              <a:t>To support </a:t>
            </a:r>
            <a:r>
              <a:rPr lang="en-US" sz="2800" dirty="0">
                <a:solidFill>
                  <a:srgbClr val="00ACDC"/>
                </a:solidFill>
              </a:rPr>
              <a:t>multiple </a:t>
            </a:r>
            <a:r>
              <a:rPr lang="en-US" sz="2800" dirty="0" err="1">
                <a:solidFill>
                  <a:srgbClr val="00ACDC"/>
                </a:solidFill>
              </a:rPr>
              <a:t>linksets</a:t>
            </a:r>
            <a:r>
              <a:rPr lang="en-US" sz="2800" dirty="0"/>
              <a:t>, we require a fixed priority among the </a:t>
            </a:r>
            <a:r>
              <a:rPr lang="en-US" sz="2800" dirty="0" err="1"/>
              <a:t>linksets</a:t>
            </a:r>
            <a:endParaRPr lang="en-US" sz="2800" dirty="0"/>
          </a:p>
          <a:p>
            <a:pPr marL="266700" indent="-266700"/>
            <a:r>
              <a:rPr lang="en-US" sz="2800" dirty="0"/>
              <a:t>Add high priority links as regions to avoid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826" y="1465831"/>
            <a:ext cx="3238500" cy="31089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3826" y="1465831"/>
            <a:ext cx="3238500" cy="31089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3826" y="1465831"/>
            <a:ext cx="3238500" cy="31089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 descr="D:\linksrouting_paper\figures\scatter1_smart4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8064" y="1646275"/>
            <a:ext cx="3816424" cy="40819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D:\linksrouting_paper\figures\scatter1_otherlink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48064" y="1628800"/>
            <a:ext cx="3816424" cy="40819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Penalties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linksrouting_paper\figures\scatter1_salienc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3" y="1556792"/>
            <a:ext cx="1952412" cy="1879409"/>
          </a:xfrm>
          <a:prstGeom prst="rect">
            <a:avLst/>
          </a:prstGeom>
          <a:noFill/>
        </p:spPr>
      </p:pic>
      <p:pic>
        <p:nvPicPr>
          <p:cNvPr id="5" name="Picture 4" descr="D:\linksrouting_paper\figures\scatter1_color_d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59" y="1556792"/>
            <a:ext cx="1952411" cy="1879409"/>
          </a:xfrm>
          <a:prstGeom prst="rect">
            <a:avLst/>
          </a:prstGeom>
          <a:noFill/>
        </p:spPr>
      </p:pic>
      <p:pic>
        <p:nvPicPr>
          <p:cNvPr id="6" name="Picture 5" descr="D:\linksrouting_paper\figures\scatter1_node_cost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2" y="3501008"/>
            <a:ext cx="1952412" cy="1879409"/>
          </a:xfrm>
          <a:prstGeom prst="rect">
            <a:avLst/>
          </a:prstGeom>
          <a:noFill/>
        </p:spPr>
      </p:pic>
      <p:pic>
        <p:nvPicPr>
          <p:cNvPr id="7" name="Picture 2" descr="D:\linksrouting_paper\figures\scatter1_otherlin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59" y="3501008"/>
            <a:ext cx="1952411" cy="1879409"/>
          </a:xfrm>
          <a:prstGeom prst="rect">
            <a:avLst/>
          </a:prstGeom>
          <a:noFill/>
        </p:spPr>
      </p:pic>
      <p:pic>
        <p:nvPicPr>
          <p:cNvPr id="8" name="Picture 3" descr="D:\linksrouting_paper\figures\scatter1_costs_combin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0730" y="1556791"/>
            <a:ext cx="3972149" cy="3823626"/>
          </a:xfrm>
          <a:prstGeom prst="rect">
            <a:avLst/>
          </a:prstGeom>
          <a:noFill/>
        </p:spPr>
      </p:pic>
      <p:sp>
        <p:nvSpPr>
          <p:cNvPr id="9" name="Ellipse 8"/>
          <p:cNvSpPr/>
          <p:nvPr/>
        </p:nvSpPr>
        <p:spPr>
          <a:xfrm>
            <a:off x="2051716" y="3047357"/>
            <a:ext cx="792088" cy="712879"/>
          </a:xfrm>
          <a:prstGeom prst="ellipse">
            <a:avLst/>
          </a:prstGeom>
          <a:solidFill>
            <a:srgbClr val="00ACD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Angsana New" pitchFamily="18" charset="-34"/>
                <a:cs typeface="Angsana New" pitchFamily="18" charset="-34"/>
              </a:rPr>
              <a:t>+</a:t>
            </a:r>
            <a:endParaRPr lang="en-US" sz="7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067940" y="3047357"/>
            <a:ext cx="792088" cy="712879"/>
          </a:xfrm>
          <a:prstGeom prst="ellipse">
            <a:avLst/>
          </a:prstGeom>
          <a:solidFill>
            <a:srgbClr val="00A6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Angsana New" pitchFamily="18" charset="-34"/>
                <a:cs typeface="Angsana New" pitchFamily="18" charset="-34"/>
              </a:rPr>
              <a:t>=</a:t>
            </a:r>
            <a:endParaRPr lang="en-US" sz="7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Overview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0" name="Abgerundetes Rechteck 9"/>
          <p:cNvSpPr/>
          <p:nvPr/>
        </p:nvSpPr>
        <p:spPr>
          <a:xfrm>
            <a:off x="395536" y="2564904"/>
            <a:ext cx="2448272" cy="1814602"/>
          </a:xfrm>
          <a:prstGeom prst="roundRect">
            <a:avLst/>
          </a:prstGeom>
          <a:solidFill>
            <a:srgbClr val="00ACDC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Penalty Map Creation</a:t>
            </a:r>
            <a:endParaRPr lang="en-US" sz="3200" dirty="0"/>
          </a:p>
        </p:txBody>
      </p:sp>
      <p:sp>
        <p:nvSpPr>
          <p:cNvPr id="11" name="Abgerundetes Rechteck 10"/>
          <p:cNvSpPr/>
          <p:nvPr/>
        </p:nvSpPr>
        <p:spPr>
          <a:xfrm>
            <a:off x="3347864" y="2564904"/>
            <a:ext cx="2448272" cy="1814602"/>
          </a:xfrm>
          <a:prstGeom prst="roundRect">
            <a:avLst/>
          </a:prstGeom>
          <a:solidFill>
            <a:srgbClr val="00ACDC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Routing</a:t>
            </a:r>
            <a:endParaRPr lang="en-US" sz="3200" dirty="0"/>
          </a:p>
        </p:txBody>
      </p:sp>
      <p:sp>
        <p:nvSpPr>
          <p:cNvPr id="12" name="Abgerundetes Rechteck 11"/>
          <p:cNvSpPr/>
          <p:nvPr/>
        </p:nvSpPr>
        <p:spPr>
          <a:xfrm>
            <a:off x="6300192" y="2564904"/>
            <a:ext cx="2448272" cy="1814602"/>
          </a:xfrm>
          <a:prstGeom prst="roundRect">
            <a:avLst/>
          </a:prstGeom>
          <a:solidFill>
            <a:srgbClr val="B2B2B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Rendering</a:t>
            </a:r>
            <a:endParaRPr lang="en-US" sz="3200" dirty="0"/>
          </a:p>
        </p:txBody>
      </p:sp>
      <p:sp>
        <p:nvSpPr>
          <p:cNvPr id="14" name="Pfeil nach rechts 13"/>
          <p:cNvSpPr/>
          <p:nvPr/>
        </p:nvSpPr>
        <p:spPr>
          <a:xfrm>
            <a:off x="5652120" y="3083362"/>
            <a:ext cx="864096" cy="864096"/>
          </a:xfrm>
          <a:prstGeom prst="rightArrow">
            <a:avLst/>
          </a:prstGeom>
          <a:solidFill>
            <a:srgbClr val="00A650"/>
          </a:solidFill>
          <a:effectLst>
            <a:outerShdw blurRad="63500" sx="112000" sy="11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>
            <a:off x="2699792" y="3083362"/>
            <a:ext cx="864096" cy="864096"/>
          </a:xfrm>
          <a:prstGeom prst="rightArrow">
            <a:avLst/>
          </a:prstGeom>
          <a:solidFill>
            <a:srgbClr val="00A650"/>
          </a:solidFill>
          <a:effectLst>
            <a:outerShdw blurRad="63500" sx="112000" sy="11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457200" y="1600201"/>
            <a:ext cx="4330824" cy="4525963"/>
          </a:xfrm>
        </p:spPr>
        <p:txBody>
          <a:bodyPr>
            <a:normAutofit/>
          </a:bodyPr>
          <a:lstStyle/>
          <a:p>
            <a:r>
              <a:rPr lang="en-US" dirty="0"/>
              <a:t>Multiple source shortest path problem</a:t>
            </a:r>
          </a:p>
          <a:p>
            <a:r>
              <a:rPr lang="en-US" dirty="0"/>
              <a:t>Penalty map for crossing different regions</a:t>
            </a:r>
          </a:p>
          <a:p>
            <a:r>
              <a:rPr lang="en-US" dirty="0" err="1"/>
              <a:t>Discretized</a:t>
            </a:r>
            <a:r>
              <a:rPr lang="en-US" dirty="0"/>
              <a:t> version</a:t>
            </a:r>
          </a:p>
          <a:p>
            <a:r>
              <a:rPr lang="en-US" dirty="0"/>
              <a:t>Modified version of </a:t>
            </a:r>
            <a:r>
              <a:rPr lang="en-US" dirty="0" err="1"/>
              <a:t>Dijkstra‘s</a:t>
            </a:r>
            <a:r>
              <a:rPr lang="en-US" dirty="0"/>
              <a:t> Algorithm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27989"/>
            <a:ext cx="2808312" cy="4549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527988"/>
            <a:ext cx="2808312" cy="4549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1" y="1527989"/>
            <a:ext cx="3382899" cy="456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applied to </a:t>
            </a:r>
            <a:r>
              <a:rPr lang="en-US" dirty="0" err="1"/>
              <a:t>Caleydo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50" y="1268760"/>
            <a:ext cx="7566124" cy="542830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67" y="1268760"/>
            <a:ext cx="7529290" cy="540187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36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Hypothesis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links lead to a </a:t>
            </a:r>
            <a:r>
              <a:rPr lang="en-US" dirty="0">
                <a:solidFill>
                  <a:schemeClr val="accent2"/>
                </a:solidFill>
              </a:rPr>
              <a:t>better performance </a:t>
            </a:r>
            <a:r>
              <a:rPr lang="en-US" dirty="0"/>
              <a:t>than conventional highlights.</a:t>
            </a:r>
          </a:p>
          <a:p>
            <a:r>
              <a:rPr lang="en-US" dirty="0"/>
              <a:t>Context-preserving visual links </a:t>
            </a:r>
            <a:r>
              <a:rPr lang="en-US" dirty="0">
                <a:solidFill>
                  <a:schemeClr val="accent2"/>
                </a:solidFill>
              </a:rPr>
              <a:t>do not have a negative impact on performance</a:t>
            </a:r>
            <a:r>
              <a:rPr lang="en-US" dirty="0"/>
              <a:t>.</a:t>
            </a:r>
          </a:p>
          <a:p>
            <a:r>
              <a:rPr lang="en-US" dirty="0"/>
              <a:t>Context-preserving visual links have </a:t>
            </a:r>
            <a:r>
              <a:rPr lang="en-US" dirty="0">
                <a:solidFill>
                  <a:schemeClr val="accent2"/>
                </a:solidFill>
              </a:rPr>
              <a:t>a positive impact on user satisfaction</a:t>
            </a:r>
            <a:r>
              <a:rPr lang="en-US" dirty="0"/>
              <a:t>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9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Attributes for Links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Scalability for # items</a:t>
            </a:r>
          </a:p>
          <a:p>
            <a:pPr lvl="1"/>
            <a:r>
              <a:rPr lang="en-US" dirty="0">
                <a:solidFill>
                  <a:srgbClr val="00A650"/>
                </a:solidFill>
              </a:rPr>
              <a:t>How many items </a:t>
            </a:r>
            <a:r>
              <a:rPr lang="en-US" dirty="0"/>
              <a:t>can be linked for one relation?</a:t>
            </a:r>
          </a:p>
          <a:p>
            <a:r>
              <a:rPr lang="en-US" dirty="0"/>
              <a:t>Scalability for # relations</a:t>
            </a:r>
          </a:p>
          <a:p>
            <a:pPr lvl="1"/>
            <a:r>
              <a:rPr lang="en-US" dirty="0">
                <a:solidFill>
                  <a:srgbClr val="00A650"/>
                </a:solidFill>
              </a:rPr>
              <a:t>How many relationships </a:t>
            </a:r>
            <a:r>
              <a:rPr lang="en-US" dirty="0"/>
              <a:t>can be shown at the same time?</a:t>
            </a:r>
          </a:p>
          <a:p>
            <a:r>
              <a:rPr lang="en-US" dirty="0"/>
              <a:t>Perception issues</a:t>
            </a:r>
          </a:p>
          <a:p>
            <a:pPr lvl="1"/>
            <a:r>
              <a:rPr lang="en-US" dirty="0"/>
              <a:t>Can the links be perceived easily or “</a:t>
            </a:r>
            <a:r>
              <a:rPr lang="en-US" dirty="0">
                <a:solidFill>
                  <a:srgbClr val="00A650"/>
                </a:solidFill>
              </a:rPr>
              <a:t>preattentively</a:t>
            </a:r>
            <a:r>
              <a:rPr lang="en-US" dirty="0"/>
              <a:t>”?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00A650"/>
                </a:solidFill>
              </a:rPr>
              <a:t>all entities </a:t>
            </a:r>
            <a:r>
              <a:rPr lang="en-US" dirty="0"/>
              <a:t>belonging to a relationship be easily identified?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Visual Search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7544" y="1614399"/>
            <a:ext cx="4824536" cy="4525963"/>
          </a:xfrm>
        </p:spPr>
        <p:txBody>
          <a:bodyPr>
            <a:normAutofit/>
          </a:bodyPr>
          <a:lstStyle/>
          <a:p>
            <a:r>
              <a:rPr lang="en-US" dirty="0"/>
              <a:t>Count </a:t>
            </a:r>
            <a:r>
              <a:rPr lang="en-US" dirty="0">
                <a:solidFill>
                  <a:srgbClr val="00A650"/>
                </a:solidFill>
              </a:rPr>
              <a:t>number of highlight regions </a:t>
            </a:r>
            <a:r>
              <a:rPr lang="en-US" dirty="0"/>
              <a:t>(5 to 12)</a:t>
            </a:r>
          </a:p>
          <a:p>
            <a:r>
              <a:rPr lang="en-US" dirty="0">
                <a:solidFill>
                  <a:srgbClr val="00ACDC"/>
                </a:solidFill>
              </a:rPr>
              <a:t>Correctness and speed</a:t>
            </a:r>
          </a:p>
          <a:p>
            <a:r>
              <a:rPr lang="en-US" dirty="0"/>
              <a:t>Variety of visualizations</a:t>
            </a:r>
          </a:p>
          <a:p>
            <a:r>
              <a:rPr lang="en-US" dirty="0"/>
              <a:t>Eye-Tracker</a:t>
            </a:r>
          </a:p>
          <a:p>
            <a:r>
              <a:rPr lang="en-US" dirty="0"/>
              <a:t>Context information not required for task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2050" name="Picture 2" descr="D:\TUG\icg_1\linksrouting_paper\userstudy\scatter3x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584" y="2737413"/>
            <a:ext cx="3779912" cy="3024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D:\TUG\icg_1\linksrouting_paper\userstudy\map070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074" y="2737514"/>
            <a:ext cx="3780420" cy="302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D:\TUG\icg_1\linksrouting_paper\userstudy\satell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3" y="2743273"/>
            <a:ext cx="3816423" cy="3053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D:\TUG\icg_1\linksrouting_paper\userstudy\treema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743273"/>
            <a:ext cx="3816424" cy="305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D:\TUG\icg_1\linksrouting_paper\userstudy\wikipedia_vi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2737514"/>
            <a:ext cx="3780420" cy="302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 descr="D:\TUG\icg_1\linksrouting_paper\userstudy\central_europ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743204"/>
            <a:ext cx="3816000" cy="3053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 descr="D:\TUG\icg_1\linksrouting_paper\figures\scatter1_bundle_highlight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5" y="2492896"/>
            <a:ext cx="3384376" cy="3620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55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Techniques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3672407" cy="5256584"/>
          </a:xfrm>
        </p:spPr>
        <p:txBody>
          <a:bodyPr>
            <a:normAutofit/>
          </a:bodyPr>
          <a:lstStyle/>
          <a:p>
            <a:pPr marL="180975" indent="-180975"/>
            <a:r>
              <a:rPr lang="en-US" sz="2400" dirty="0"/>
              <a:t>Frame/color based highlighting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/>
            <a:endParaRPr lang="en-US" sz="2400" dirty="0"/>
          </a:p>
          <a:p>
            <a:pPr marL="180975" indent="-180975"/>
            <a:r>
              <a:rPr lang="en-US" sz="2400" dirty="0"/>
              <a:t>Straight Visual  Links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5" y="1628801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628802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628800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Inhaltsplatzhalter 11"/>
          <p:cNvSpPr>
            <a:spLocks noGrp="1"/>
          </p:cNvSpPr>
          <p:nvPr>
            <p:ph sz="half" idx="1"/>
          </p:nvPr>
        </p:nvSpPr>
        <p:spPr>
          <a:xfrm>
            <a:off x="4572000" y="1379908"/>
            <a:ext cx="4392488" cy="4857404"/>
          </a:xfrm>
        </p:spPr>
        <p:txBody>
          <a:bodyPr>
            <a:normAutofit/>
          </a:bodyPr>
          <a:lstStyle/>
          <a:p>
            <a:pPr marL="180975" indent="-180975"/>
            <a:r>
              <a:rPr lang="en-US" sz="2400" dirty="0"/>
              <a:t>Context-Preserving Visual Links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7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46754 -0.15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46858 0.1561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75 L -0.00399 -0.15889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525963"/>
          </a:xfrm>
        </p:spPr>
        <p:txBody>
          <a:bodyPr>
            <a:norm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dirty="0">
                <a:solidFill>
                  <a:srgbClr val="00ACDC"/>
                </a:solidFill>
              </a:rPr>
              <a:t>Visual</a:t>
            </a:r>
            <a:r>
              <a:rPr lang="en-US" dirty="0"/>
              <a:t> </a:t>
            </a:r>
            <a:r>
              <a:rPr lang="en-US" dirty="0">
                <a:solidFill>
                  <a:srgbClr val="00A650"/>
                </a:solidFill>
              </a:rPr>
              <a:t>links</a:t>
            </a:r>
            <a:r>
              <a:rPr lang="en-US" dirty="0"/>
              <a:t> lead to a better performance than </a:t>
            </a:r>
            <a:r>
              <a:rPr lang="en-US" dirty="0">
                <a:solidFill>
                  <a:srgbClr val="FFC000"/>
                </a:solidFill>
              </a:rPr>
              <a:t>conventional highlights</a:t>
            </a:r>
            <a:r>
              <a:rPr lang="en-US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82</a:t>
            </a:fld>
            <a:endParaRPr lang="en-US"/>
          </a:p>
        </p:txBody>
      </p:sp>
      <p:graphicFrame>
        <p:nvGraphicFramePr>
          <p:cNvPr id="9" name="Chart 10"/>
          <p:cNvGraphicFramePr>
            <a:graphicFrameLocks/>
          </p:cNvGraphicFramePr>
          <p:nvPr/>
        </p:nvGraphicFramePr>
        <p:xfrm>
          <a:off x="827584" y="3169771"/>
          <a:ext cx="3312368" cy="2851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551661"/>
              </p:ext>
            </p:extLst>
          </p:nvPr>
        </p:nvGraphicFramePr>
        <p:xfrm>
          <a:off x="5076056" y="3169772"/>
          <a:ext cx="3373948" cy="287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1614399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Context-preserving visual links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 have a negative impact on performance.</a:t>
            </a:r>
          </a:p>
        </p:txBody>
      </p:sp>
      <p:pic>
        <p:nvPicPr>
          <p:cNvPr id="11" name="Picture 3" descr="C:\Users\Markus\Desktop\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700809"/>
            <a:ext cx="1440160" cy="1444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726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9" grpId="0">
        <p:bldAsOne/>
      </p:bldGraphic>
      <p:bldGraphic spid="10" grpId="0">
        <p:bldAsOne/>
      </p:bldGraphic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9" y="1787218"/>
            <a:ext cx="4226032" cy="338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016" y="1787218"/>
            <a:ext cx="4226032" cy="338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8" y="1787218"/>
            <a:ext cx="4226032" cy="338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Gaze Plots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>
          <a:xfrm>
            <a:off x="323528" y="1268764"/>
            <a:ext cx="4248472" cy="1209732"/>
          </a:xfrm>
        </p:spPr>
        <p:txBody>
          <a:bodyPr>
            <a:normAutofit/>
          </a:bodyPr>
          <a:lstStyle/>
          <a:p>
            <a:pPr marL="180975" indent="-180975" algn="ctr"/>
            <a:r>
              <a:rPr lang="en-US" sz="2400" dirty="0"/>
              <a:t>Frame based highlighting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4" name="Inhaltsplatzhalter 11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8472" cy="1555373"/>
          </a:xfrm>
        </p:spPr>
        <p:txBody>
          <a:bodyPr>
            <a:normAutofit/>
          </a:bodyPr>
          <a:lstStyle/>
          <a:p>
            <a:pPr marL="180975" indent="-180975"/>
            <a:r>
              <a:rPr lang="en-US" sz="2400" dirty="0"/>
              <a:t>Context-Preserving Visual Links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0" name="Inhaltsplatzhalter 11"/>
          <p:cNvSpPr>
            <a:spLocks noGrp="1"/>
          </p:cNvSpPr>
          <p:nvPr>
            <p:ph sz="half" idx="1"/>
          </p:nvPr>
        </p:nvSpPr>
        <p:spPr>
          <a:xfrm>
            <a:off x="4716016" y="1268761"/>
            <a:ext cx="4248472" cy="2419469"/>
          </a:xfrm>
        </p:spPr>
        <p:txBody>
          <a:bodyPr>
            <a:normAutofit/>
          </a:bodyPr>
          <a:lstStyle/>
          <a:p>
            <a:pPr marL="180975" indent="-180975" algn="ctr"/>
            <a:r>
              <a:rPr lang="en-US" sz="2400" dirty="0"/>
              <a:t>Straight Visual  Links</a:t>
            </a:r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5121" name="Picture 1" descr="C:\Users\Markus\Desktop\links routing paper\userstudy\testdata\map_providence_dummy_st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787218"/>
            <a:ext cx="4267200" cy="3413760"/>
          </a:xfrm>
          <a:prstGeom prst="rect">
            <a:avLst/>
          </a:prstGeom>
          <a:noFill/>
        </p:spPr>
      </p:pic>
      <p:pic>
        <p:nvPicPr>
          <p:cNvPr id="5122" name="Picture 2" descr="C:\Users\Markus\Desktop\links routing paper\userstudy\testdata\map_providence_dummy_h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787218"/>
            <a:ext cx="4267200" cy="3413760"/>
          </a:xfrm>
          <a:prstGeom prst="rect">
            <a:avLst/>
          </a:prstGeom>
          <a:noFill/>
        </p:spPr>
      </p:pic>
      <p:pic>
        <p:nvPicPr>
          <p:cNvPr id="5123" name="Picture 3" descr="C:\Users\Markus\Desktop\links routing paper\userstudy\testdata\map_providence_dummy_our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787218"/>
            <a:ext cx="4267200" cy="341376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2" grpId="1" build="p"/>
      <p:bldP spid="14" grpId="0" build="p"/>
      <p:bldP spid="10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dirty="0">
                <a:solidFill>
                  <a:srgbClr val="00A650"/>
                </a:solidFill>
              </a:rPr>
              <a:t>Context-preserving visual links </a:t>
            </a:r>
            <a:r>
              <a:rPr lang="en-US" dirty="0"/>
              <a:t>have a positive impact on user satisfaction.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84</a:t>
            </a:fld>
            <a:endParaRPr lang="en-US"/>
          </a:p>
        </p:txBody>
      </p:sp>
      <p:graphicFrame>
        <p:nvGraphicFramePr>
          <p:cNvPr id="7" name="Chart 5"/>
          <p:cNvGraphicFramePr>
            <a:graphicFrameLocks/>
          </p:cNvGraphicFramePr>
          <p:nvPr/>
        </p:nvGraphicFramePr>
        <p:xfrm>
          <a:off x="179512" y="2737723"/>
          <a:ext cx="8716906" cy="354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hteck 7"/>
          <p:cNvSpPr/>
          <p:nvPr/>
        </p:nvSpPr>
        <p:spPr>
          <a:xfrm>
            <a:off x="1835696" y="5589240"/>
            <a:ext cx="288032" cy="259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4406776" y="5589240"/>
            <a:ext cx="288032" cy="259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5" name="Picture 3" descr="C:\Users\Markus\Desktop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132857"/>
            <a:ext cx="748412" cy="75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43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Context-Preserving Visual Links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1"/>
            <a:ext cx="80032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100" dirty="0">
                <a:solidFill>
                  <a:srgbClr val="00A650"/>
                </a:solidFill>
              </a:rPr>
              <a:t>Context-preserving visual links</a:t>
            </a:r>
            <a:r>
              <a:rPr lang="en-US" sz="4100" dirty="0"/>
              <a:t> … </a:t>
            </a:r>
          </a:p>
          <a:p>
            <a:pPr marL="85725" indent="0">
              <a:buNone/>
              <a:tabLst>
                <a:tab pos="361950" algn="l"/>
              </a:tabLst>
            </a:pPr>
            <a:r>
              <a:rPr lang="en-US" sz="3100" dirty="0"/>
              <a:t>…	avoid </a:t>
            </a:r>
            <a:r>
              <a:rPr lang="en-US" sz="3100" dirty="0">
                <a:solidFill>
                  <a:srgbClr val="00ACDC"/>
                </a:solidFill>
              </a:rPr>
              <a:t>occlusion of important content in the BR</a:t>
            </a:r>
          </a:p>
          <a:p>
            <a:pPr marL="85725" indent="0">
              <a:buNone/>
              <a:tabLst>
                <a:tab pos="361950" algn="l"/>
              </a:tabLst>
            </a:pPr>
            <a:r>
              <a:rPr lang="en-US" sz="3100" dirty="0"/>
              <a:t>…	can be adjusted to </a:t>
            </a:r>
            <a:r>
              <a:rPr lang="en-US" sz="3100" dirty="0">
                <a:solidFill>
                  <a:srgbClr val="00ACDC"/>
                </a:solidFill>
              </a:rPr>
              <a:t>visually stand out</a:t>
            </a:r>
            <a:r>
              <a:rPr lang="en-US" sz="3100" dirty="0"/>
              <a:t> from the 	BR</a:t>
            </a:r>
          </a:p>
          <a:p>
            <a:pPr marL="85725" indent="0">
              <a:buNone/>
              <a:tabLst>
                <a:tab pos="361950" algn="l"/>
              </a:tabLst>
            </a:pPr>
            <a:r>
              <a:rPr lang="en-US" sz="3100" dirty="0"/>
              <a:t>…	do not harm performance when compared to 	non-routed visual links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Connectedness Reccomendation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connectedness if:</a:t>
            </a:r>
          </a:p>
          <a:p>
            <a:pPr lvl="1"/>
            <a:r>
              <a:rPr lang="en-US"/>
              <a:t>You need the additional ink to make the links </a:t>
            </a:r>
            <a:r>
              <a:rPr lang="en-US">
                <a:solidFill>
                  <a:schemeClr val="accent2"/>
                </a:solidFill>
              </a:rPr>
              <a:t>stand out from the BR</a:t>
            </a:r>
          </a:p>
          <a:p>
            <a:pPr lvl="1"/>
            <a:r>
              <a:rPr lang="en-US"/>
              <a:t>You want to show </a:t>
            </a:r>
            <a:r>
              <a:rPr lang="en-US">
                <a:solidFill>
                  <a:schemeClr val="accent2"/>
                </a:solidFill>
              </a:rPr>
              <a:t>many different relationships </a:t>
            </a:r>
            <a:r>
              <a:rPr lang="en-US"/>
              <a:t>(e.g. as in a graph)</a:t>
            </a:r>
          </a:p>
          <a:p>
            <a:pPr lvl="1"/>
            <a:r>
              <a:rPr lang="en-US"/>
              <a:t>You </a:t>
            </a:r>
            <a:r>
              <a:rPr lang="en-US">
                <a:solidFill>
                  <a:schemeClr val="accent2"/>
                </a:solidFill>
              </a:rPr>
              <a:t>can not </a:t>
            </a:r>
            <a:r>
              <a:rPr lang="en-US"/>
              <a:t>easily </a:t>
            </a:r>
            <a:r>
              <a:rPr lang="en-US">
                <a:solidFill>
                  <a:schemeClr val="accent2"/>
                </a:solidFill>
              </a:rPr>
              <a:t>modulate </a:t>
            </a:r>
            <a:r>
              <a:rPr lang="en-US"/>
              <a:t>the visual rep of the items</a:t>
            </a:r>
          </a:p>
          <a:p>
            <a:pPr lvl="1"/>
            <a:r>
              <a:rPr lang="en-US"/>
              <a:t>You want to make sure that </a:t>
            </a:r>
            <a:r>
              <a:rPr lang="en-US">
                <a:solidFill>
                  <a:schemeClr val="accent2"/>
                </a:solidFill>
              </a:rPr>
              <a:t>nothing </a:t>
            </a:r>
            <a:r>
              <a:rPr lang="en-US"/>
              <a:t>is </a:t>
            </a:r>
            <a:r>
              <a:rPr lang="en-US">
                <a:solidFill>
                  <a:schemeClr val="accent2"/>
                </a:solidFill>
              </a:rPr>
              <a:t>overlooked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158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Connectedness Reccomendation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careful if:</a:t>
            </a:r>
          </a:p>
          <a:p>
            <a:pPr lvl="1"/>
            <a:r>
              <a:rPr lang="en-US" dirty="0"/>
              <a:t>You only have </a:t>
            </a:r>
            <a:r>
              <a:rPr lang="en-US" dirty="0">
                <a:solidFill>
                  <a:schemeClr val="accent3"/>
                </a:solidFill>
              </a:rPr>
              <a:t>a handful of classes but a high # items</a:t>
            </a:r>
          </a:p>
          <a:p>
            <a:pPr lvl="1"/>
            <a:r>
              <a:rPr lang="en-US" dirty="0"/>
              <a:t>You need a </a:t>
            </a:r>
            <a:r>
              <a:rPr lang="en-US" dirty="0">
                <a:solidFill>
                  <a:schemeClr val="accent3"/>
                </a:solidFill>
              </a:rPr>
              <a:t>very fast implementation</a:t>
            </a:r>
          </a:p>
          <a:p>
            <a:pPr lvl="2"/>
            <a:r>
              <a:rPr lang="en-US" dirty="0"/>
              <a:t>Making connectedness run efficiently is often not trivial!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262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What‘s Next: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When to Link? </a:t>
            </a:r>
            <a:r>
              <a:rPr lang="en-US" dirty="0"/>
              <a:t>by Marc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88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62373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Attributes for Links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Occlusion issues</a:t>
            </a:r>
          </a:p>
          <a:p>
            <a:pPr lvl="1"/>
            <a:r>
              <a:rPr lang="en-US" dirty="0"/>
              <a:t>Is the </a:t>
            </a:r>
            <a:r>
              <a:rPr lang="en-US" dirty="0">
                <a:solidFill>
                  <a:srgbClr val="00A650"/>
                </a:solidFill>
              </a:rPr>
              <a:t>base representation preserved</a:t>
            </a:r>
            <a:r>
              <a:rPr lang="en-US" dirty="0"/>
              <a:t>?</a:t>
            </a:r>
          </a:p>
          <a:p>
            <a:r>
              <a:rPr lang="en-US" dirty="0"/>
              <a:t>Compatibility to base representation?</a:t>
            </a:r>
          </a:p>
          <a:p>
            <a:pPr lvl="1"/>
            <a:r>
              <a:rPr lang="en-US" dirty="0"/>
              <a:t>Is the choice of </a:t>
            </a:r>
            <a:r>
              <a:rPr lang="en-US" dirty="0">
                <a:solidFill>
                  <a:schemeClr val="accent1"/>
                </a:solidFill>
              </a:rPr>
              <a:t>visual encoding </a:t>
            </a:r>
            <a:r>
              <a:rPr lang="en-US" dirty="0"/>
              <a:t>for a link </a:t>
            </a:r>
            <a:r>
              <a:rPr lang="en-US" dirty="0">
                <a:solidFill>
                  <a:schemeClr val="accent1"/>
                </a:solidFill>
              </a:rPr>
              <a:t>suitable for </a:t>
            </a:r>
            <a:r>
              <a:rPr lang="en-US" dirty="0"/>
              <a:t>the encoding of the </a:t>
            </a:r>
            <a:r>
              <a:rPr lang="en-US" dirty="0">
                <a:solidFill>
                  <a:schemeClr val="accent1"/>
                </a:solidFill>
              </a:rPr>
              <a:t>base representation</a:t>
            </a:r>
            <a:r>
              <a:rPr lang="en-US" dirty="0"/>
              <a:t>?</a:t>
            </a:r>
          </a:p>
          <a:p>
            <a:r>
              <a:rPr lang="en-US" dirty="0"/>
              <a:t>Practical/Implementation issues?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Easy</a:t>
            </a:r>
            <a:r>
              <a:rPr lang="en-US" dirty="0"/>
              <a:t> to implement?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Efficient </a:t>
            </a:r>
            <a:r>
              <a:rPr lang="en-US" dirty="0"/>
              <a:t>to implement?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VisWeek Tutorial: Connecting the Dots – M. Streit, H.-J. Schulz, A.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4282</Words>
  <Application>Microsoft Office PowerPoint</Application>
  <PresentationFormat>On-screen Show (4:3)</PresentationFormat>
  <Paragraphs>653</Paragraphs>
  <Slides>88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Angsana New</vt:lpstr>
      <vt:lpstr>Arial</vt:lpstr>
      <vt:lpstr>Calibri</vt:lpstr>
      <vt:lpstr>Maiandra GD</vt:lpstr>
      <vt:lpstr>caleydo_slide_template_4-3</vt:lpstr>
      <vt:lpstr>Connecting The Dots - Showing Relationships in Data and Beyond</vt:lpstr>
      <vt:lpstr>Part II: HOw To Link?</vt:lpstr>
      <vt:lpstr>Schedule</vt:lpstr>
      <vt:lpstr>Contents</vt:lpstr>
      <vt:lpstr>Linking Objective</vt:lpstr>
      <vt:lpstr>Base Representation (BR)… </vt:lpstr>
      <vt:lpstr>How To Link?</vt:lpstr>
      <vt:lpstr>Quality Attributes for Links (1/2)</vt:lpstr>
      <vt:lpstr>Quality Attributes for Links (2/2)</vt:lpstr>
      <vt:lpstr>Quality Attributes Online</vt:lpstr>
      <vt:lpstr>Critique: Visual Encoding Conventions</vt:lpstr>
      <vt:lpstr>Three Major Classes of Links</vt:lpstr>
      <vt:lpstr>Proximity</vt:lpstr>
      <vt:lpstr>Similarity</vt:lpstr>
      <vt:lpstr>Similarity</vt:lpstr>
      <vt:lpstr>Connectedness and Common Region</vt:lpstr>
      <vt:lpstr>The “obscure” grouping principles</vt:lpstr>
      <vt:lpstr>PowerPoint Presentation</vt:lpstr>
      <vt:lpstr>Proximity</vt:lpstr>
      <vt:lpstr>Proximity</vt:lpstr>
      <vt:lpstr>Proximity: Compatibility to BR</vt:lpstr>
      <vt:lpstr>Proximity Uses</vt:lpstr>
      <vt:lpstr>Proximity in Graphs</vt:lpstr>
      <vt:lpstr>Proximity - Graph Dice</vt:lpstr>
      <vt:lpstr>Proximity - MDS</vt:lpstr>
      <vt:lpstr>Proximity - Sorting</vt:lpstr>
      <vt:lpstr>Proximity Reccomendation</vt:lpstr>
      <vt:lpstr>Similarity</vt:lpstr>
      <vt:lpstr>Similarity - Color</vt:lpstr>
      <vt:lpstr>Color – Perception Issues (1/2)</vt:lpstr>
      <vt:lpstr>Color – Perception Issues (2/2)</vt:lpstr>
      <vt:lpstr>Color Reccomendation</vt:lpstr>
      <vt:lpstr>Value / Saturation / Transparency</vt:lpstr>
      <vt:lpstr>Color/Value Modulation Examples</vt:lpstr>
      <vt:lpstr>Other Modulation-Based Similarity</vt:lpstr>
      <vt:lpstr>Other Modulation-Based Similarity</vt:lpstr>
      <vt:lpstr>Similarity based on Supplementation</vt:lpstr>
      <vt:lpstr>Similarity based on Modulating Everything Else</vt:lpstr>
      <vt:lpstr>Modulating Everything Else: Reccomendation, Example</vt:lpstr>
      <vt:lpstr>Connectedness and Common Region</vt:lpstr>
      <vt:lpstr>Connectedness</vt:lpstr>
      <vt:lpstr>A Little Experiment…</vt:lpstr>
      <vt:lpstr>Connectedness</vt:lpstr>
      <vt:lpstr>Common Region</vt:lpstr>
      <vt:lpstr>Connectedness Varieties</vt:lpstr>
      <vt:lpstr>Bubble Sets</vt:lpstr>
      <vt:lpstr>Bubble Sets</vt:lpstr>
      <vt:lpstr>“Advanced” Euler Diagrams</vt:lpstr>
      <vt:lpstr>Compact Rectangular Euler Diagrams </vt:lpstr>
      <vt:lpstr>Compact Rectangular Euler Diagrams </vt:lpstr>
      <vt:lpstr>Addressing Scalability, Occlusion Issues</vt:lpstr>
      <vt:lpstr>Bundling - HEB</vt:lpstr>
      <vt:lpstr>Bundling - HEB</vt:lpstr>
      <vt:lpstr>Bundling - HEB</vt:lpstr>
      <vt:lpstr>Bundling - FEB</vt:lpstr>
      <vt:lpstr>Bundling - FEB</vt:lpstr>
      <vt:lpstr>Other Bundling Approaches</vt:lpstr>
      <vt:lpstr>Routing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Goals: Optimal link routes…</vt:lpstr>
      <vt:lpstr>Tradeoff</vt:lpstr>
      <vt:lpstr>System Overview</vt:lpstr>
      <vt:lpstr>Important Content</vt:lpstr>
      <vt:lpstr>Saliency for a complex scene</vt:lpstr>
      <vt:lpstr>Color Similarity</vt:lpstr>
      <vt:lpstr>Highlight Regions</vt:lpstr>
      <vt:lpstr>Other Link Sets</vt:lpstr>
      <vt:lpstr>Combined Penalties</vt:lpstr>
      <vt:lpstr>System Overview</vt:lpstr>
      <vt:lpstr>Routing</vt:lpstr>
      <vt:lpstr>Technique applied to Caleydo</vt:lpstr>
      <vt:lpstr>Evaluation: Hypothesis</vt:lpstr>
      <vt:lpstr>Task: Visual Search</vt:lpstr>
      <vt:lpstr>Three Techniques</vt:lpstr>
      <vt:lpstr>Results</vt:lpstr>
      <vt:lpstr>Gaze Plots</vt:lpstr>
      <vt:lpstr>Results</vt:lpstr>
      <vt:lpstr>Context-Preserving Visual Links Summary</vt:lpstr>
      <vt:lpstr>Connectedness Reccomendation</vt:lpstr>
      <vt:lpstr>Connectedness Reccomendation</vt:lpstr>
      <vt:lpstr>What‘s Next:  When to Link? by Marc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alexsb</dc:creator>
  <cp:lastModifiedBy>Hans-Jörg Schulz</cp:lastModifiedBy>
  <cp:revision>178</cp:revision>
  <cp:lastPrinted>2012-10-10T14:10:26Z</cp:lastPrinted>
  <dcterms:created xsi:type="dcterms:W3CDTF">2012-10-02T14:42:17Z</dcterms:created>
  <dcterms:modified xsi:type="dcterms:W3CDTF">2020-03-16T09:33:55Z</dcterms:modified>
</cp:coreProperties>
</file>