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516" r:id="rId3"/>
    <p:sldId id="487" r:id="rId4"/>
    <p:sldId id="490" r:id="rId5"/>
    <p:sldId id="493" r:id="rId6"/>
    <p:sldId id="496" r:id="rId7"/>
    <p:sldId id="494" r:id="rId8"/>
    <p:sldId id="507" r:id="rId9"/>
    <p:sldId id="515" r:id="rId10"/>
    <p:sldId id="499" r:id="rId11"/>
    <p:sldId id="520" r:id="rId12"/>
    <p:sldId id="519" r:id="rId13"/>
    <p:sldId id="531" r:id="rId14"/>
    <p:sldId id="524" r:id="rId15"/>
    <p:sldId id="522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530" r:id="rId24"/>
    <p:sldId id="550" r:id="rId25"/>
    <p:sldId id="518" r:id="rId26"/>
    <p:sldId id="527" r:id="rId27"/>
    <p:sldId id="551" r:id="rId28"/>
    <p:sldId id="466" r:id="rId29"/>
    <p:sldId id="554" r:id="rId30"/>
    <p:sldId id="553" r:id="rId31"/>
    <p:sldId id="55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D55B343-ABDB-4275-9554-C22EA832C22B}">
          <p14:sldIdLst>
            <p14:sldId id="256"/>
            <p14:sldId id="516"/>
            <p14:sldId id="487"/>
            <p14:sldId id="490"/>
            <p14:sldId id="493"/>
            <p14:sldId id="496"/>
            <p14:sldId id="494"/>
            <p14:sldId id="507"/>
            <p14:sldId id="515"/>
            <p14:sldId id="499"/>
            <p14:sldId id="520"/>
            <p14:sldId id="519"/>
            <p14:sldId id="531"/>
            <p14:sldId id="524"/>
            <p14:sldId id="522"/>
            <p14:sldId id="500"/>
            <p14:sldId id="501"/>
            <p14:sldId id="502"/>
            <p14:sldId id="503"/>
            <p14:sldId id="504"/>
            <p14:sldId id="505"/>
            <p14:sldId id="506"/>
            <p14:sldId id="530"/>
            <p14:sldId id="550"/>
            <p14:sldId id="518"/>
            <p14:sldId id="527"/>
            <p14:sldId id="551"/>
            <p14:sldId id="466"/>
            <p14:sldId id="554"/>
            <p14:sldId id="553"/>
            <p14:sldId id="5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50"/>
    <a:srgbClr val="00ACDC"/>
    <a:srgbClr val="636466"/>
    <a:srgbClr val="B8B8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20" autoAdjust="0"/>
  </p:normalViewPr>
  <p:slideViewPr>
    <p:cSldViewPr>
      <p:cViewPr varScale="1">
        <p:scale>
          <a:sx n="93" d="100"/>
          <a:sy n="93" d="100"/>
        </p:scale>
        <p:origin x="18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16.03.2020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Reveal relationships, patterns, and connections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514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dirty="0" err="1"/>
              <a:t>Well</a:t>
            </a:r>
            <a:r>
              <a:rPr lang="de-AT" sz="1200" dirty="0"/>
              <a:t>, </a:t>
            </a:r>
            <a:r>
              <a:rPr lang="de-AT" sz="1200" dirty="0" err="1"/>
              <a:t>his</a:t>
            </a:r>
            <a:r>
              <a:rPr lang="de-AT" sz="1200" dirty="0"/>
              <a:t> </a:t>
            </a:r>
            <a:r>
              <a:rPr lang="de-AT" sz="1200" dirty="0" err="1"/>
              <a:t>name</a:t>
            </a:r>
            <a:r>
              <a:rPr lang="de-AT" sz="1200" dirty="0"/>
              <a:t> </a:t>
            </a:r>
            <a:r>
              <a:rPr lang="de-AT" sz="1200" dirty="0" err="1"/>
              <a:t>depends</a:t>
            </a:r>
            <a:r>
              <a:rPr lang="de-AT" sz="1200" dirty="0"/>
              <a:t> </a:t>
            </a:r>
            <a:r>
              <a:rPr lang="de-AT" sz="1200" dirty="0" err="1"/>
              <a:t>from</a:t>
            </a:r>
            <a:r>
              <a:rPr lang="de-AT" sz="1200" dirty="0"/>
              <a:t> </a:t>
            </a:r>
            <a:r>
              <a:rPr lang="de-AT" sz="1200" dirty="0" err="1"/>
              <a:t>where</a:t>
            </a:r>
            <a:r>
              <a:rPr lang="de-AT" sz="1200" dirty="0"/>
              <a:t> </a:t>
            </a:r>
            <a:r>
              <a:rPr lang="de-AT" sz="1200" dirty="0" err="1"/>
              <a:t>you</a:t>
            </a:r>
            <a:r>
              <a:rPr lang="de-AT" sz="1200" dirty="0"/>
              <a:t> </a:t>
            </a:r>
            <a:r>
              <a:rPr lang="de-AT" sz="1200" dirty="0" err="1"/>
              <a:t>are</a:t>
            </a:r>
            <a:r>
              <a:rPr lang="de-AT" sz="1200" dirty="0"/>
              <a:t>…</a:t>
            </a:r>
            <a:br>
              <a:rPr lang="de-AT" sz="1200" dirty="0"/>
            </a:br>
            <a:r>
              <a:rPr lang="de-AT" sz="1200" dirty="0" err="1"/>
              <a:t>Let‘s</a:t>
            </a:r>
            <a:r>
              <a:rPr lang="de-AT" sz="1200" dirty="0"/>
              <a:t> </a:t>
            </a:r>
            <a:r>
              <a:rPr lang="de-AT" sz="1200" dirty="0" err="1"/>
              <a:t>call</a:t>
            </a:r>
            <a:r>
              <a:rPr lang="de-AT" sz="1200" dirty="0"/>
              <a:t> </a:t>
            </a:r>
            <a:r>
              <a:rPr lang="de-AT" sz="1200" dirty="0" err="1"/>
              <a:t>him</a:t>
            </a:r>
            <a:r>
              <a:rPr lang="de-AT" sz="1200" dirty="0"/>
              <a:t> </a:t>
            </a:r>
            <a:r>
              <a:rPr lang="de-AT" sz="1200" dirty="0" err="1"/>
              <a:t>wally</a:t>
            </a:r>
            <a:endParaRPr lang="en-US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82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Transition:</a:t>
            </a:r>
            <a:r>
              <a:rPr lang="de-AT" baseline="0" dirty="0"/>
              <a:t> </a:t>
            </a:r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try</a:t>
            </a:r>
            <a:r>
              <a:rPr lang="de-AT" dirty="0"/>
              <a:t> an</a:t>
            </a:r>
            <a:r>
              <a:rPr lang="de-AT" baseline="0" dirty="0"/>
              <a:t> </a:t>
            </a:r>
            <a:r>
              <a:rPr lang="de-AT" baseline="0" dirty="0" err="1"/>
              <a:t>easier</a:t>
            </a:r>
            <a:r>
              <a:rPr lang="de-AT" baseline="0" dirty="0"/>
              <a:t> </a:t>
            </a:r>
            <a:r>
              <a:rPr lang="de-AT" baseline="0" dirty="0" err="1"/>
              <a:t>one</a:t>
            </a:r>
            <a:r>
              <a:rPr lang="de-AT" baseline="0" dirty="0"/>
              <a:t>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013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Comparing</a:t>
            </a:r>
            <a:r>
              <a:rPr lang="de-AT" dirty="0"/>
              <a:t>, </a:t>
            </a:r>
            <a:r>
              <a:rPr lang="de-AT" dirty="0" err="1"/>
              <a:t>correlating</a:t>
            </a:r>
            <a:r>
              <a:rPr lang="de-AT" dirty="0"/>
              <a:t>,</a:t>
            </a:r>
            <a:r>
              <a:rPr lang="de-AT" baseline="0" dirty="0"/>
              <a:t> </a:t>
            </a:r>
            <a:r>
              <a:rPr lang="de-AT" baseline="0" dirty="0" err="1"/>
              <a:t>iterpreting</a:t>
            </a:r>
            <a:r>
              <a:rPr lang="de-AT" baseline="0" dirty="0"/>
              <a:t> </a:t>
            </a:r>
            <a:r>
              <a:rPr lang="de-AT" baseline="0" dirty="0" err="1"/>
              <a:t>connected</a:t>
            </a:r>
            <a:r>
              <a:rPr lang="de-AT" baseline="0" dirty="0"/>
              <a:t> </a:t>
            </a:r>
            <a:r>
              <a:rPr lang="de-AT" baseline="0" dirty="0" err="1"/>
              <a:t>pieces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information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567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In real </a:t>
            </a:r>
            <a:r>
              <a:rPr lang="de-AT" dirty="0" err="1"/>
              <a:t>world</a:t>
            </a:r>
            <a:r>
              <a:rPr lang="de-AT" dirty="0"/>
              <a:t> </a:t>
            </a:r>
            <a:r>
              <a:rPr lang="de-AT" dirty="0" err="1"/>
              <a:t>situations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often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things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stand out…</a:t>
            </a:r>
          </a:p>
          <a:p>
            <a:r>
              <a:rPr lang="de-AT" dirty="0"/>
              <a:t>…</a:t>
            </a:r>
          </a:p>
          <a:p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computers</a:t>
            </a:r>
            <a:r>
              <a:rPr lang="de-AT" dirty="0"/>
              <a:t>,</a:t>
            </a:r>
            <a:r>
              <a:rPr lang="de-AT" baseline="0" dirty="0"/>
              <a:t> </a:t>
            </a:r>
            <a:r>
              <a:rPr lang="de-AT" baseline="0" dirty="0" err="1"/>
              <a:t>you</a:t>
            </a:r>
            <a:r>
              <a:rPr lang="de-AT" baseline="0" dirty="0"/>
              <a:t> also find </a:t>
            </a:r>
            <a:r>
              <a:rPr lang="de-AT" baseline="0" dirty="0" err="1"/>
              <a:t>hilighting</a:t>
            </a:r>
            <a:r>
              <a:rPr lang="de-AT" baseline="0" dirty="0"/>
              <a:t> </a:t>
            </a:r>
            <a:r>
              <a:rPr lang="de-AT" baseline="0" dirty="0" err="1"/>
              <a:t>often</a:t>
            </a:r>
            <a:r>
              <a:rPr lang="de-AT" baseline="0" dirty="0"/>
              <a:t>…</a:t>
            </a:r>
            <a:br>
              <a:rPr lang="de-AT" baseline="0" dirty="0"/>
            </a:br>
            <a:br>
              <a:rPr lang="de-AT" baseline="0" dirty="0"/>
            </a:br>
            <a:r>
              <a:rPr lang="en-US" dirty="0"/>
              <a:t>Synchronized visual highlighting </a:t>
            </a:r>
          </a:p>
          <a:p>
            <a:r>
              <a:rPr lang="en-US" dirty="0"/>
              <a:t>Well-known technique used to assist this task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435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Base </a:t>
            </a:r>
            <a:r>
              <a:rPr lang="de-AT" dirty="0" err="1"/>
              <a:t>representation</a:t>
            </a:r>
            <a:endParaRPr lang="de-AT" dirty="0"/>
          </a:p>
          <a:p>
            <a:endParaRPr lang="de-AT" dirty="0"/>
          </a:p>
          <a:p>
            <a:r>
              <a:rPr lang="de-AT" dirty="0" err="1"/>
              <a:t>various</a:t>
            </a:r>
            <a:r>
              <a:rPr lang="de-AT" baseline="0" dirty="0"/>
              <a:t> </a:t>
            </a:r>
            <a:r>
              <a:rPr lang="de-AT" baseline="0" dirty="0" err="1"/>
              <a:t>highlighting</a:t>
            </a:r>
            <a:r>
              <a:rPr lang="de-AT" baseline="0" dirty="0"/>
              <a:t> </a:t>
            </a:r>
            <a:r>
              <a:rPr lang="de-AT" baseline="0" dirty="0" err="1"/>
              <a:t>techniques</a:t>
            </a:r>
            <a:r>
              <a:rPr lang="de-AT" baseline="0" dirty="0"/>
              <a:t> </a:t>
            </a:r>
            <a:r>
              <a:rPr lang="de-AT" baseline="0" dirty="0" err="1"/>
              <a:t>around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772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Advantages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big</a:t>
            </a:r>
            <a:r>
              <a:rPr lang="de-AT" baseline="0" dirty="0"/>
              <a:t> </a:t>
            </a:r>
            <a:r>
              <a:rPr lang="de-AT" baseline="0" dirty="0" err="1"/>
              <a:t>screens</a:t>
            </a:r>
            <a:r>
              <a:rPr lang="de-AT" baseline="0" dirty="0"/>
              <a:t> (oder auch bei </a:t>
            </a:r>
            <a:r>
              <a:rPr lang="de-AT" baseline="0" dirty="0" err="1"/>
              <a:t>blinking</a:t>
            </a:r>
            <a:r>
              <a:rPr lang="de-AT" baseline="0" dirty="0"/>
              <a:t>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092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1D0F6-41D3-4F72-B8F8-A722F9A67A0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FEEL FREE TO INTERRUPT US AND ASK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160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468560" y="692696"/>
            <a:ext cx="9951777" cy="3789178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1058584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Talk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552" y="6356352"/>
            <a:ext cx="5480248" cy="365125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940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892830"/>
            <a:ext cx="7772400" cy="1362074"/>
          </a:xfrm>
        </p:spPr>
        <p:txBody>
          <a:bodyPr anchor="t"/>
          <a:lstStyle>
            <a:lvl1pPr algn="ctr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90905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6081935" cy="1362074"/>
          </a:xfrm>
        </p:spPr>
        <p:txBody>
          <a:bodyPr anchor="t"/>
          <a:lstStyle>
            <a:lvl1pPr algn="l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608193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164388" y="3141133"/>
            <a:ext cx="1584076" cy="1920048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622300" indent="0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6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9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noProof="0"/>
              <a:t>VisWeek Tutorial: Connecting the Dots – M. Streit, H.-J. Schulz, A. Lex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3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aiandra GD" pitchFamily="34" charset="0"/>
          <a:ea typeface="+mj-ea"/>
          <a:cs typeface="Narkisim" pitchFamily="34" charset="-79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0" algn="l" defTabSz="3600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treevis.net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a.gov/library/publications/the-world-factbook/flags/flagtemplate_au.html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gif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ia.gov/library/publications/the-world-factbook/flags/flagtemplate_us.html" TargetMode="External"/><Relationship Id="rId11" Type="http://schemas.openxmlformats.org/officeDocument/2006/relationships/image" Target="../media/image8.gif"/><Relationship Id="rId5" Type="http://schemas.openxmlformats.org/officeDocument/2006/relationships/image" Target="../media/image5.gif"/><Relationship Id="rId10" Type="http://schemas.openxmlformats.org/officeDocument/2006/relationships/hyperlink" Target="https://www.cia.gov/library/publications/the-world-factbook/flags/flagtemplate_gm.html" TargetMode="External"/><Relationship Id="rId4" Type="http://schemas.openxmlformats.org/officeDocument/2006/relationships/hyperlink" Target="https://www.cia.gov/library/publications/the-world-factbook/flags/flagtemplate_ca.html" TargetMode="External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8584"/>
            <a:ext cx="864096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Connecting The Dots</a:t>
            </a:r>
            <a:br>
              <a:rPr lang="en-US" dirty="0"/>
            </a:br>
            <a:r>
              <a:rPr lang="en-US" sz="3600" dirty="0"/>
              <a:t>Showing Relationships in Data and Beyond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323528" y="2924944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Marc Streit</a:t>
            </a:r>
            <a:r>
              <a:rPr lang="en-US" sz="2800" baseline="30000" dirty="0"/>
              <a:t>1</a:t>
            </a:r>
            <a:r>
              <a:rPr lang="en-US" sz="2800" dirty="0"/>
              <a:t>, Hans-</a:t>
            </a:r>
            <a:r>
              <a:rPr lang="en-US" sz="2800" dirty="0" err="1"/>
              <a:t>Jörg</a:t>
            </a:r>
            <a:r>
              <a:rPr lang="en-US" sz="2800" dirty="0"/>
              <a:t> Schulz</a:t>
            </a:r>
            <a:r>
              <a:rPr lang="en-US" sz="2800" baseline="30000" dirty="0"/>
              <a:t>2</a:t>
            </a:r>
            <a:r>
              <a:rPr lang="en-US" sz="2800" dirty="0"/>
              <a:t>, Alexander Lex</a:t>
            </a:r>
            <a:r>
              <a:rPr lang="en-US" sz="2800" baseline="30000" dirty="0"/>
              <a:t>3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95245" y="5657671"/>
            <a:ext cx="4413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/>
              <a:t>Johannes Kepler University Linz, Austria 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/>
              <a:t>University of Rostock, Germany 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/>
              <a:t>Harvard School of Engineering and </a:t>
            </a:r>
            <a:br>
              <a:rPr lang="en-US" baseline="0"/>
            </a:br>
            <a:r>
              <a:rPr lang="en-US" baseline="0"/>
              <a:t>Applied Sciences, Cambridge, MA, USA</a:t>
            </a:r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323528" y="3573016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accent1"/>
                </a:solidFill>
              </a:rPr>
              <a:t>VisWeek Tutorial 2012</a:t>
            </a:r>
            <a:endParaRPr lang="en-US">
              <a:solidFill>
                <a:schemeClr val="accent1"/>
              </a:solidFill>
            </a:endParaRPr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84" y="4707724"/>
            <a:ext cx="1737628" cy="868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858"/>
          <a:stretch/>
        </p:blipFill>
        <p:spPr>
          <a:xfrm>
            <a:off x="2483768" y="4664436"/>
            <a:ext cx="2874712" cy="852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645530"/>
            <a:ext cx="3020287" cy="9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134" y="1306972"/>
            <a:ext cx="3918349" cy="3394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21497"/>
            <a:ext cx="288032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5435" y="235915"/>
            <a:ext cx="4524375" cy="406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</p:spPr>
        <p:txBody>
          <a:bodyPr/>
          <a:lstStyle/>
          <a:p>
            <a:fld id="{30742C3F-4840-460C-ADF2-7005A7FA8881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251520" y="84912"/>
            <a:ext cx="3384376" cy="5070130"/>
            <a:chOff x="251520" y="193205"/>
            <a:chExt cx="3384376" cy="42251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193205"/>
              <a:ext cx="3384376" cy="42251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Rechteck 15"/>
            <p:cNvSpPr/>
            <p:nvPr/>
          </p:nvSpPr>
          <p:spPr>
            <a:xfrm>
              <a:off x="2627784" y="4225652"/>
              <a:ext cx="1008112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000" dirty="0" err="1"/>
                <a:t>Mozilla</a:t>
              </a:r>
              <a:r>
                <a:rPr lang="de-AT" sz="1000" dirty="0"/>
                <a:t> </a:t>
              </a:r>
              <a:r>
                <a:rPr lang="de-AT" sz="1000" dirty="0" err="1"/>
                <a:t>Firefox</a:t>
              </a:r>
              <a:endParaRPr lang="de-AT" sz="1000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207622" y="636499"/>
            <a:ext cx="4078213" cy="3267912"/>
            <a:chOff x="4067944" y="0"/>
            <a:chExt cx="4078213" cy="272326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67944" y="0"/>
              <a:ext cx="4073543" cy="27232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Rechteck 14"/>
            <p:cNvSpPr/>
            <p:nvPr/>
          </p:nvSpPr>
          <p:spPr>
            <a:xfrm>
              <a:off x="7234436" y="2543175"/>
              <a:ext cx="911721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100" dirty="0"/>
                <a:t>Java </a:t>
              </a:r>
              <a:r>
                <a:rPr lang="de-AT" sz="1100" dirty="0" err="1"/>
                <a:t>Eclipse</a:t>
              </a:r>
              <a:endParaRPr lang="de-AT" sz="1100" dirty="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3319277"/>
            <a:ext cx="2562400" cy="3369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0" name="Gruppieren 19"/>
          <p:cNvGrpSpPr/>
          <p:nvPr/>
        </p:nvGrpSpPr>
        <p:grpSpPr>
          <a:xfrm>
            <a:off x="797670" y="1268662"/>
            <a:ext cx="4176464" cy="3408827"/>
            <a:chOff x="611560" y="625252"/>
            <a:chExt cx="4176464" cy="284068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1560" y="625252"/>
              <a:ext cx="4176464" cy="28406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Rechteck 18"/>
            <p:cNvSpPr/>
            <p:nvPr/>
          </p:nvSpPr>
          <p:spPr>
            <a:xfrm>
              <a:off x="3851920" y="3289548"/>
              <a:ext cx="864096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AT" sz="1000" dirty="0"/>
                <a:t>Google </a:t>
              </a:r>
              <a:r>
                <a:rPr lang="de-AT" sz="1000" dirty="0" err="1"/>
                <a:t>Maps</a:t>
              </a:r>
              <a:endParaRPr lang="de-AT" sz="10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915816" y="1591085"/>
            <a:ext cx="3384376" cy="4974163"/>
            <a:chOff x="4427984" y="769268"/>
            <a:chExt cx="3384376" cy="4145136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7984" y="769268"/>
              <a:ext cx="3380336" cy="41451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Rechteck 20"/>
            <p:cNvSpPr/>
            <p:nvPr/>
          </p:nvSpPr>
          <p:spPr>
            <a:xfrm>
              <a:off x="7164288" y="4729708"/>
              <a:ext cx="648072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de-AT" sz="1000" dirty="0"/>
                <a:t>[Collins ‚09]</a:t>
              </a:r>
            </a:p>
          </p:txBody>
        </p:sp>
      </p:grpSp>
      <p:sp>
        <p:nvSpPr>
          <p:cNvPr id="23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Make</a:t>
            </a:r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A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things</a:t>
            </a:r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stand out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b="1" dirty="0"/>
              <a:t>PART 1: What to link? </a:t>
            </a:r>
            <a:br>
              <a:rPr lang="de-DE" dirty="0"/>
            </a:br>
            <a:r>
              <a:rPr lang="de-DE" dirty="0" err="1"/>
              <a:t>Defining</a:t>
            </a:r>
            <a:r>
              <a:rPr lang="de-DE" dirty="0"/>
              <a:t> Common Relations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b="1" dirty="0"/>
              <a:t>PART 2: How to link?</a:t>
            </a:r>
          </a:p>
          <a:p>
            <a:pPr marL="0" indent="0">
              <a:buNone/>
            </a:pPr>
            <a:r>
              <a:rPr lang="en-US" dirty="0"/>
              <a:t>Representing Relation on View Level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de-DE" b="1" dirty="0"/>
              <a:t>PART </a:t>
            </a:r>
            <a:r>
              <a:rPr lang="en-US" b="1" dirty="0"/>
              <a:t>3: When to link?</a:t>
            </a:r>
            <a:br>
              <a:rPr lang="en-US" dirty="0"/>
            </a:br>
            <a:r>
              <a:rPr lang="en-US" dirty="0"/>
              <a:t>Cases in which Linking is Beneficial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34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800" dirty="0"/>
          </a:p>
          <a:p>
            <a:r>
              <a:rPr lang="de-DE" b="1" dirty="0"/>
              <a:t>PART 1: What to link? </a:t>
            </a:r>
            <a:br>
              <a:rPr lang="de-DE" dirty="0"/>
            </a:br>
            <a:r>
              <a:rPr lang="de-DE" dirty="0" err="1"/>
              <a:t>Defining</a:t>
            </a:r>
            <a:r>
              <a:rPr lang="de-DE" dirty="0"/>
              <a:t> Common Relations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PART 2: How to link?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Representing Relation on View Level</a:t>
            </a:r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PART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3: When to link?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Cases in which Linking is Beneficial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5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 I: </a:t>
            </a:r>
            <a:r>
              <a:rPr lang="de-DE" dirty="0" err="1"/>
              <a:t>What</a:t>
            </a:r>
            <a:r>
              <a:rPr lang="de-DE" dirty="0"/>
              <a:t> to Link?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600200"/>
            <a:ext cx="763284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b="1" dirty="0" err="1"/>
              <a:t>Entities</a:t>
            </a:r>
            <a:r>
              <a:rPr lang="de-DE" b="1" dirty="0"/>
              <a:t>/Elements (</a:t>
            </a:r>
            <a:r>
              <a:rPr lang="de-DE" b="1" dirty="0" err="1">
                <a:solidFill>
                  <a:srgbClr val="00B0F0"/>
                </a:solidFill>
              </a:rPr>
              <a:t>what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is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linked</a:t>
            </a:r>
            <a:r>
              <a:rPr lang="de-DE" b="1" dirty="0">
                <a:solidFill>
                  <a:srgbClr val="00B0F0"/>
                </a:solidFill>
              </a:rPr>
              <a:t>?</a:t>
            </a:r>
            <a:r>
              <a:rPr lang="de-DE" b="1" dirty="0"/>
              <a:t>)</a:t>
            </a:r>
            <a:br>
              <a:rPr lang="de-DE" dirty="0"/>
            </a:br>
            <a:r>
              <a:rPr lang="de-DE" dirty="0"/>
              <a:t> – data </a:t>
            </a:r>
            <a:r>
              <a:rPr lang="de-DE" dirty="0" err="1"/>
              <a:t>items</a:t>
            </a:r>
            <a:r>
              <a:rPr lang="de-DE" dirty="0"/>
              <a:t>, </a:t>
            </a:r>
            <a:r>
              <a:rPr lang="de-DE" dirty="0" err="1"/>
              <a:t>clusters</a:t>
            </a:r>
            <a:r>
              <a:rPr lang="de-DE" dirty="0"/>
              <a:t>, </a:t>
            </a:r>
            <a:r>
              <a:rPr lang="de-DE" dirty="0" err="1"/>
              <a:t>datasets</a:t>
            </a:r>
            <a:r>
              <a:rPr lang="de-DE" dirty="0"/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de-DE" b="1" dirty="0" err="1"/>
              <a:t>Cardinality</a:t>
            </a:r>
            <a:r>
              <a:rPr lang="de-DE" b="1" dirty="0"/>
              <a:t> (</a:t>
            </a:r>
            <a:r>
              <a:rPr lang="de-DE" b="1" dirty="0">
                <a:solidFill>
                  <a:srgbClr val="00B0F0"/>
                </a:solidFill>
              </a:rPr>
              <a:t>how </a:t>
            </a:r>
            <a:r>
              <a:rPr lang="de-DE" b="1" dirty="0" err="1">
                <a:solidFill>
                  <a:srgbClr val="00B0F0"/>
                </a:solidFill>
              </a:rPr>
              <a:t>many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are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linked</a:t>
            </a:r>
            <a:r>
              <a:rPr lang="de-DE" b="1" dirty="0">
                <a:solidFill>
                  <a:srgbClr val="00B0F0"/>
                </a:solidFill>
              </a:rPr>
              <a:t>?</a:t>
            </a:r>
            <a:r>
              <a:rPr lang="de-DE" b="1" dirty="0"/>
              <a:t>)</a:t>
            </a:r>
            <a:br>
              <a:rPr lang="de-DE" dirty="0"/>
            </a:br>
            <a:r>
              <a:rPr lang="de-DE" dirty="0"/>
              <a:t> – binary </a:t>
            </a:r>
            <a:r>
              <a:rPr lang="de-DE" dirty="0" err="1"/>
              <a:t>or</a:t>
            </a:r>
            <a:r>
              <a:rPr lang="de-DE" dirty="0"/>
              <a:t> n-</a:t>
            </a:r>
            <a:r>
              <a:rPr lang="de-DE" dirty="0" err="1"/>
              <a:t>ary</a:t>
            </a:r>
            <a:r>
              <a:rPr lang="de-DE" dirty="0"/>
              <a:t> (n&gt;2)</a:t>
            </a:r>
          </a:p>
          <a:p>
            <a:pPr marL="514350" indent="-514350">
              <a:buFont typeface="+mj-lt"/>
              <a:buAutoNum type="arabicPeriod"/>
            </a:pPr>
            <a:r>
              <a:rPr lang="de-DE" b="1" dirty="0"/>
              <a:t>Domain (</a:t>
            </a:r>
            <a:r>
              <a:rPr lang="de-DE" b="1" dirty="0" err="1">
                <a:solidFill>
                  <a:srgbClr val="00B0F0"/>
                </a:solidFill>
              </a:rPr>
              <a:t>where</a:t>
            </a:r>
            <a:r>
              <a:rPr lang="de-DE" b="1" dirty="0">
                <a:solidFill>
                  <a:srgbClr val="00B0F0"/>
                </a:solidFill>
              </a:rPr>
              <a:t> do the links </a:t>
            </a:r>
            <a:r>
              <a:rPr lang="de-DE" b="1" dirty="0" err="1">
                <a:solidFill>
                  <a:srgbClr val="00B0F0"/>
                </a:solidFill>
              </a:rPr>
              <a:t>stem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from</a:t>
            </a:r>
            <a:r>
              <a:rPr lang="de-DE" b="1" dirty="0">
                <a:solidFill>
                  <a:srgbClr val="00B0F0"/>
                </a:solidFill>
              </a:rPr>
              <a:t>?</a:t>
            </a:r>
            <a:r>
              <a:rPr lang="de-DE" b="1" dirty="0"/>
              <a:t>)</a:t>
            </a:r>
            <a:br>
              <a:rPr lang="de-DE" dirty="0"/>
            </a:br>
            <a:r>
              <a:rPr lang="de-DE" dirty="0"/>
              <a:t> – data, </a:t>
            </a:r>
            <a:r>
              <a:rPr lang="de-DE" dirty="0" err="1"/>
              <a:t>view</a:t>
            </a:r>
            <a:r>
              <a:rPr lang="de-DE" dirty="0"/>
              <a:t>, </a:t>
            </a:r>
            <a:r>
              <a:rPr lang="de-DE" dirty="0" err="1"/>
              <a:t>interaction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5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Ourselves</a:t>
            </a:r>
            <a:r>
              <a:rPr lang="de-DE" dirty="0"/>
              <a:t>: </a:t>
            </a:r>
            <a:r>
              <a:rPr lang="de-DE" dirty="0">
                <a:solidFill>
                  <a:srgbClr val="00B050"/>
                </a:solidFill>
              </a:rPr>
              <a:t>Hans-Jörg Schulz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81128"/>
          </a:xfrm>
        </p:spPr>
        <p:txBody>
          <a:bodyPr>
            <a:normAutofit fontScale="92500"/>
          </a:bodyPr>
          <a:lstStyle/>
          <a:p>
            <a:r>
              <a:rPr lang="de-DE" dirty="0" err="1"/>
              <a:t>MSc+PhD</a:t>
            </a:r>
            <a:r>
              <a:rPr lang="de-DE" dirty="0"/>
              <a:t> in Rostock (Topic: Graph </a:t>
            </a:r>
            <a:r>
              <a:rPr lang="de-DE" dirty="0" err="1"/>
              <a:t>Visualization</a:t>
            </a:r>
            <a:r>
              <a:rPr lang="de-DE" dirty="0"/>
              <a:t>)</a:t>
            </a:r>
          </a:p>
          <a:p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researcher</a:t>
            </a:r>
            <a:r>
              <a:rPr lang="de-DE" dirty="0"/>
              <a:t> at the University of Rostock</a:t>
            </a:r>
            <a:br>
              <a:rPr lang="de-DE" dirty="0"/>
            </a:br>
            <a:r>
              <a:rPr lang="de-DE" dirty="0" err="1"/>
              <a:t>working</a:t>
            </a:r>
            <a:r>
              <a:rPr lang="de-DE" dirty="0"/>
              <a:t> on </a:t>
            </a:r>
            <a:r>
              <a:rPr lang="de-DE" dirty="0" err="1"/>
              <a:t>visualization</a:t>
            </a:r>
            <a:r>
              <a:rPr lang="de-DE" dirty="0"/>
              <a:t> of </a:t>
            </a:r>
            <a:r>
              <a:rPr lang="de-DE" dirty="0" err="1"/>
              <a:t>heterogeneous</a:t>
            </a:r>
            <a:r>
              <a:rPr lang="de-DE" dirty="0"/>
              <a:t> data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funded</a:t>
            </a:r>
            <a:r>
              <a:rPr lang="de-DE" dirty="0"/>
              <a:t> by the German Research Foundation DFG)</a:t>
            </a:r>
          </a:p>
          <a:p>
            <a:r>
              <a:rPr lang="de-DE" dirty="0"/>
              <a:t>What he does when the DFG is not </a:t>
            </a:r>
            <a:r>
              <a:rPr lang="de-DE" dirty="0" err="1"/>
              <a:t>looking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tree</a:t>
            </a:r>
            <a:r>
              <a:rPr lang="de-DE" dirty="0"/>
              <a:t> visualization survey: </a:t>
            </a:r>
            <a:r>
              <a:rPr lang="de-DE" dirty="0">
                <a:hlinkClick r:id="rId2"/>
              </a:rPr>
              <a:t>http://treevis.net</a:t>
            </a:r>
            <a:endParaRPr lang="de-DE" dirty="0"/>
          </a:p>
          <a:p>
            <a:pPr lvl="1"/>
            <a:r>
              <a:rPr lang="de-DE" dirty="0" err="1"/>
              <a:t>visualization</a:t>
            </a:r>
            <a:r>
              <a:rPr lang="de-DE" dirty="0"/>
              <a:t> design </a:t>
            </a:r>
            <a:r>
              <a:rPr lang="de-DE" dirty="0" err="1"/>
              <a:t>spaces</a:t>
            </a:r>
            <a:endParaRPr lang="de-DE" dirty="0"/>
          </a:p>
          <a:p>
            <a:pPr lvl="1"/>
            <a:r>
              <a:rPr lang="de-DE" dirty="0" err="1"/>
              <a:t>visualization</a:t>
            </a:r>
            <a:r>
              <a:rPr lang="de-DE" dirty="0"/>
              <a:t> for the </a:t>
            </a:r>
            <a:r>
              <a:rPr lang="de-DE" dirty="0" err="1"/>
              <a:t>biological</a:t>
            </a:r>
            <a:r>
              <a:rPr lang="de-DE" dirty="0"/>
              <a:t> </a:t>
            </a:r>
            <a:r>
              <a:rPr lang="de-DE" dirty="0" err="1"/>
              <a:t>domain</a:t>
            </a:r>
            <a:br>
              <a:rPr lang="de-DE" dirty="0"/>
            </a:b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30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PART 1: </a:t>
            </a:r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What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 link? 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Defining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Common Relations</a:t>
            </a:r>
          </a:p>
          <a:p>
            <a:pPr marL="0" indent="0">
              <a:buNone/>
            </a:pPr>
            <a:endParaRPr lang="de-DE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/>
              <a:t>PART 2: How to link?</a:t>
            </a:r>
          </a:p>
          <a:p>
            <a:pPr marL="0" indent="0">
              <a:buNone/>
            </a:pPr>
            <a:r>
              <a:rPr lang="en-US" dirty="0"/>
              <a:t>Representing Relation on View Level</a:t>
            </a:r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PART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3: When to link?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Cases in which Linking is Beneficial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65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 descr="D:\linksrouting_paper\userstudy\map_provide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5828"/>
            <a:ext cx="7801905" cy="6241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89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5828"/>
            <a:ext cx="7801905" cy="624152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1928737" y="5166185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Blur</a:t>
            </a:r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Background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355828"/>
            <a:ext cx="7802880" cy="6242304"/>
          </a:xfrm>
          <a:prstGeom prst="rect">
            <a:avLst/>
          </a:prstGeom>
          <a:noFill/>
        </p:spPr>
      </p:pic>
      <p:sp>
        <p:nvSpPr>
          <p:cNvPr id="4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Darken Background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355828"/>
            <a:ext cx="7802880" cy="6242304"/>
          </a:xfrm>
          <a:prstGeom prst="rect">
            <a:avLst/>
          </a:prstGeom>
          <a:noFill/>
        </p:spPr>
      </p:pic>
      <p:sp>
        <p:nvSpPr>
          <p:cNvPr id="4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Color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task in data analysis and many kinds of information intensive work:</a:t>
            </a:r>
          </a:p>
        </p:txBody>
      </p:sp>
      <p:sp>
        <p:nvSpPr>
          <p:cNvPr id="4" name="Rectangle 5"/>
          <p:cNvSpPr/>
          <p:nvPr/>
        </p:nvSpPr>
        <p:spPr>
          <a:xfrm>
            <a:off x="539552" y="2996953"/>
            <a:ext cx="6775786" cy="1296143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solidFill>
                  <a:schemeClr val="accent3"/>
                </a:solidFill>
              </a:rPr>
              <a:t>Compare</a:t>
            </a:r>
            <a:r>
              <a:rPr lang="en-US" sz="2800" dirty="0">
                <a:solidFill>
                  <a:schemeClr val="tx1"/>
                </a:solidFill>
              </a:rPr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ACDC"/>
                </a:solidFill>
              </a:rPr>
              <a:t>evaluate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and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A650"/>
                </a:solidFill>
              </a:rPr>
              <a:t>interpret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>
                <a:solidFill>
                  <a:schemeClr val="tx1"/>
                </a:solidFill>
              </a:rPr>
              <a:t>related pieces of information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355048"/>
            <a:ext cx="7802880" cy="624230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354952"/>
            <a:ext cx="7801905" cy="6242400"/>
          </a:xfrm>
          <a:prstGeom prst="rect">
            <a:avLst/>
          </a:prstGeom>
          <a:noFill/>
        </p:spPr>
      </p:pic>
      <p:sp>
        <p:nvSpPr>
          <p:cNvPr id="7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Blinking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355828"/>
            <a:ext cx="7802880" cy="6242304"/>
          </a:xfrm>
          <a:prstGeom prst="rect">
            <a:avLst/>
          </a:prstGeom>
          <a:noFill/>
        </p:spPr>
      </p:pic>
      <p:sp>
        <p:nvSpPr>
          <p:cNvPr id="4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 Linking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355048"/>
            <a:ext cx="7802880" cy="6242304"/>
          </a:xfrm>
          <a:prstGeom prst="rect">
            <a:avLst/>
          </a:prstGeom>
          <a:noFill/>
        </p:spPr>
      </p:pic>
      <p:sp>
        <p:nvSpPr>
          <p:cNvPr id="4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Routed</a:t>
            </a:r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Visual Linking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 II: </a:t>
            </a:r>
            <a:r>
              <a:rPr lang="de-DE" dirty="0" err="1"/>
              <a:t>How</a:t>
            </a:r>
            <a:r>
              <a:rPr lang="de-DE" dirty="0"/>
              <a:t> to Link?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Similarity (Gestalt principle, Wertheimer 1923)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Proximity</a:t>
            </a:r>
            <a:r>
              <a:rPr lang="de-DE" dirty="0"/>
              <a:t> (Gestalt principle, Wertheimer 1923)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err="1"/>
              <a:t>Connectedness</a:t>
            </a:r>
            <a:r>
              <a:rPr lang="de-DE" dirty="0"/>
              <a:t> (Palmer&amp;Rock 1994)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26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Ourselves</a:t>
            </a:r>
            <a:r>
              <a:rPr lang="de-DE" dirty="0"/>
              <a:t>: </a:t>
            </a:r>
            <a:r>
              <a:rPr lang="de-DE" dirty="0">
                <a:solidFill>
                  <a:srgbClr val="00B050"/>
                </a:solidFill>
              </a:rPr>
              <a:t>Alex 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/>
          </a:bodyPr>
          <a:lstStyle/>
          <a:p>
            <a:r>
              <a:rPr lang="en-US" dirty="0"/>
              <a:t>PhD from Graz University of Technology</a:t>
            </a:r>
          </a:p>
          <a:p>
            <a:r>
              <a:rPr lang="en-US" dirty="0"/>
              <a:t>Post-doctoral Researcher at </a:t>
            </a:r>
            <a:r>
              <a:rPr lang="en-US" dirty="0" err="1"/>
              <a:t>VCG@Harvard</a:t>
            </a:r>
            <a:endParaRPr lang="en-US" dirty="0"/>
          </a:p>
          <a:p>
            <a:endParaRPr lang="en-US" dirty="0"/>
          </a:p>
          <a:p>
            <a:r>
              <a:rPr lang="en-US" dirty="0"/>
              <a:t>Research Topics:</a:t>
            </a:r>
          </a:p>
          <a:p>
            <a:pPr lvl="1"/>
            <a:r>
              <a:rPr lang="de-DE" dirty="0" err="1"/>
              <a:t>Visualizations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in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biology</a:t>
            </a:r>
            <a:endParaRPr lang="de-DE" dirty="0"/>
          </a:p>
          <a:p>
            <a:pPr lvl="1"/>
            <a:r>
              <a:rPr lang="de-DE" dirty="0"/>
              <a:t>Visual </a:t>
            </a:r>
            <a:r>
              <a:rPr lang="de-DE" dirty="0" err="1"/>
              <a:t>linking</a:t>
            </a:r>
            <a:br>
              <a:rPr lang="de-DE" dirty="0"/>
            </a:b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05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PART 1: </a:t>
            </a:r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What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 link? 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Defining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Common Relations</a:t>
            </a:r>
          </a:p>
          <a:p>
            <a:pPr marL="0" indent="0">
              <a:buNone/>
            </a:pPr>
            <a:endParaRPr lang="de-DE" sz="12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PART 2: How to link?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Representing Relation on View Level</a:t>
            </a:r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b="1" dirty="0"/>
              <a:t>PART </a:t>
            </a:r>
            <a:r>
              <a:rPr lang="en-US" b="1" dirty="0"/>
              <a:t>3: When to link?</a:t>
            </a:r>
            <a:br>
              <a:rPr lang="en-US" dirty="0"/>
            </a:br>
            <a:r>
              <a:rPr lang="en-US" dirty="0"/>
              <a:t>Cases in which Linking is Beneficial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0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2115"/>
          </a:xfrm>
        </p:spPr>
        <p:txBody>
          <a:bodyPr>
            <a:normAutofit/>
          </a:bodyPr>
          <a:lstStyle/>
          <a:p>
            <a:r>
              <a:rPr lang="en-US" dirty="0"/>
              <a:t>Part III: When to link?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3DC7-086B-4AA1-B8ED-A8B52ACC25A5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utoShape 39"/>
          <p:cNvSpPr>
            <a:spLocks noChangeArrowheads="1"/>
          </p:cNvSpPr>
          <p:nvPr/>
        </p:nvSpPr>
        <p:spPr bwMode="auto">
          <a:xfrm>
            <a:off x="6945365" y="4111116"/>
            <a:ext cx="1466090" cy="539164"/>
          </a:xfrm>
          <a:prstGeom prst="flowChartAlternateProcess">
            <a:avLst/>
          </a:prstGeom>
          <a:ln w="38100">
            <a:solidFill>
              <a:schemeClr val="accent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User 3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39"/>
          <p:cNvSpPr>
            <a:spLocks noChangeArrowheads="1"/>
          </p:cNvSpPr>
          <p:nvPr/>
        </p:nvSpPr>
        <p:spPr bwMode="auto">
          <a:xfrm>
            <a:off x="3802623" y="4096920"/>
            <a:ext cx="1466090" cy="539164"/>
          </a:xfrm>
          <a:prstGeom prst="flowChartAlternateProcess">
            <a:avLst/>
          </a:prstGeom>
          <a:ln w="38100">
            <a:solidFill>
              <a:schemeClr val="accent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User 2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536348" y="2089889"/>
            <a:ext cx="2284124" cy="1501630"/>
          </a:xfrm>
          <a:prstGeom prst="roundRect">
            <a:avLst>
              <a:gd name="adj" fmla="val 6134"/>
            </a:avLst>
          </a:prstGeom>
          <a:solidFill>
            <a:srgbClr val="FFFFFF"/>
          </a:solidFill>
          <a:ln w="38100">
            <a:solidFill>
              <a:srgbClr val="00A65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Display 2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AutoShape 33"/>
          <p:cNvSpPr>
            <a:spLocks noChangeArrowheads="1"/>
          </p:cNvSpPr>
          <p:nvPr/>
        </p:nvSpPr>
        <p:spPr bwMode="auto">
          <a:xfrm>
            <a:off x="340863" y="2102119"/>
            <a:ext cx="5995048" cy="1501630"/>
          </a:xfrm>
          <a:prstGeom prst="roundRect">
            <a:avLst>
              <a:gd name="adj" fmla="val 9218"/>
            </a:avLst>
          </a:prstGeom>
          <a:solidFill>
            <a:srgbClr val="FFFFFF"/>
          </a:solidFill>
          <a:ln w="38100">
            <a:solidFill>
              <a:srgbClr val="00A65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Display 1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AutoShape 34"/>
          <p:cNvSpPr>
            <a:spLocks noChangeArrowheads="1"/>
          </p:cNvSpPr>
          <p:nvPr/>
        </p:nvSpPr>
        <p:spPr bwMode="auto">
          <a:xfrm>
            <a:off x="6698696" y="2449104"/>
            <a:ext cx="1944216" cy="947238"/>
          </a:xfrm>
          <a:prstGeom prst="flowChartAlternateProcess">
            <a:avLst/>
          </a:prstGeom>
          <a:solidFill>
            <a:srgbClr val="FFFFFF"/>
          </a:solidFill>
          <a:ln w="38100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1080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Application 3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6902474" y="2829818"/>
            <a:ext cx="1536659" cy="38915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>
                <a:latin typeface="Calibri" pitchFamily="34" charset="0"/>
                <a:cs typeface="Arial" pitchFamily="34" charset="0"/>
              </a:rPr>
              <a:t>View 4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AutoShape 36"/>
          <p:cNvSpPr>
            <a:spLocks noChangeArrowheads="1"/>
          </p:cNvSpPr>
          <p:nvPr/>
        </p:nvSpPr>
        <p:spPr bwMode="auto">
          <a:xfrm>
            <a:off x="4279767" y="2469148"/>
            <a:ext cx="1842923" cy="928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C0504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Application 2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AutoShape 37"/>
          <p:cNvSpPr>
            <a:spLocks noChangeArrowheads="1"/>
          </p:cNvSpPr>
          <p:nvPr/>
        </p:nvSpPr>
        <p:spPr bwMode="auto">
          <a:xfrm>
            <a:off x="4492988" y="2824471"/>
            <a:ext cx="1471093" cy="389160"/>
          </a:xfrm>
          <a:prstGeom prst="flowChartAlternateProcess">
            <a:avLst/>
          </a:prstGeom>
          <a:solidFill>
            <a:srgbClr val="FFFFFF"/>
          </a:solidFill>
          <a:ln w="38100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>
                <a:latin typeface="Calibri" pitchFamily="34" charset="0"/>
                <a:cs typeface="Arial" pitchFamily="34" charset="0"/>
              </a:rPr>
              <a:t>View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3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AutoShape 40"/>
          <p:cNvSpPr>
            <a:spLocks noChangeArrowheads="1"/>
          </p:cNvSpPr>
          <p:nvPr/>
        </p:nvSpPr>
        <p:spPr bwMode="auto">
          <a:xfrm>
            <a:off x="553267" y="2464432"/>
            <a:ext cx="3532011" cy="92891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C0504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Application 1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AutoShape 41"/>
          <p:cNvSpPr>
            <a:spLocks noChangeArrowheads="1"/>
          </p:cNvSpPr>
          <p:nvPr/>
        </p:nvSpPr>
        <p:spPr bwMode="auto">
          <a:xfrm>
            <a:off x="2405650" y="2829818"/>
            <a:ext cx="1506026" cy="38915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>
                <a:latin typeface="Calibri" pitchFamily="34" charset="0"/>
                <a:cs typeface="Arial" pitchFamily="34" charset="0"/>
              </a:rPr>
              <a:t>View 2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AutoShape 43"/>
          <p:cNvSpPr>
            <a:spLocks noChangeArrowheads="1"/>
          </p:cNvSpPr>
          <p:nvPr/>
        </p:nvSpPr>
        <p:spPr bwMode="auto">
          <a:xfrm>
            <a:off x="769291" y="2824471"/>
            <a:ext cx="1458766" cy="3891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4F81B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>
                <a:latin typeface="Calibri" pitchFamily="34" charset="0"/>
                <a:cs typeface="Arial" pitchFamily="34" charset="0"/>
              </a:rPr>
              <a:t>View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1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5" descr="us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4631" y="4143774"/>
            <a:ext cx="457200" cy="457200"/>
          </a:xfrm>
          <a:prstGeom prst="rect">
            <a:avLst/>
          </a:prstGeom>
        </p:spPr>
      </p:pic>
      <p:pic>
        <p:nvPicPr>
          <p:cNvPr id="42" name="Picture 16" descr="us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7575" y="4146226"/>
            <a:ext cx="457200" cy="457200"/>
          </a:xfrm>
          <a:prstGeom prst="rect">
            <a:avLst/>
          </a:prstGeom>
        </p:spPr>
      </p:pic>
      <p:cxnSp>
        <p:nvCxnSpPr>
          <p:cNvPr id="43" name="Straight Connector 19"/>
          <p:cNvCxnSpPr>
            <a:endCxn id="27" idx="0"/>
          </p:cNvCxnSpPr>
          <p:nvPr/>
        </p:nvCxnSpPr>
        <p:spPr>
          <a:xfrm>
            <a:off x="4535668" y="3603749"/>
            <a:ext cx="0" cy="493171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27"/>
          <p:cNvCxnSpPr>
            <a:stCxn id="29" idx="2"/>
            <a:endCxn id="26" idx="0"/>
          </p:cNvCxnSpPr>
          <p:nvPr/>
        </p:nvCxnSpPr>
        <p:spPr>
          <a:xfrm>
            <a:off x="7678410" y="3591519"/>
            <a:ext cx="0" cy="519597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30"/>
          <p:cNvCxnSpPr>
            <a:endCxn id="46" idx="0"/>
          </p:cNvCxnSpPr>
          <p:nvPr/>
        </p:nvCxnSpPr>
        <p:spPr>
          <a:xfrm>
            <a:off x="2321083" y="3603749"/>
            <a:ext cx="0" cy="460513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AutoShape 39"/>
          <p:cNvSpPr>
            <a:spLocks noChangeArrowheads="1"/>
          </p:cNvSpPr>
          <p:nvPr/>
        </p:nvSpPr>
        <p:spPr bwMode="auto">
          <a:xfrm>
            <a:off x="1588038" y="4064262"/>
            <a:ext cx="1466090" cy="539164"/>
          </a:xfrm>
          <a:prstGeom prst="flowChartAlternateProcess">
            <a:avLst/>
          </a:prstGeom>
          <a:ln w="38100">
            <a:solidFill>
              <a:schemeClr val="accent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User 1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52" descr="us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3493" y="4105244"/>
            <a:ext cx="457200" cy="457200"/>
          </a:xfrm>
          <a:prstGeom prst="rect">
            <a:avLst/>
          </a:prstGeom>
        </p:spPr>
      </p:pic>
      <p:sp>
        <p:nvSpPr>
          <p:cNvPr id="2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Ourselves</a:t>
            </a:r>
            <a:r>
              <a:rPr lang="de-DE" dirty="0"/>
              <a:t>: </a:t>
            </a:r>
            <a:r>
              <a:rPr lang="de-DE" dirty="0">
                <a:solidFill>
                  <a:srgbClr val="00B050"/>
                </a:solidFill>
              </a:rPr>
              <a:t>Marc Streit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41168"/>
          </a:xfrm>
        </p:spPr>
        <p:txBody>
          <a:bodyPr>
            <a:normAutofit fontScale="92500"/>
          </a:bodyPr>
          <a:lstStyle/>
          <a:p>
            <a:r>
              <a:rPr lang="en-US" dirty="0"/>
              <a:t>PhD from Graz University of Technology</a:t>
            </a:r>
          </a:p>
          <a:p>
            <a:r>
              <a:rPr lang="en-US" dirty="0"/>
              <a:t>Assistant Professor at Johannes </a:t>
            </a:r>
            <a:r>
              <a:rPr lang="en-US" dirty="0" err="1"/>
              <a:t>Kepler</a:t>
            </a:r>
            <a:r>
              <a:rPr lang="en-US" dirty="0"/>
              <a:t> University Linz</a:t>
            </a:r>
          </a:p>
          <a:p>
            <a:r>
              <a:rPr lang="de-AT" dirty="0" err="1"/>
              <a:t>Visiting</a:t>
            </a:r>
            <a:r>
              <a:rPr lang="de-AT" dirty="0"/>
              <a:t> Researcher </a:t>
            </a:r>
            <a:r>
              <a:rPr lang="de-AT" dirty="0" err="1"/>
              <a:t>at</a:t>
            </a:r>
            <a:r>
              <a:rPr lang="de-AT" dirty="0"/>
              <a:t> Harvard Medical School</a:t>
            </a:r>
            <a:endParaRPr lang="en-US" dirty="0"/>
          </a:p>
          <a:p>
            <a:r>
              <a:rPr lang="en-US" dirty="0"/>
              <a:t>Research Topics:</a:t>
            </a:r>
          </a:p>
          <a:p>
            <a:pPr lvl="1"/>
            <a:r>
              <a:rPr lang="en-US" dirty="0"/>
              <a:t>Visual Analysis of Heterogeneous Data</a:t>
            </a:r>
            <a:br>
              <a:rPr lang="en-US" dirty="0"/>
            </a:br>
            <a:r>
              <a:rPr lang="en-US" dirty="0"/>
              <a:t>Focus: Biomolecular Data</a:t>
            </a:r>
          </a:p>
          <a:p>
            <a:pPr lvl="1"/>
            <a:r>
              <a:rPr lang="en-US" dirty="0"/>
              <a:t>Visual Linking</a:t>
            </a:r>
          </a:p>
          <a:p>
            <a:pPr lvl="1"/>
            <a:r>
              <a:rPr lang="en-US" dirty="0" err="1"/>
              <a:t>Caleydo</a:t>
            </a:r>
            <a:r>
              <a:rPr lang="en-US" dirty="0"/>
              <a:t> (www.caleydo.org)</a:t>
            </a:r>
            <a:br>
              <a:rPr lang="en-US" dirty="0"/>
            </a:b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60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b="1" dirty="0"/>
              <a:t>PART 1: What to link? </a:t>
            </a:r>
            <a:br>
              <a:rPr lang="de-DE" dirty="0"/>
            </a:br>
            <a:r>
              <a:rPr lang="de-DE" dirty="0"/>
              <a:t>Relations on Data, View, and Interaction Level</a:t>
            </a:r>
          </a:p>
          <a:p>
            <a:pPr marL="0" indent="0">
              <a:buNone/>
            </a:pPr>
            <a:endParaRPr lang="de-DE" sz="1200" dirty="0"/>
          </a:p>
          <a:p>
            <a:r>
              <a:rPr lang="de-DE" b="1" dirty="0"/>
              <a:t>PART 2: How to link?</a:t>
            </a:r>
          </a:p>
          <a:p>
            <a:pPr marL="0" indent="0">
              <a:buNone/>
            </a:pPr>
            <a:r>
              <a:rPr lang="en-US" dirty="0"/>
              <a:t>Representing Relation on View Level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de-DE" b="1" dirty="0"/>
              <a:t>PART </a:t>
            </a:r>
            <a:r>
              <a:rPr lang="en-US" b="1" dirty="0"/>
              <a:t>3: When to link?</a:t>
            </a:r>
            <a:br>
              <a:rPr lang="en-US" dirty="0"/>
            </a:br>
            <a:r>
              <a:rPr lang="en-US" dirty="0"/>
              <a:t>Application Areas that Benefit from Linking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23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Schedule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2:15 – 3:15	Part I: </a:t>
            </a:r>
            <a:r>
              <a:rPr lang="de-AT" dirty="0">
                <a:solidFill>
                  <a:srgbClr val="00A650"/>
                </a:solidFill>
              </a:rPr>
              <a:t>What to Link?</a:t>
            </a:r>
          </a:p>
          <a:p>
            <a:r>
              <a:rPr lang="de-AT" dirty="0"/>
              <a:t>3:15 – 3:40 	Part II: </a:t>
            </a:r>
            <a:r>
              <a:rPr lang="de-AT" dirty="0">
                <a:solidFill>
                  <a:srgbClr val="00ACDC"/>
                </a:solidFill>
              </a:rPr>
              <a:t>How to Link?</a:t>
            </a:r>
          </a:p>
          <a:p>
            <a:r>
              <a:rPr lang="de-AT" dirty="0"/>
              <a:t>3:40 – 4:15 	Coffe break</a:t>
            </a:r>
          </a:p>
          <a:p>
            <a:r>
              <a:rPr lang="de-AT" dirty="0"/>
              <a:t>4:15 – 4:50	Part II: </a:t>
            </a:r>
            <a:r>
              <a:rPr lang="de-AT" dirty="0">
                <a:solidFill>
                  <a:srgbClr val="00ACDC"/>
                </a:solidFill>
              </a:rPr>
              <a:t>How to Link?</a:t>
            </a:r>
          </a:p>
          <a:p>
            <a:r>
              <a:rPr lang="de-AT" dirty="0"/>
              <a:t>4:50 – 5:50	Part III: </a:t>
            </a:r>
            <a:r>
              <a:rPr lang="de-AT" dirty="0">
                <a:solidFill>
                  <a:schemeClr val="accent3"/>
                </a:solidFill>
              </a:rPr>
              <a:t>When to link? 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1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start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game</a:t>
            </a:r>
            <a:r>
              <a:rPr lang="de-AT" dirty="0"/>
              <a:t>…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22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What‘s your background?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17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4406902"/>
            <a:ext cx="6513983" cy="1362074"/>
          </a:xfrm>
        </p:spPr>
        <p:txBody>
          <a:bodyPr>
            <a:normAutofit/>
          </a:bodyPr>
          <a:lstStyle/>
          <a:p>
            <a:r>
              <a:rPr lang="en-US" dirty="0"/>
              <a:t>What‘s Next: </a:t>
            </a:r>
            <a:br>
              <a:rPr lang="en-US" dirty="0"/>
            </a:br>
            <a:r>
              <a:rPr lang="en-US" dirty="0">
                <a:solidFill>
                  <a:srgbClr val="00A650"/>
                </a:solidFill>
              </a:rPr>
              <a:t>What </a:t>
            </a:r>
            <a:r>
              <a:rPr lang="en-US" dirty="0">
                <a:solidFill>
                  <a:schemeClr val="accent1"/>
                </a:solidFill>
              </a:rPr>
              <a:t>to Link </a:t>
            </a:r>
            <a:r>
              <a:rPr lang="en-US" dirty="0"/>
              <a:t>by HANSI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1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Do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know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guy</a:t>
            </a:r>
            <a:r>
              <a:rPr lang="de-AT" dirty="0"/>
              <a:t>?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600200"/>
            <a:ext cx="1924242" cy="452596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606813" y="5959288"/>
            <a:ext cx="3537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http://www.classicmedia.tv/pr/whereswaldo/</a:t>
            </a:r>
          </a:p>
        </p:txBody>
      </p:sp>
      <p:sp>
        <p:nvSpPr>
          <p:cNvPr id="8" name="Pfeil nach rechts 7"/>
          <p:cNvSpPr/>
          <p:nvPr/>
        </p:nvSpPr>
        <p:spPr>
          <a:xfrm rot="10800000">
            <a:off x="4660893" y="2065547"/>
            <a:ext cx="780259" cy="36004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01937" y="1908121"/>
            <a:ext cx="255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Wally</a:t>
            </a:r>
            <a:endParaRPr lang="en-US" sz="3200" b="1" dirty="0"/>
          </a:p>
        </p:txBody>
      </p:sp>
      <p:pic>
        <p:nvPicPr>
          <p:cNvPr id="1026" name="Picture 2" descr="Flag of Cana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594" y="3276273"/>
            <a:ext cx="904875" cy="45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United State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595" y="1962383"/>
            <a:ext cx="914400" cy="47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Austri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2557967"/>
            <a:ext cx="864096" cy="552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Germany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6595" y="2579806"/>
            <a:ext cx="904875" cy="552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610709" y="2534945"/>
            <a:ext cx="176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Walter</a:t>
            </a:r>
            <a:endParaRPr lang="en-US" sz="32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5612770" y="3204265"/>
            <a:ext cx="2323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Waldo</a:t>
            </a:r>
            <a:endParaRPr lang="en-US" sz="3200" b="1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83" y="3902377"/>
            <a:ext cx="864096" cy="485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feld 21"/>
          <p:cNvSpPr txBox="1"/>
          <p:nvPr/>
        </p:nvSpPr>
        <p:spPr>
          <a:xfrm>
            <a:off x="5641235" y="3852337"/>
            <a:ext cx="209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Holger</a:t>
            </a:r>
            <a:endParaRPr lang="en-US" sz="32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5975656" y="4437112"/>
            <a:ext cx="176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257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/>
      <p:bldP spid="18" grpId="0"/>
      <p:bldP spid="2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57" y="-369422"/>
            <a:ext cx="9202969" cy="6902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652120" y="6568704"/>
            <a:ext cx="2940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http://www.findwaldo.com/fankit/graphics/</a:t>
            </a:r>
          </a:p>
        </p:txBody>
      </p:sp>
      <p:pic>
        <p:nvPicPr>
          <p:cNvPr id="10" name="Inhaltsplatzhalter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57" y="-369422"/>
            <a:ext cx="9202969" cy="6902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771" y="738757"/>
            <a:ext cx="606387" cy="894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699115" y="620688"/>
            <a:ext cx="1583430" cy="1146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-1915754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Search Task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%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958048" cy="6545757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076056" y="6528451"/>
            <a:ext cx="432048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http://tomsvision.wordpress.com/tag/wheres-wally/</a:t>
            </a:r>
          </a:p>
        </p:txBody>
      </p:sp>
    </p:spTree>
    <p:extLst>
      <p:ext uri="{BB962C8B-B14F-4D97-AF65-F5344CB8AC3E}">
        <p14:creationId xmlns:p14="http://schemas.microsoft.com/office/powerpoint/2010/main" val="418122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7776864" cy="2290267"/>
          </a:xfrm>
        </p:spPr>
        <p:txBody>
          <a:bodyPr>
            <a:normAutofit/>
          </a:bodyPr>
          <a:lstStyle/>
          <a:p>
            <a:r>
              <a:rPr lang="de-AT" dirty="0"/>
              <a:t>In </a:t>
            </a:r>
            <a:r>
              <a:rPr lang="de-AT" dirty="0" err="1"/>
              <a:t>case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wanna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/>
              <a:t>a </a:t>
            </a:r>
            <a:r>
              <a:rPr lang="de-AT" dirty="0" err="1"/>
              <a:t>tattoo</a:t>
            </a:r>
            <a:r>
              <a:rPr lang="de-AT" dirty="0"/>
              <a:t>…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47"/>
            <a:ext cx="4644008" cy="607943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3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648" y="3519466"/>
            <a:ext cx="5776103" cy="3338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5"/>
          <p:cNvSpPr/>
          <p:nvPr/>
        </p:nvSpPr>
        <p:spPr>
          <a:xfrm>
            <a:off x="-3780928" y="5157192"/>
            <a:ext cx="6775786" cy="103691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Comparison</a:t>
            </a:r>
            <a:r>
              <a:rPr lang="de-A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Task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-1"/>
            <a:ext cx="5796136" cy="3356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8041" y="188640"/>
            <a:ext cx="3240360" cy="3672408"/>
          </a:xfrm>
        </p:spPr>
        <p:txBody>
          <a:bodyPr>
            <a:normAutofit/>
          </a:bodyPr>
          <a:lstStyle/>
          <a:p>
            <a:r>
              <a:rPr lang="de-AT" dirty="0"/>
              <a:t>Spot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differences</a:t>
            </a:r>
            <a:endParaRPr lang="de-AT" dirty="0"/>
          </a:p>
        </p:txBody>
      </p:sp>
      <p:sp>
        <p:nvSpPr>
          <p:cNvPr id="7" name="Ellipse 6"/>
          <p:cNvSpPr/>
          <p:nvPr/>
        </p:nvSpPr>
        <p:spPr>
          <a:xfrm>
            <a:off x="7956376" y="1556792"/>
            <a:ext cx="791715" cy="6480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8012050" y="5038406"/>
            <a:ext cx="791715" cy="6480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660232" y="5157192"/>
            <a:ext cx="791715" cy="129614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660231" y="1628800"/>
            <a:ext cx="791715" cy="129614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7364351" y="548680"/>
            <a:ext cx="592025" cy="79208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364351" y="4005064"/>
            <a:ext cx="592025" cy="79208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076056" y="1340768"/>
            <a:ext cx="936104" cy="9775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076056" y="4827685"/>
            <a:ext cx="936104" cy="9775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3379253" y="1888251"/>
            <a:ext cx="328651" cy="8206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414688" y="5445224"/>
            <a:ext cx="328651" cy="8206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579013" y="3570456"/>
            <a:ext cx="1209011" cy="8206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579013" y="138345"/>
            <a:ext cx="1209011" cy="8206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608004" y="1340768"/>
            <a:ext cx="468052" cy="9361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608004" y="4863162"/>
            <a:ext cx="468052" cy="9361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Problem?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Finding</a:t>
            </a:r>
            <a:r>
              <a:rPr lang="de-AT" dirty="0"/>
              <a:t>, </a:t>
            </a:r>
            <a:r>
              <a:rPr lang="de-AT" dirty="0" err="1"/>
              <a:t>comparing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interpreting</a:t>
            </a:r>
            <a:r>
              <a:rPr lang="de-AT" dirty="0"/>
              <a:t> </a:t>
            </a:r>
            <a:r>
              <a:rPr lang="de-AT" dirty="0" err="1"/>
              <a:t>information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en-US" dirty="0">
                <a:solidFill>
                  <a:srgbClr val="00ACDC"/>
                </a:solidFill>
              </a:rPr>
              <a:t>error-prone</a:t>
            </a:r>
            <a:r>
              <a:rPr lang="en-US" dirty="0"/>
              <a:t> and </a:t>
            </a:r>
            <a:r>
              <a:rPr lang="en-US" dirty="0">
                <a:solidFill>
                  <a:schemeClr val="accent3"/>
                </a:solidFill>
              </a:rPr>
              <a:t>tedious</a:t>
            </a:r>
            <a:endParaRPr lang="en-US" dirty="0"/>
          </a:p>
          <a:p>
            <a:endParaRPr lang="de-AT" dirty="0"/>
          </a:p>
          <a:p>
            <a:r>
              <a:rPr lang="de-AT" dirty="0">
                <a:sym typeface="Wingdings" pitchFamily="2" charset="2"/>
              </a:rPr>
              <a:t> Support human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356352"/>
            <a:ext cx="5552256" cy="365125"/>
          </a:xfrm>
        </p:spPr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</a:t>
            </a:r>
            <a:r>
              <a:rPr lang="en-US" dirty="0" err="1"/>
              <a:t>Streit</a:t>
            </a:r>
            <a:r>
              <a:rPr lang="en-US" dirty="0"/>
              <a:t>, H.-J. Schulz, A. </a:t>
            </a:r>
            <a:r>
              <a:rPr lang="en-US" dirty="0" err="1"/>
              <a:t>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74625"/>
      </p:ext>
    </p:extLst>
  </p:cSld>
  <p:clrMapOvr>
    <a:masterClrMapping/>
  </p:clrMapOvr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1229</Words>
  <Application>Microsoft Office PowerPoint</Application>
  <PresentationFormat>On-screen Show (4:3)</PresentationFormat>
  <Paragraphs>191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Maiandra GD</vt:lpstr>
      <vt:lpstr>caleydo_slide_template_4-3</vt:lpstr>
      <vt:lpstr>Connecting The Dots Showing Relationships in Data and Beyond</vt:lpstr>
      <vt:lpstr>Motivation</vt:lpstr>
      <vt:lpstr>Let‘s start with a little game…</vt:lpstr>
      <vt:lpstr>Do you know this guy?</vt:lpstr>
      <vt:lpstr>PowerPoint Presentation</vt:lpstr>
      <vt:lpstr>%</vt:lpstr>
      <vt:lpstr>In case you  wanna have  a tattoo…</vt:lpstr>
      <vt:lpstr>Spot the differences</vt:lpstr>
      <vt:lpstr>What‘s the Problem?</vt:lpstr>
      <vt:lpstr>PowerPoint Presentation</vt:lpstr>
      <vt:lpstr>Overview</vt:lpstr>
      <vt:lpstr>Overview</vt:lpstr>
      <vt:lpstr>Part I: What to Link?</vt:lpstr>
      <vt:lpstr>About Ourselves: Hans-Jörg Schulz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II: How to Link?</vt:lpstr>
      <vt:lpstr>About Ourselves: Alex Lex</vt:lpstr>
      <vt:lpstr>Overview</vt:lpstr>
      <vt:lpstr>Part III: When to link?</vt:lpstr>
      <vt:lpstr>About Ourselves: Marc Streit</vt:lpstr>
      <vt:lpstr>Overview</vt:lpstr>
      <vt:lpstr>Schedule</vt:lpstr>
      <vt:lpstr>What‘s your background?</vt:lpstr>
      <vt:lpstr>What‘s Next:  What to Link by HANSI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alexsb</dc:creator>
  <cp:lastModifiedBy>Hans-Jörg Schulz</cp:lastModifiedBy>
  <cp:revision>170</cp:revision>
  <dcterms:created xsi:type="dcterms:W3CDTF">2012-10-02T14:42:17Z</dcterms:created>
  <dcterms:modified xsi:type="dcterms:W3CDTF">2020-03-16T09:31:39Z</dcterms:modified>
</cp:coreProperties>
</file>